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3" r:id="rId2"/>
    <p:sldMasterId id="2147483783" r:id="rId3"/>
  </p:sldMasterIdLst>
  <p:notesMasterIdLst>
    <p:notesMasterId r:id="rId52"/>
  </p:notesMasterIdLst>
  <p:handoutMasterIdLst>
    <p:handoutMasterId r:id="rId53"/>
  </p:handoutMasterIdLst>
  <p:sldIdLst>
    <p:sldId id="256" r:id="rId4"/>
    <p:sldId id="294" r:id="rId5"/>
    <p:sldId id="257" r:id="rId6"/>
    <p:sldId id="292" r:id="rId7"/>
    <p:sldId id="259" r:id="rId8"/>
    <p:sldId id="260" r:id="rId9"/>
    <p:sldId id="263" r:id="rId10"/>
    <p:sldId id="264" r:id="rId11"/>
    <p:sldId id="261" r:id="rId12"/>
    <p:sldId id="262" r:id="rId13"/>
    <p:sldId id="265" r:id="rId14"/>
    <p:sldId id="266" r:id="rId15"/>
    <p:sldId id="330" r:id="rId16"/>
    <p:sldId id="332" r:id="rId17"/>
    <p:sldId id="267" r:id="rId18"/>
    <p:sldId id="268" r:id="rId19"/>
    <p:sldId id="270" r:id="rId20"/>
    <p:sldId id="271" r:id="rId21"/>
    <p:sldId id="272" r:id="rId22"/>
    <p:sldId id="340" r:id="rId23"/>
    <p:sldId id="300" r:id="rId24"/>
    <p:sldId id="335" r:id="rId25"/>
    <p:sldId id="302" r:id="rId26"/>
    <p:sldId id="273" r:id="rId27"/>
    <p:sldId id="274" r:id="rId28"/>
    <p:sldId id="276" r:id="rId29"/>
    <p:sldId id="312" r:id="rId30"/>
    <p:sldId id="338" r:id="rId31"/>
    <p:sldId id="339" r:id="rId32"/>
    <p:sldId id="341" r:id="rId33"/>
    <p:sldId id="278" r:id="rId34"/>
    <p:sldId id="279" r:id="rId35"/>
    <p:sldId id="342" r:id="rId36"/>
    <p:sldId id="343" r:id="rId37"/>
    <p:sldId id="337" r:id="rId38"/>
    <p:sldId id="281" r:id="rId39"/>
    <p:sldId id="316" r:id="rId40"/>
    <p:sldId id="317" r:id="rId41"/>
    <p:sldId id="318" r:id="rId42"/>
    <p:sldId id="326" r:id="rId43"/>
    <p:sldId id="327" r:id="rId44"/>
    <p:sldId id="284" r:id="rId45"/>
    <p:sldId id="331" r:id="rId46"/>
    <p:sldId id="285" r:id="rId47"/>
    <p:sldId id="286" r:id="rId48"/>
    <p:sldId id="287" r:id="rId49"/>
    <p:sldId id="288" r:id="rId50"/>
    <p:sldId id="293" r:id="rId51"/>
  </p:sldIdLst>
  <p:sldSz cx="9144000" cy="6858000" type="screen4x3"/>
  <p:notesSz cx="6934200" cy="9232900"/>
  <p:defaultTextStyle>
    <a:defPPr>
      <a:defRPr lang="en-US"/>
    </a:defPPr>
    <a:lvl1pPr algn="l" rtl="0" fontAlgn="base">
      <a:spcBef>
        <a:spcPct val="0"/>
      </a:spcBef>
      <a:spcAft>
        <a:spcPct val="0"/>
      </a:spcAft>
      <a:defRPr sz="1600" kern="1200">
        <a:solidFill>
          <a:schemeClr val="tx1"/>
        </a:solidFill>
        <a:latin typeface="Verdana" panose="020B0604030504040204" pitchFamily="34" charset="0"/>
        <a:ea typeface="MS PGothic" panose="020B0600070205080204" pitchFamily="34" charset="-128"/>
        <a:cs typeface="+mn-cs"/>
      </a:defRPr>
    </a:lvl1pPr>
    <a:lvl2pPr marL="457200" algn="l" rtl="0" fontAlgn="base">
      <a:spcBef>
        <a:spcPct val="0"/>
      </a:spcBef>
      <a:spcAft>
        <a:spcPct val="0"/>
      </a:spcAft>
      <a:defRPr sz="1600" kern="1200">
        <a:solidFill>
          <a:schemeClr val="tx1"/>
        </a:solidFill>
        <a:latin typeface="Verdana" panose="020B0604030504040204" pitchFamily="34" charset="0"/>
        <a:ea typeface="MS PGothic" panose="020B0600070205080204" pitchFamily="34" charset="-128"/>
        <a:cs typeface="+mn-cs"/>
      </a:defRPr>
    </a:lvl2pPr>
    <a:lvl3pPr marL="914400" algn="l" rtl="0" fontAlgn="base">
      <a:spcBef>
        <a:spcPct val="0"/>
      </a:spcBef>
      <a:spcAft>
        <a:spcPct val="0"/>
      </a:spcAft>
      <a:defRPr sz="1600" kern="1200">
        <a:solidFill>
          <a:schemeClr val="tx1"/>
        </a:solidFill>
        <a:latin typeface="Verdana" panose="020B0604030504040204" pitchFamily="34" charset="0"/>
        <a:ea typeface="MS PGothic" panose="020B0600070205080204" pitchFamily="34" charset="-128"/>
        <a:cs typeface="+mn-cs"/>
      </a:defRPr>
    </a:lvl3pPr>
    <a:lvl4pPr marL="1371600" algn="l" rtl="0" fontAlgn="base">
      <a:spcBef>
        <a:spcPct val="0"/>
      </a:spcBef>
      <a:spcAft>
        <a:spcPct val="0"/>
      </a:spcAft>
      <a:defRPr sz="1600" kern="1200">
        <a:solidFill>
          <a:schemeClr val="tx1"/>
        </a:solidFill>
        <a:latin typeface="Verdana" panose="020B0604030504040204" pitchFamily="34" charset="0"/>
        <a:ea typeface="MS PGothic" panose="020B0600070205080204" pitchFamily="34" charset="-128"/>
        <a:cs typeface="+mn-cs"/>
      </a:defRPr>
    </a:lvl4pPr>
    <a:lvl5pPr marL="1828800" algn="l" rtl="0" fontAlgn="base">
      <a:spcBef>
        <a:spcPct val="0"/>
      </a:spcBef>
      <a:spcAft>
        <a:spcPct val="0"/>
      </a:spcAft>
      <a:defRPr sz="1600"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8">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R" initials="V" lastIdx="2" clrIdx="0">
    <p:extLst>
      <p:ext uri="{19B8F6BF-5375-455C-9EA6-DF929625EA0E}">
        <p15:presenceInfo xmlns:p15="http://schemas.microsoft.com/office/powerpoint/2012/main" userId="V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7" autoAdjust="0"/>
    <p:restoredTop sz="93708" autoAdjust="0"/>
  </p:normalViewPr>
  <p:slideViewPr>
    <p:cSldViewPr snapToGrid="0">
      <p:cViewPr varScale="1">
        <p:scale>
          <a:sx n="77" d="100"/>
          <a:sy n="77" d="100"/>
        </p:scale>
        <p:origin x="141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2040" y="-90"/>
      </p:cViewPr>
      <p:guideLst>
        <p:guide orient="horz" pos="2908"/>
        <p:guide pos="2184"/>
      </p:guideLst>
    </p:cSldViewPr>
  </p:notesViewPr>
  <p:gridSpacing cx="54863" cy="54863"/>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image" Target="../media/image61.wmf"/><Relationship Id="rId7" Type="http://schemas.openxmlformats.org/officeDocument/2006/relationships/image" Target="../media/image65.wmf"/><Relationship Id="rId12" Type="http://schemas.openxmlformats.org/officeDocument/2006/relationships/image" Target="../media/image70.wmf"/><Relationship Id="rId2" Type="http://schemas.openxmlformats.org/officeDocument/2006/relationships/image" Target="../media/image60.wmf"/><Relationship Id="rId1" Type="http://schemas.openxmlformats.org/officeDocument/2006/relationships/image" Target="../media/image59.wmf"/><Relationship Id="rId6" Type="http://schemas.openxmlformats.org/officeDocument/2006/relationships/image" Target="../media/image64.wmf"/><Relationship Id="rId11" Type="http://schemas.openxmlformats.org/officeDocument/2006/relationships/image" Target="../media/image69.wmf"/><Relationship Id="rId5" Type="http://schemas.openxmlformats.org/officeDocument/2006/relationships/image" Target="../media/image63.wmf"/><Relationship Id="rId10" Type="http://schemas.openxmlformats.org/officeDocument/2006/relationships/image" Target="../media/image68.wmf"/><Relationship Id="rId4" Type="http://schemas.openxmlformats.org/officeDocument/2006/relationships/image" Target="../media/image62.wmf"/><Relationship Id="rId9" Type="http://schemas.openxmlformats.org/officeDocument/2006/relationships/image" Target="../media/image67.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image" Target="../media/image73.wmf"/><Relationship Id="rId7" Type="http://schemas.openxmlformats.org/officeDocument/2006/relationships/image" Target="../media/image77.wmf"/><Relationship Id="rId2" Type="http://schemas.openxmlformats.org/officeDocument/2006/relationships/image" Target="../media/image72.wmf"/><Relationship Id="rId1" Type="http://schemas.openxmlformats.org/officeDocument/2006/relationships/image" Target="../media/image71.wmf"/><Relationship Id="rId6" Type="http://schemas.openxmlformats.org/officeDocument/2006/relationships/image" Target="../media/image76.wmf"/><Relationship Id="rId5" Type="http://schemas.openxmlformats.org/officeDocument/2006/relationships/image" Target="../media/image75.wmf"/><Relationship Id="rId10" Type="http://schemas.openxmlformats.org/officeDocument/2006/relationships/image" Target="../media/image80.wmf"/><Relationship Id="rId4" Type="http://schemas.openxmlformats.org/officeDocument/2006/relationships/image" Target="../media/image74.wmf"/><Relationship Id="rId9" Type="http://schemas.openxmlformats.org/officeDocument/2006/relationships/image" Target="../media/image79.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image" Target="../media/image50.wmf"/><Relationship Id="rId7" Type="http://schemas.openxmlformats.org/officeDocument/2006/relationships/image" Target="../media/image54.wmf"/><Relationship Id="rId2" Type="http://schemas.openxmlformats.org/officeDocument/2006/relationships/image" Target="../media/image49.wmf"/><Relationship Id="rId1" Type="http://schemas.openxmlformats.org/officeDocument/2006/relationships/image" Target="../media/image48.wmf"/><Relationship Id="rId6" Type="http://schemas.openxmlformats.org/officeDocument/2006/relationships/image" Target="../media/image53.wmf"/><Relationship Id="rId11" Type="http://schemas.openxmlformats.org/officeDocument/2006/relationships/image" Target="../media/image57.wmf"/><Relationship Id="rId5" Type="http://schemas.openxmlformats.org/officeDocument/2006/relationships/image" Target="../media/image52.wmf"/><Relationship Id="rId10" Type="http://schemas.openxmlformats.org/officeDocument/2006/relationships/image" Target="../media/image82.wmf"/><Relationship Id="rId4" Type="http://schemas.openxmlformats.org/officeDocument/2006/relationships/image" Target="../media/image51.wmf"/><Relationship Id="rId9" Type="http://schemas.openxmlformats.org/officeDocument/2006/relationships/image" Target="../media/image56.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91.wmf"/><Relationship Id="rId13" Type="http://schemas.openxmlformats.org/officeDocument/2006/relationships/image" Target="../media/image96.wmf"/><Relationship Id="rId18" Type="http://schemas.openxmlformats.org/officeDocument/2006/relationships/image" Target="../media/image101.wmf"/><Relationship Id="rId3" Type="http://schemas.openxmlformats.org/officeDocument/2006/relationships/image" Target="../media/image86.wmf"/><Relationship Id="rId21" Type="http://schemas.openxmlformats.org/officeDocument/2006/relationships/image" Target="../media/image104.wmf"/><Relationship Id="rId7" Type="http://schemas.openxmlformats.org/officeDocument/2006/relationships/image" Target="../media/image90.wmf"/><Relationship Id="rId12" Type="http://schemas.openxmlformats.org/officeDocument/2006/relationships/image" Target="../media/image95.wmf"/><Relationship Id="rId17" Type="http://schemas.openxmlformats.org/officeDocument/2006/relationships/image" Target="../media/image100.wmf"/><Relationship Id="rId2" Type="http://schemas.openxmlformats.org/officeDocument/2006/relationships/image" Target="../media/image85.wmf"/><Relationship Id="rId16" Type="http://schemas.openxmlformats.org/officeDocument/2006/relationships/image" Target="../media/image99.wmf"/><Relationship Id="rId20" Type="http://schemas.openxmlformats.org/officeDocument/2006/relationships/image" Target="../media/image103.wmf"/><Relationship Id="rId1" Type="http://schemas.openxmlformats.org/officeDocument/2006/relationships/image" Target="../media/image84.wmf"/><Relationship Id="rId6" Type="http://schemas.openxmlformats.org/officeDocument/2006/relationships/image" Target="../media/image89.wmf"/><Relationship Id="rId11" Type="http://schemas.openxmlformats.org/officeDocument/2006/relationships/image" Target="../media/image94.wmf"/><Relationship Id="rId5" Type="http://schemas.openxmlformats.org/officeDocument/2006/relationships/image" Target="../media/image88.wmf"/><Relationship Id="rId15" Type="http://schemas.openxmlformats.org/officeDocument/2006/relationships/image" Target="../media/image98.wmf"/><Relationship Id="rId10" Type="http://schemas.openxmlformats.org/officeDocument/2006/relationships/image" Target="../media/image93.wmf"/><Relationship Id="rId19" Type="http://schemas.openxmlformats.org/officeDocument/2006/relationships/image" Target="../media/image102.wmf"/><Relationship Id="rId4" Type="http://schemas.openxmlformats.org/officeDocument/2006/relationships/image" Target="../media/image87.wmf"/><Relationship Id="rId9" Type="http://schemas.openxmlformats.org/officeDocument/2006/relationships/image" Target="../media/image92.wmf"/><Relationship Id="rId14" Type="http://schemas.openxmlformats.org/officeDocument/2006/relationships/image" Target="../media/image97.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112.wmf"/><Relationship Id="rId3" Type="http://schemas.openxmlformats.org/officeDocument/2006/relationships/image" Target="../media/image107.wmf"/><Relationship Id="rId7" Type="http://schemas.openxmlformats.org/officeDocument/2006/relationships/image" Target="../media/image111.wmf"/><Relationship Id="rId2" Type="http://schemas.openxmlformats.org/officeDocument/2006/relationships/image" Target="../media/image106.wmf"/><Relationship Id="rId1" Type="http://schemas.openxmlformats.org/officeDocument/2006/relationships/image" Target="../media/image105.wmf"/><Relationship Id="rId6" Type="http://schemas.openxmlformats.org/officeDocument/2006/relationships/image" Target="../media/image110.wmf"/><Relationship Id="rId5" Type="http://schemas.openxmlformats.org/officeDocument/2006/relationships/image" Target="../media/image109.wmf"/><Relationship Id="rId10" Type="http://schemas.openxmlformats.org/officeDocument/2006/relationships/image" Target="../media/image114.wmf"/><Relationship Id="rId4" Type="http://schemas.openxmlformats.org/officeDocument/2006/relationships/image" Target="../media/image108.wmf"/><Relationship Id="rId9" Type="http://schemas.openxmlformats.org/officeDocument/2006/relationships/image" Target="../media/image113.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122.wmf"/><Relationship Id="rId3" Type="http://schemas.openxmlformats.org/officeDocument/2006/relationships/image" Target="../media/image117.wmf"/><Relationship Id="rId7" Type="http://schemas.openxmlformats.org/officeDocument/2006/relationships/image" Target="../media/image121.wmf"/><Relationship Id="rId2" Type="http://schemas.openxmlformats.org/officeDocument/2006/relationships/image" Target="../media/image116.wmf"/><Relationship Id="rId1" Type="http://schemas.openxmlformats.org/officeDocument/2006/relationships/image" Target="../media/image115.wmf"/><Relationship Id="rId6" Type="http://schemas.openxmlformats.org/officeDocument/2006/relationships/image" Target="../media/image120.wmf"/><Relationship Id="rId5" Type="http://schemas.openxmlformats.org/officeDocument/2006/relationships/image" Target="../media/image119.wmf"/><Relationship Id="rId10" Type="http://schemas.openxmlformats.org/officeDocument/2006/relationships/image" Target="../media/image124.wmf"/><Relationship Id="rId4" Type="http://schemas.openxmlformats.org/officeDocument/2006/relationships/image" Target="../media/image118.wmf"/><Relationship Id="rId9" Type="http://schemas.openxmlformats.org/officeDocument/2006/relationships/image" Target="../media/image12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26.wmf"/><Relationship Id="rId1" Type="http://schemas.openxmlformats.org/officeDocument/2006/relationships/image" Target="../media/image125.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30.wmf"/><Relationship Id="rId2" Type="http://schemas.openxmlformats.org/officeDocument/2006/relationships/image" Target="../media/image129.wmf"/><Relationship Id="rId1" Type="http://schemas.openxmlformats.org/officeDocument/2006/relationships/image" Target="../media/image12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33.wmf"/><Relationship Id="rId2" Type="http://schemas.openxmlformats.org/officeDocument/2006/relationships/image" Target="../media/image132.wmf"/><Relationship Id="rId1" Type="http://schemas.openxmlformats.org/officeDocument/2006/relationships/image" Target="../media/image131.wmf"/><Relationship Id="rId6" Type="http://schemas.openxmlformats.org/officeDocument/2006/relationships/image" Target="../media/image136.wmf"/><Relationship Id="rId5" Type="http://schemas.openxmlformats.org/officeDocument/2006/relationships/image" Target="../media/image135.wmf"/><Relationship Id="rId4" Type="http://schemas.openxmlformats.org/officeDocument/2006/relationships/image" Target="../media/image134.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144.wmf"/><Relationship Id="rId3" Type="http://schemas.openxmlformats.org/officeDocument/2006/relationships/image" Target="../media/image139.wmf"/><Relationship Id="rId7" Type="http://schemas.openxmlformats.org/officeDocument/2006/relationships/image" Target="../media/image143.wmf"/><Relationship Id="rId12" Type="http://schemas.openxmlformats.org/officeDocument/2006/relationships/image" Target="../media/image148.wmf"/><Relationship Id="rId2" Type="http://schemas.openxmlformats.org/officeDocument/2006/relationships/image" Target="../media/image138.wmf"/><Relationship Id="rId1" Type="http://schemas.openxmlformats.org/officeDocument/2006/relationships/image" Target="../media/image137.wmf"/><Relationship Id="rId6" Type="http://schemas.openxmlformats.org/officeDocument/2006/relationships/image" Target="../media/image142.wmf"/><Relationship Id="rId11" Type="http://schemas.openxmlformats.org/officeDocument/2006/relationships/image" Target="../media/image147.wmf"/><Relationship Id="rId5" Type="http://schemas.openxmlformats.org/officeDocument/2006/relationships/image" Target="../media/image141.wmf"/><Relationship Id="rId10" Type="http://schemas.openxmlformats.org/officeDocument/2006/relationships/image" Target="../media/image146.wmf"/><Relationship Id="rId4" Type="http://schemas.openxmlformats.org/officeDocument/2006/relationships/image" Target="../media/image140.wmf"/><Relationship Id="rId9" Type="http://schemas.openxmlformats.org/officeDocument/2006/relationships/image" Target="../media/image145.w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43.wmf"/><Relationship Id="rId7" Type="http://schemas.openxmlformats.org/officeDocument/2006/relationships/image" Target="../media/image47.w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60.wmf"/><Relationship Id="rId2" Type="http://schemas.openxmlformats.org/officeDocument/2006/relationships/image" Target="../media/image159.wmf"/><Relationship Id="rId1" Type="http://schemas.openxmlformats.org/officeDocument/2006/relationships/image" Target="../media/image158.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169.wmf"/><Relationship Id="rId3" Type="http://schemas.openxmlformats.org/officeDocument/2006/relationships/image" Target="../media/image164.wmf"/><Relationship Id="rId7" Type="http://schemas.openxmlformats.org/officeDocument/2006/relationships/image" Target="../media/image168.wmf"/><Relationship Id="rId12" Type="http://schemas.openxmlformats.org/officeDocument/2006/relationships/image" Target="../media/image173.wmf"/><Relationship Id="rId2" Type="http://schemas.openxmlformats.org/officeDocument/2006/relationships/image" Target="../media/image163.wmf"/><Relationship Id="rId1" Type="http://schemas.openxmlformats.org/officeDocument/2006/relationships/image" Target="../media/image162.wmf"/><Relationship Id="rId6" Type="http://schemas.openxmlformats.org/officeDocument/2006/relationships/image" Target="../media/image167.wmf"/><Relationship Id="rId11" Type="http://schemas.openxmlformats.org/officeDocument/2006/relationships/image" Target="../media/image172.wmf"/><Relationship Id="rId5" Type="http://schemas.openxmlformats.org/officeDocument/2006/relationships/image" Target="../media/image166.wmf"/><Relationship Id="rId10" Type="http://schemas.openxmlformats.org/officeDocument/2006/relationships/image" Target="../media/image171.wmf"/><Relationship Id="rId4" Type="http://schemas.openxmlformats.org/officeDocument/2006/relationships/image" Target="../media/image165.wmf"/><Relationship Id="rId9" Type="http://schemas.openxmlformats.org/officeDocument/2006/relationships/image" Target="../media/image170.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168.wmf"/><Relationship Id="rId3" Type="http://schemas.openxmlformats.org/officeDocument/2006/relationships/image" Target="../media/image177.wmf"/><Relationship Id="rId7" Type="http://schemas.openxmlformats.org/officeDocument/2006/relationships/image" Target="../media/image169.wmf"/><Relationship Id="rId2" Type="http://schemas.openxmlformats.org/officeDocument/2006/relationships/image" Target="../media/image176.wmf"/><Relationship Id="rId1" Type="http://schemas.openxmlformats.org/officeDocument/2006/relationships/image" Target="../media/image175.wmf"/><Relationship Id="rId6" Type="http://schemas.openxmlformats.org/officeDocument/2006/relationships/image" Target="../media/image162.wmf"/><Relationship Id="rId5" Type="http://schemas.openxmlformats.org/officeDocument/2006/relationships/image" Target="../media/image179.wmf"/><Relationship Id="rId4" Type="http://schemas.openxmlformats.org/officeDocument/2006/relationships/image" Target="../media/image178.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82.wmf"/><Relationship Id="rId2" Type="http://schemas.openxmlformats.org/officeDocument/2006/relationships/image" Target="../media/image181.wmf"/><Relationship Id="rId1" Type="http://schemas.openxmlformats.org/officeDocument/2006/relationships/image" Target="../media/image180.wmf"/><Relationship Id="rId5" Type="http://schemas.openxmlformats.org/officeDocument/2006/relationships/image" Target="../media/image184.wmf"/><Relationship Id="rId4" Type="http://schemas.openxmlformats.org/officeDocument/2006/relationships/image" Target="../media/image183.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86.wmf"/><Relationship Id="rId1" Type="http://schemas.openxmlformats.org/officeDocument/2006/relationships/image" Target="../media/image185.wmf"/></Relationships>
</file>

<file path=ppt/drawings/_rels/vmlDrawing28.vml.rels><?xml version="1.0" encoding="UTF-8" standalone="yes"?>
<Relationships xmlns="http://schemas.openxmlformats.org/package/2006/relationships"><Relationship Id="rId8" Type="http://schemas.openxmlformats.org/officeDocument/2006/relationships/image" Target="../media/image194.wmf"/><Relationship Id="rId3" Type="http://schemas.openxmlformats.org/officeDocument/2006/relationships/image" Target="../media/image189.wmf"/><Relationship Id="rId7" Type="http://schemas.openxmlformats.org/officeDocument/2006/relationships/image" Target="../media/image193.wmf"/><Relationship Id="rId2" Type="http://schemas.openxmlformats.org/officeDocument/2006/relationships/image" Target="../media/image188.wmf"/><Relationship Id="rId1" Type="http://schemas.openxmlformats.org/officeDocument/2006/relationships/image" Target="../media/image187.wmf"/><Relationship Id="rId6" Type="http://schemas.openxmlformats.org/officeDocument/2006/relationships/image" Target="../media/image192.wmf"/><Relationship Id="rId5" Type="http://schemas.openxmlformats.org/officeDocument/2006/relationships/image" Target="../media/image191.wmf"/><Relationship Id="rId4" Type="http://schemas.openxmlformats.org/officeDocument/2006/relationships/image" Target="../media/image19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5" Type="http://schemas.openxmlformats.org/officeDocument/2006/relationships/image" Target="../media/image22.wmf"/><Relationship Id="rId4"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5" Type="http://schemas.openxmlformats.org/officeDocument/2006/relationships/image" Target="../media/image28.wmf"/><Relationship Id="rId4"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2.wmf"/><Relationship Id="rId7" Type="http://schemas.openxmlformats.org/officeDocument/2006/relationships/image" Target="../media/image36.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9.wmf"/><Relationship Id="rId1" Type="http://schemas.openxmlformats.org/officeDocument/2006/relationships/image" Target="../media/image38.wmf"/><Relationship Id="rId4" Type="http://schemas.openxmlformats.org/officeDocument/2006/relationships/image" Target="../media/image35.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43.wmf"/><Relationship Id="rId7" Type="http://schemas.openxmlformats.org/officeDocument/2006/relationships/image" Target="../media/image47.w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image" Target="../media/image50.wmf"/><Relationship Id="rId7" Type="http://schemas.openxmlformats.org/officeDocument/2006/relationships/image" Target="../media/image54.wmf"/><Relationship Id="rId2" Type="http://schemas.openxmlformats.org/officeDocument/2006/relationships/image" Target="../media/image49.wmf"/><Relationship Id="rId1" Type="http://schemas.openxmlformats.org/officeDocument/2006/relationships/image" Target="../media/image48.wmf"/><Relationship Id="rId6" Type="http://schemas.openxmlformats.org/officeDocument/2006/relationships/image" Target="../media/image53.wmf"/><Relationship Id="rId5" Type="http://schemas.openxmlformats.org/officeDocument/2006/relationships/image" Target="../media/image52.wmf"/><Relationship Id="rId10" Type="http://schemas.openxmlformats.org/officeDocument/2006/relationships/image" Target="../media/image57.wmf"/><Relationship Id="rId4" Type="http://schemas.openxmlformats.org/officeDocument/2006/relationships/image" Target="../media/image51.wmf"/><Relationship Id="rId9" Type="http://schemas.openxmlformats.org/officeDocument/2006/relationships/image" Target="../media/image5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8418"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defTabSz="923925">
              <a:defRPr sz="1200">
                <a:latin typeface="Times New Roman" charset="0"/>
                <a:ea typeface="+mn-ea"/>
              </a:defRPr>
            </a:lvl1pPr>
          </a:lstStyle>
          <a:p>
            <a:pPr>
              <a:defRPr/>
            </a:pPr>
            <a:endParaRPr lang="en-US"/>
          </a:p>
        </p:txBody>
      </p:sp>
      <p:sp>
        <p:nvSpPr>
          <p:cNvPr id="188419" name="Rectangle 3"/>
          <p:cNvSpPr>
            <a:spLocks noGrp="1" noChangeArrowheads="1"/>
          </p:cNvSpPr>
          <p:nvPr>
            <p:ph type="dt" sz="quarter" idx="1"/>
          </p:nvPr>
        </p:nvSpPr>
        <p:spPr bwMode="auto">
          <a:xfrm>
            <a:off x="3927475" y="0"/>
            <a:ext cx="3005138" cy="461963"/>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lgn="r" defTabSz="923925">
              <a:defRPr sz="1200">
                <a:latin typeface="Times New Roman" charset="0"/>
                <a:ea typeface="+mn-ea"/>
              </a:defRPr>
            </a:lvl1pPr>
          </a:lstStyle>
          <a:p>
            <a:pPr>
              <a:defRPr/>
            </a:pPr>
            <a:endParaRPr lang="en-US"/>
          </a:p>
        </p:txBody>
      </p:sp>
      <p:sp>
        <p:nvSpPr>
          <p:cNvPr id="188420" name="Rectangle 4"/>
          <p:cNvSpPr>
            <a:spLocks noGrp="1" noChangeArrowheads="1"/>
          </p:cNvSpPr>
          <p:nvPr>
            <p:ph type="ftr" sz="quarter" idx="2"/>
          </p:nvPr>
        </p:nvSpPr>
        <p:spPr bwMode="auto">
          <a:xfrm>
            <a:off x="0" y="8769350"/>
            <a:ext cx="3005138" cy="461963"/>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defTabSz="923925">
              <a:defRPr sz="1200">
                <a:latin typeface="Times New Roman" charset="0"/>
                <a:ea typeface="+mn-ea"/>
              </a:defRPr>
            </a:lvl1pPr>
          </a:lstStyle>
          <a:p>
            <a:pPr>
              <a:defRPr/>
            </a:pPr>
            <a:endParaRPr lang="en-US"/>
          </a:p>
        </p:txBody>
      </p:sp>
      <p:sp>
        <p:nvSpPr>
          <p:cNvPr id="188421" name="Rectangle 5"/>
          <p:cNvSpPr>
            <a:spLocks noGrp="1" noChangeArrowheads="1"/>
          </p:cNvSpPr>
          <p:nvPr>
            <p:ph type="sldNum" sz="quarter" idx="3"/>
          </p:nvPr>
        </p:nvSpPr>
        <p:spPr bwMode="auto">
          <a:xfrm>
            <a:off x="3927475" y="8769350"/>
            <a:ext cx="3005138" cy="461963"/>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lgn="r" defTabSz="923925">
              <a:defRPr sz="1200">
                <a:latin typeface="Times New Roman" panose="02020603050405020304" pitchFamily="18" charset="0"/>
              </a:defRPr>
            </a:lvl1pPr>
          </a:lstStyle>
          <a:p>
            <a:fld id="{5356AF74-A0D4-4D39-8FA1-010AAE98AC17}"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defTabSz="923925">
              <a:defRPr sz="1200">
                <a:latin typeface="Times New Roman" charset="0"/>
                <a:ea typeface="+mn-ea"/>
              </a:defRPr>
            </a:lvl1pPr>
          </a:lstStyle>
          <a:p>
            <a:pPr>
              <a:defRPr/>
            </a:pPr>
            <a:endParaRPr lang="en-US"/>
          </a:p>
        </p:txBody>
      </p:sp>
      <p:sp>
        <p:nvSpPr>
          <p:cNvPr id="183299" name="Rectangle 3"/>
          <p:cNvSpPr>
            <a:spLocks noGrp="1" noChangeArrowheads="1"/>
          </p:cNvSpPr>
          <p:nvPr>
            <p:ph type="dt" idx="1"/>
          </p:nvPr>
        </p:nvSpPr>
        <p:spPr bwMode="auto">
          <a:xfrm>
            <a:off x="3927475" y="0"/>
            <a:ext cx="3005138" cy="461963"/>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lgn="r" defTabSz="923925">
              <a:defRPr sz="1200">
                <a:latin typeface="Times New Roman" charset="0"/>
                <a:ea typeface="+mn-ea"/>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58875" y="692150"/>
            <a:ext cx="4616450" cy="3462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301" name="Rectangle 5"/>
          <p:cNvSpPr>
            <a:spLocks noGrp="1" noChangeArrowheads="1"/>
          </p:cNvSpPr>
          <p:nvPr>
            <p:ph type="body" sz="quarter" idx="3"/>
          </p:nvPr>
        </p:nvSpPr>
        <p:spPr bwMode="auto">
          <a:xfrm>
            <a:off x="693738" y="4386263"/>
            <a:ext cx="5546725" cy="4154487"/>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3302" name="Rectangle 6"/>
          <p:cNvSpPr>
            <a:spLocks noGrp="1" noChangeArrowheads="1"/>
          </p:cNvSpPr>
          <p:nvPr>
            <p:ph type="ftr" sz="quarter" idx="4"/>
          </p:nvPr>
        </p:nvSpPr>
        <p:spPr bwMode="auto">
          <a:xfrm>
            <a:off x="0" y="8769350"/>
            <a:ext cx="3005138" cy="461963"/>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defTabSz="923925">
              <a:defRPr sz="1200">
                <a:latin typeface="Times New Roman" charset="0"/>
                <a:ea typeface="+mn-ea"/>
              </a:defRPr>
            </a:lvl1pPr>
          </a:lstStyle>
          <a:p>
            <a:pPr>
              <a:defRPr/>
            </a:pPr>
            <a:endParaRPr lang="en-US"/>
          </a:p>
        </p:txBody>
      </p:sp>
      <p:sp>
        <p:nvSpPr>
          <p:cNvPr id="183303" name="Rectangle 7"/>
          <p:cNvSpPr>
            <a:spLocks noGrp="1" noChangeArrowheads="1"/>
          </p:cNvSpPr>
          <p:nvPr>
            <p:ph type="sldNum" sz="quarter" idx="5"/>
          </p:nvPr>
        </p:nvSpPr>
        <p:spPr bwMode="auto">
          <a:xfrm>
            <a:off x="3927475" y="8769350"/>
            <a:ext cx="3005138" cy="461963"/>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lgn="r" defTabSz="923925">
              <a:defRPr sz="1200">
                <a:latin typeface="Times New Roman" panose="02020603050405020304" pitchFamily="18" charset="0"/>
              </a:defRPr>
            </a:lvl1pPr>
          </a:lstStyle>
          <a:p>
            <a:fld id="{48E8D8D1-ECB5-4485-AC7E-4340B580BA1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37931725" indent="-37474525"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A8D19431-EC03-4202-A838-DB422B070DA5}" type="slidenum">
              <a:rPr lang="en-US" altLang="en-US"/>
              <a:pPr eaLnBrk="1" hangingPunct="1">
                <a:spcBef>
                  <a:spcPct val="0"/>
                </a:spcBef>
              </a:pPr>
              <a:t>1</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37931725" indent="-37474525"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16524B2A-4941-4395-AE78-633C88DB0431}" type="slidenum">
              <a:rPr lang="en-US" altLang="en-US"/>
              <a:pPr eaLnBrk="1" hangingPunct="1">
                <a:spcBef>
                  <a:spcPct val="0"/>
                </a:spcBef>
              </a:pPr>
              <a:t>11</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37931725" indent="-37474525"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1B91E7F3-B67C-449B-B578-CB564735941A}" type="slidenum">
              <a:rPr lang="en-US" altLang="en-US"/>
              <a:pPr eaLnBrk="1" hangingPunct="1">
                <a:spcBef>
                  <a:spcPct val="0"/>
                </a:spcBef>
              </a:pPr>
              <a:t>12</a:t>
            </a:fld>
            <a:endParaRPr lang="en-US"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37931725" indent="-37474525"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algn="r" defTabSz="923925" rtl="0" eaLnBrk="1" fontAlgn="base" latinLnBrk="0" hangingPunct="1">
              <a:lnSpc>
                <a:spcPct val="100000"/>
              </a:lnSpc>
              <a:spcBef>
                <a:spcPct val="0"/>
              </a:spcBef>
              <a:spcAft>
                <a:spcPct val="0"/>
              </a:spcAft>
              <a:buClrTx/>
              <a:buSzTx/>
              <a:buFontTx/>
              <a:buNone/>
              <a:tabLst/>
              <a:defRPr/>
            </a:pPr>
            <a:fld id="{16524B2A-4941-4395-AE78-633C88DB0431}"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23925"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438993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37931725" indent="-37474525"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B7D70178-DB16-41E2-891D-1E6CCC3B1139}" type="slidenum">
              <a:rPr lang="en-US" altLang="en-US"/>
              <a:pPr eaLnBrk="1" hangingPunct="1">
                <a:spcBef>
                  <a:spcPct val="0"/>
                </a:spcBef>
              </a:pPr>
              <a:t>15</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37931725" indent="-37474525"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0B996882-9E93-40B5-983A-EE49B516E57D}" type="slidenum">
              <a:rPr lang="en-US" altLang="en-US"/>
              <a:pPr eaLnBrk="1" hangingPunct="1">
                <a:spcBef>
                  <a:spcPct val="0"/>
                </a:spcBef>
              </a:pPr>
              <a:t>16</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37931725" indent="-37474525"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1CEB41E4-600E-46D1-87A2-8ED03DACBB3A}" type="slidenum">
              <a:rPr lang="en-US" altLang="en-US"/>
              <a:pPr eaLnBrk="1" hangingPunct="1">
                <a:spcBef>
                  <a:spcPct val="0"/>
                </a:spcBef>
              </a:pPr>
              <a:t>17</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37931725" indent="-37474525"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6E4B35D3-47C3-466B-8565-75E48C6D3494}" type="slidenum">
              <a:rPr lang="en-US" altLang="en-US"/>
              <a:pPr eaLnBrk="1" hangingPunct="1">
                <a:spcBef>
                  <a:spcPct val="0"/>
                </a:spcBef>
              </a:pPr>
              <a:t>18</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37931725" indent="-37474525"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08D56A90-D60E-45CE-8D7A-B3F8E648EA0D}" type="slidenum">
              <a:rPr lang="en-US" altLang="en-US"/>
              <a:pPr eaLnBrk="1" hangingPunct="1">
                <a:spcBef>
                  <a:spcPct val="0"/>
                </a:spcBef>
              </a:pPr>
              <a:t>19</a:t>
            </a:fld>
            <a:endParaRPr lang="en-US"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37931725" indent="-37474525"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algn="r" defTabSz="923925" rtl="0" eaLnBrk="1" fontAlgn="base" latinLnBrk="0" hangingPunct="1">
              <a:lnSpc>
                <a:spcPct val="100000"/>
              </a:lnSpc>
              <a:spcBef>
                <a:spcPct val="0"/>
              </a:spcBef>
              <a:spcAft>
                <a:spcPct val="0"/>
              </a:spcAft>
              <a:buClrTx/>
              <a:buSzTx/>
              <a:buFontTx/>
              <a:buNone/>
              <a:tabLst/>
              <a:defRPr/>
            </a:pPr>
            <a:fld id="{1CEB41E4-600E-46D1-87A2-8ED03DACBB3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23925"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076219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37931725" indent="-37474525"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08D56A90-D60E-45CE-8D7A-B3F8E648EA0D}" type="slidenum">
              <a:rPr lang="en-US" altLang="en-US"/>
              <a:pPr eaLnBrk="1" hangingPunct="1">
                <a:spcBef>
                  <a:spcPct val="0"/>
                </a:spcBef>
              </a:pPr>
              <a:t>23</a:t>
            </a:fld>
            <a:endParaRPr lang="en-US"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4194598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37931725" indent="-37474525"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28A8B2FC-779D-4264-B9A9-E805A1B5929D}" type="slidenum">
              <a:rPr lang="en-US" altLang="en-US"/>
              <a:pPr eaLnBrk="1" hangingPunct="1">
                <a:spcBef>
                  <a:spcPct val="0"/>
                </a:spcBef>
              </a:pPr>
              <a:t>3</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37931725" indent="-37474525"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3069A9F5-F89B-40B1-BBDF-BD4D73F71186}" type="slidenum">
              <a:rPr lang="en-US" altLang="en-US"/>
              <a:pPr eaLnBrk="1" hangingPunct="1">
                <a:spcBef>
                  <a:spcPct val="0"/>
                </a:spcBef>
              </a:pPr>
              <a:t>24</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37931725" indent="-37474525"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C2284613-A566-4706-ACC8-7D032813CE24}" type="slidenum">
              <a:rPr lang="en-US" altLang="en-US"/>
              <a:pPr eaLnBrk="1" hangingPunct="1">
                <a:spcBef>
                  <a:spcPct val="0"/>
                </a:spcBef>
              </a:pPr>
              <a:t>25</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37931725" indent="-37474525"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71468D21-6D8D-4B93-A052-C863307BD336}" type="slidenum">
              <a:rPr lang="en-US" altLang="en-US"/>
              <a:pPr eaLnBrk="1" hangingPunct="1">
                <a:spcBef>
                  <a:spcPct val="0"/>
                </a:spcBef>
              </a:pPr>
              <a:t>26</a:t>
            </a:fld>
            <a:endParaRPr lang="en-US" alt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37931725" indent="-37474525"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algn="r" defTabSz="923925" rtl="0" eaLnBrk="1" fontAlgn="base" latinLnBrk="0" hangingPunct="1">
              <a:lnSpc>
                <a:spcPct val="100000"/>
              </a:lnSpc>
              <a:spcBef>
                <a:spcPct val="0"/>
              </a:spcBef>
              <a:spcAft>
                <a:spcPct val="0"/>
              </a:spcAft>
              <a:buClrTx/>
              <a:buSzTx/>
              <a:buFontTx/>
              <a:buNone/>
              <a:tabLst/>
              <a:defRPr/>
            </a:pPr>
            <a:fld id="{863E9773-8BFF-4A40-908A-C52E7E75D749}"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23925"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74789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37931725" indent="-37474525"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F5F2F56D-5604-49D3-BC63-247B6590673F}" type="slidenum">
              <a:rPr lang="en-US" altLang="en-US"/>
              <a:pPr eaLnBrk="1" hangingPunct="1">
                <a:spcBef>
                  <a:spcPct val="0"/>
                </a:spcBef>
              </a:pPr>
              <a:t>31</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37931725" indent="-37474525"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90F646EE-5E81-41D2-B2AD-40AFF999B208}" type="slidenum">
              <a:rPr lang="en-US" altLang="en-US"/>
              <a:pPr eaLnBrk="1" hangingPunct="1">
                <a:spcBef>
                  <a:spcPct val="0"/>
                </a:spcBef>
              </a:pPr>
              <a:t>32</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875261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37931725" indent="-37474525"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7F686B5F-5762-415E-964F-9311D8ECA12B}" type="slidenum">
              <a:rPr lang="en-US" altLang="en-US"/>
              <a:pPr eaLnBrk="1" hangingPunct="1">
                <a:spcBef>
                  <a:spcPct val="0"/>
                </a:spcBef>
              </a:pPr>
              <a:t>36</a:t>
            </a:fld>
            <a:endParaRPr lang="en-US"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37931725" indent="-37474525"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098AC5C2-FA2A-41C8-98CE-2D712AE6EF41}" type="slidenum">
              <a:rPr lang="en-US" altLang="en-US"/>
              <a:pPr eaLnBrk="1" hangingPunct="1">
                <a:spcBef>
                  <a:spcPct val="0"/>
                </a:spcBef>
              </a:pPr>
              <a:t>4</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zh-CN">
              <a:latin typeface="Arial" panose="020B0604020202020204" pitchFamily="34" charset="0"/>
            </a:endParaRPr>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ea typeface="MS PGothic" panose="020B0600070205080204" pitchFamily="34" charset="-128"/>
              </a:defRPr>
            </a:lvl1pPr>
            <a:lvl2pPr marL="755650" indent="-288925" defTabSz="939800">
              <a:defRPr>
                <a:solidFill>
                  <a:schemeClr val="tx1"/>
                </a:solidFill>
                <a:latin typeface="Arial" panose="020B0604020202020204" pitchFamily="34" charset="0"/>
                <a:ea typeface="MS PGothic" panose="020B0600070205080204" pitchFamily="34" charset="-128"/>
              </a:defRPr>
            </a:lvl2pPr>
            <a:lvl3pPr marL="1162050" indent="-231775" defTabSz="939800">
              <a:defRPr>
                <a:solidFill>
                  <a:schemeClr val="tx1"/>
                </a:solidFill>
                <a:latin typeface="Arial" panose="020B0604020202020204" pitchFamily="34" charset="0"/>
                <a:ea typeface="MS PGothic" panose="020B0600070205080204" pitchFamily="34" charset="-128"/>
              </a:defRPr>
            </a:lvl3pPr>
            <a:lvl4pPr marL="1628775" indent="-231775" defTabSz="939800">
              <a:defRPr>
                <a:solidFill>
                  <a:schemeClr val="tx1"/>
                </a:solidFill>
                <a:latin typeface="Arial" panose="020B0604020202020204" pitchFamily="34" charset="0"/>
                <a:ea typeface="MS PGothic" panose="020B0600070205080204" pitchFamily="34" charset="-128"/>
              </a:defRPr>
            </a:lvl4pPr>
            <a:lvl5pPr marL="2095500" indent="-231775" defTabSz="939800">
              <a:defRPr>
                <a:solidFill>
                  <a:schemeClr val="tx1"/>
                </a:solidFill>
                <a:latin typeface="Arial" panose="020B0604020202020204" pitchFamily="34" charset="0"/>
                <a:ea typeface="MS PGothic" panose="020B0600070205080204" pitchFamily="34" charset="-128"/>
              </a:defRPr>
            </a:lvl5pPr>
            <a:lvl6pPr marL="2552700" indent="-231775" defTabSz="9398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9900" indent="-231775" defTabSz="9398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7100" indent="-231775" defTabSz="9398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4300" indent="-231775" defTabSz="9398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39800" rtl="0" eaLnBrk="1" fontAlgn="base" latinLnBrk="0" hangingPunct="1">
              <a:lnSpc>
                <a:spcPct val="100000"/>
              </a:lnSpc>
              <a:spcBef>
                <a:spcPct val="0"/>
              </a:spcBef>
              <a:spcAft>
                <a:spcPct val="0"/>
              </a:spcAft>
              <a:buClrTx/>
              <a:buSzTx/>
              <a:buFontTx/>
              <a:buNone/>
              <a:tabLst/>
              <a:defRPr/>
            </a:pPr>
            <a:fld id="{64D174B1-31D2-4CA2-A1F6-EFC1275D47BD}" type="slidenum">
              <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39800" rtl="0" eaLnBrk="1" fontAlgn="base" latinLnBrk="0" hangingPunct="1">
                <a:lnSpc>
                  <a:spcPct val="100000"/>
                </a:lnSpc>
                <a:spcBef>
                  <a:spcPct val="0"/>
                </a:spcBef>
                <a:spcAft>
                  <a:spcPct val="0"/>
                </a:spcAft>
                <a:buClrTx/>
                <a:buSzTx/>
                <a:buFontTx/>
                <a:buNone/>
                <a:tabLst/>
                <a:defRPr/>
              </a:pPr>
              <a:t>37</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800389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zh-CN">
              <a:latin typeface="Arial" panose="020B0604020202020204" pitchFamily="34" charset="0"/>
            </a:endParaRPr>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ea typeface="MS PGothic" panose="020B0600070205080204" pitchFamily="34" charset="-128"/>
              </a:defRPr>
            </a:lvl1pPr>
            <a:lvl2pPr marL="755650" indent="-288925" defTabSz="939800">
              <a:defRPr>
                <a:solidFill>
                  <a:schemeClr val="tx1"/>
                </a:solidFill>
                <a:latin typeface="Arial" panose="020B0604020202020204" pitchFamily="34" charset="0"/>
                <a:ea typeface="MS PGothic" panose="020B0600070205080204" pitchFamily="34" charset="-128"/>
              </a:defRPr>
            </a:lvl2pPr>
            <a:lvl3pPr marL="1162050" indent="-231775" defTabSz="939800">
              <a:defRPr>
                <a:solidFill>
                  <a:schemeClr val="tx1"/>
                </a:solidFill>
                <a:latin typeface="Arial" panose="020B0604020202020204" pitchFamily="34" charset="0"/>
                <a:ea typeface="MS PGothic" panose="020B0600070205080204" pitchFamily="34" charset="-128"/>
              </a:defRPr>
            </a:lvl3pPr>
            <a:lvl4pPr marL="1628775" indent="-231775" defTabSz="939800">
              <a:defRPr>
                <a:solidFill>
                  <a:schemeClr val="tx1"/>
                </a:solidFill>
                <a:latin typeface="Arial" panose="020B0604020202020204" pitchFamily="34" charset="0"/>
                <a:ea typeface="MS PGothic" panose="020B0600070205080204" pitchFamily="34" charset="-128"/>
              </a:defRPr>
            </a:lvl4pPr>
            <a:lvl5pPr marL="2095500" indent="-231775" defTabSz="939800">
              <a:defRPr>
                <a:solidFill>
                  <a:schemeClr val="tx1"/>
                </a:solidFill>
                <a:latin typeface="Arial" panose="020B0604020202020204" pitchFamily="34" charset="0"/>
                <a:ea typeface="MS PGothic" panose="020B0600070205080204" pitchFamily="34" charset="-128"/>
              </a:defRPr>
            </a:lvl5pPr>
            <a:lvl6pPr marL="2552700" indent="-231775" defTabSz="9398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9900" indent="-231775" defTabSz="9398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7100" indent="-231775" defTabSz="9398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4300" indent="-231775" defTabSz="9398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39800" rtl="0" eaLnBrk="1" fontAlgn="base" latinLnBrk="0" hangingPunct="1">
              <a:lnSpc>
                <a:spcPct val="100000"/>
              </a:lnSpc>
              <a:spcBef>
                <a:spcPct val="0"/>
              </a:spcBef>
              <a:spcAft>
                <a:spcPct val="0"/>
              </a:spcAft>
              <a:buClrTx/>
              <a:buSzTx/>
              <a:buFontTx/>
              <a:buNone/>
              <a:tabLst/>
              <a:defRPr/>
            </a:pPr>
            <a:fld id="{FA9F63D5-A3A1-49E3-983B-EEC1B5F87CA3}" type="slidenum">
              <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39800" rtl="0" eaLnBrk="1" fontAlgn="base" latinLnBrk="0" hangingPunct="1">
                <a:lnSpc>
                  <a:spcPct val="100000"/>
                </a:lnSpc>
                <a:spcBef>
                  <a:spcPct val="0"/>
                </a:spcBef>
                <a:spcAft>
                  <a:spcPct val="0"/>
                </a:spcAft>
                <a:buClrTx/>
                <a:buSzTx/>
                <a:buFontTx/>
                <a:buNone/>
                <a:tabLst/>
                <a:defRPr/>
              </a:pPr>
              <a:t>38</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1181281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zh-CN">
              <a:latin typeface="Arial" panose="020B0604020202020204" pitchFamily="34" charset="0"/>
            </a:endParaRPr>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ea typeface="MS PGothic" panose="020B0600070205080204" pitchFamily="34" charset="-128"/>
              </a:defRPr>
            </a:lvl1pPr>
            <a:lvl2pPr marL="755650" indent="-288925" defTabSz="939800">
              <a:defRPr>
                <a:solidFill>
                  <a:schemeClr val="tx1"/>
                </a:solidFill>
                <a:latin typeface="Arial" panose="020B0604020202020204" pitchFamily="34" charset="0"/>
                <a:ea typeface="MS PGothic" panose="020B0600070205080204" pitchFamily="34" charset="-128"/>
              </a:defRPr>
            </a:lvl2pPr>
            <a:lvl3pPr marL="1162050" indent="-231775" defTabSz="939800">
              <a:defRPr>
                <a:solidFill>
                  <a:schemeClr val="tx1"/>
                </a:solidFill>
                <a:latin typeface="Arial" panose="020B0604020202020204" pitchFamily="34" charset="0"/>
                <a:ea typeface="MS PGothic" panose="020B0600070205080204" pitchFamily="34" charset="-128"/>
              </a:defRPr>
            </a:lvl3pPr>
            <a:lvl4pPr marL="1628775" indent="-231775" defTabSz="939800">
              <a:defRPr>
                <a:solidFill>
                  <a:schemeClr val="tx1"/>
                </a:solidFill>
                <a:latin typeface="Arial" panose="020B0604020202020204" pitchFamily="34" charset="0"/>
                <a:ea typeface="MS PGothic" panose="020B0600070205080204" pitchFamily="34" charset="-128"/>
              </a:defRPr>
            </a:lvl4pPr>
            <a:lvl5pPr marL="2095500" indent="-231775" defTabSz="939800">
              <a:defRPr>
                <a:solidFill>
                  <a:schemeClr val="tx1"/>
                </a:solidFill>
                <a:latin typeface="Arial" panose="020B0604020202020204" pitchFamily="34" charset="0"/>
                <a:ea typeface="MS PGothic" panose="020B0600070205080204" pitchFamily="34" charset="-128"/>
              </a:defRPr>
            </a:lvl5pPr>
            <a:lvl6pPr marL="2552700" indent="-231775" defTabSz="9398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9900" indent="-231775" defTabSz="9398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7100" indent="-231775" defTabSz="9398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4300" indent="-231775" defTabSz="9398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39800" rtl="0" eaLnBrk="1" fontAlgn="base" latinLnBrk="0" hangingPunct="1">
              <a:lnSpc>
                <a:spcPct val="100000"/>
              </a:lnSpc>
              <a:spcBef>
                <a:spcPct val="0"/>
              </a:spcBef>
              <a:spcAft>
                <a:spcPct val="0"/>
              </a:spcAft>
              <a:buClrTx/>
              <a:buSzTx/>
              <a:buFontTx/>
              <a:buNone/>
              <a:tabLst/>
              <a:defRPr/>
            </a:pPr>
            <a:fld id="{EC3A5E42-0BE5-4D42-8210-8356BE6FE9E3}" type="slidenum">
              <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39800" rtl="0" eaLnBrk="1" fontAlgn="base" latinLnBrk="0" hangingPunct="1">
                <a:lnSpc>
                  <a:spcPct val="100000"/>
                </a:lnSpc>
                <a:spcBef>
                  <a:spcPct val="0"/>
                </a:spcBef>
                <a:spcAft>
                  <a:spcPct val="0"/>
                </a:spcAft>
                <a:buClrTx/>
                <a:buSzTx/>
                <a:buFontTx/>
                <a:buNone/>
                <a:tabLst/>
                <a:defRPr/>
              </a:pPr>
              <a:t>39</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6410148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37931725" indent="-37474525"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algn="r" defTabSz="923925" rtl="0" eaLnBrk="1" fontAlgn="base" latinLnBrk="0" hangingPunct="1">
              <a:lnSpc>
                <a:spcPct val="100000"/>
              </a:lnSpc>
              <a:spcBef>
                <a:spcPct val="0"/>
              </a:spcBef>
              <a:spcAft>
                <a:spcPct val="0"/>
              </a:spcAft>
              <a:buClrTx/>
              <a:buSzTx/>
              <a:buFontTx/>
              <a:buNone/>
              <a:tabLst/>
              <a:defRPr/>
            </a:pPr>
            <a:fld id="{10CFCCC1-9A0D-46A6-B501-1599ACEE884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23925"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4989907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37931725" indent="-37474525"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algn="r" defTabSz="923925" rtl="0" eaLnBrk="1" fontAlgn="base" latinLnBrk="0" hangingPunct="1">
              <a:lnSpc>
                <a:spcPct val="100000"/>
              </a:lnSpc>
              <a:spcBef>
                <a:spcPct val="0"/>
              </a:spcBef>
              <a:spcAft>
                <a:spcPct val="0"/>
              </a:spcAft>
              <a:buClrTx/>
              <a:buSzTx/>
              <a:buFontTx/>
              <a:buNone/>
              <a:tabLst/>
              <a:defRPr/>
            </a:pPr>
            <a:fld id="{B77CE76B-3D17-4DDC-B23E-6BA67252030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23925"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1084720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37931725" indent="-37474525"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12DBA1CB-8F5B-4219-910D-F966087D2ABC}" type="slidenum">
              <a:rPr lang="en-US" altLang="en-US"/>
              <a:pPr eaLnBrk="1" hangingPunct="1">
                <a:spcBef>
                  <a:spcPct val="0"/>
                </a:spcBef>
              </a:pPr>
              <a:t>42</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37931725" indent="-37474525"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C55E6851-2F44-4805-9592-EADBAD8F2E37}" type="slidenum">
              <a:rPr lang="en-US" altLang="en-US"/>
              <a:pPr eaLnBrk="1" hangingPunct="1">
                <a:spcBef>
                  <a:spcPct val="0"/>
                </a:spcBef>
              </a:pPr>
              <a:t>44</a:t>
            </a:fld>
            <a:endParaRPr lang="en-US" alt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37931725" indent="-37474525"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80F6A662-92EF-4E62-8866-E1B603D0802E}" type="slidenum">
              <a:rPr lang="en-US" altLang="en-US"/>
              <a:pPr eaLnBrk="1" hangingPunct="1">
                <a:spcBef>
                  <a:spcPct val="0"/>
                </a:spcBef>
              </a:pPr>
              <a:t>45</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37931725" indent="-37474525"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F0B161A2-FB90-42F5-86B4-5483A54C6015}" type="slidenum">
              <a:rPr lang="en-US" altLang="en-US"/>
              <a:pPr eaLnBrk="1" hangingPunct="1">
                <a:spcBef>
                  <a:spcPct val="0"/>
                </a:spcBef>
              </a:pPr>
              <a:t>46</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37931725" indent="-37474525"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0BD44FCA-5BD6-452C-A78C-F169DA2261ED}" type="slidenum">
              <a:rPr lang="en-US" altLang="en-US"/>
              <a:pPr eaLnBrk="1" hangingPunct="1">
                <a:spcBef>
                  <a:spcPct val="0"/>
                </a:spcBef>
              </a:pPr>
              <a:t>47</a:t>
            </a:fld>
            <a:endParaRPr lang="en-US" alt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37931725" indent="-37474525"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0A5445FC-B7F8-4EBC-89ED-91B1FF64F2C9}" type="slidenum">
              <a:rPr lang="en-US" altLang="en-US"/>
              <a:pPr eaLnBrk="1" hangingPunct="1">
                <a:spcBef>
                  <a:spcPct val="0"/>
                </a:spcBef>
              </a:pPr>
              <a:t>5</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Intuitively.. Why do we have to include Inductors and Capitors?</a:t>
            </a:r>
          </a:p>
          <a:p>
            <a:pPr eaLnBrk="1" hangingPunct="1"/>
            <a:r>
              <a:rPr lang="en-US" altLang="en-US">
                <a:latin typeface="Times New Roman" panose="02020603050405020304" pitchFamily="18" charset="0"/>
              </a:rPr>
              <a:t>Where did the Resistances and Conductance vanish?</a:t>
            </a:r>
          </a:p>
          <a:p>
            <a:pPr eaLnBrk="1" hangingPunct="1"/>
            <a:endParaRPr lang="en-US"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82" tIns="46191" rIns="92382" bIns="46191" anchor="b"/>
          <a:lstStyle>
            <a:lvl1pPr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37931725" indent="-37474525"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r" eaLnBrk="1" hangingPunct="1">
              <a:spcBef>
                <a:spcPct val="0"/>
              </a:spcBef>
            </a:pPr>
            <a:fld id="{CFF53B96-1E60-4222-B2C0-F21CB57D400D}" type="slidenum">
              <a:rPr lang="en-US" altLang="en-US"/>
              <a:pPr algn="r" eaLnBrk="1" hangingPunct="1">
                <a:spcBef>
                  <a:spcPct val="0"/>
                </a:spcBef>
              </a:pPr>
              <a:t>48</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37931725" indent="-37474525"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6B96C2E8-A1E9-4CDE-8A06-28AA0D6F4133}" type="slidenum">
              <a:rPr lang="en-US" altLang="en-US"/>
              <a:pPr eaLnBrk="1" hangingPunct="1">
                <a:spcBef>
                  <a:spcPct val="0"/>
                </a:spcBef>
              </a:pPr>
              <a:t>6</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37931725" indent="-37474525"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FAA43800-C513-4528-8FCE-1ABD0B695B8C}" type="slidenum">
              <a:rPr lang="en-US" altLang="en-US"/>
              <a:pPr eaLnBrk="1" hangingPunct="1">
                <a:spcBef>
                  <a:spcPct val="0"/>
                </a:spcBef>
              </a:pPr>
              <a:t>7</a:t>
            </a:fld>
            <a:endParaRPr lang="en-US"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37931725" indent="-37474525"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99DEF67D-D1BD-4BDB-B350-4974902E999B}" type="slidenum">
              <a:rPr lang="en-US" altLang="en-US"/>
              <a:pPr eaLnBrk="1" hangingPunct="1">
                <a:spcBef>
                  <a:spcPct val="0"/>
                </a:spcBef>
              </a:pPr>
              <a:t>8</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37931725" indent="-37474525"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ACB50F21-4031-411A-A0D9-22728E0B6D4E}" type="slidenum">
              <a:rPr lang="en-US" altLang="en-US"/>
              <a:pPr eaLnBrk="1" hangingPunct="1">
                <a:spcBef>
                  <a:spcPct val="0"/>
                </a:spcBef>
              </a:pPr>
              <a:t>9</a:t>
            </a:fld>
            <a:endParaRPr lang="en-US"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37931725" indent="-37474525"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7D494DE6-DE94-40FB-BF66-4248AF48EDBF}" type="slidenum">
              <a:rPr lang="en-US" altLang="en-US"/>
              <a:pPr eaLnBrk="1" hangingPunct="1">
                <a:spcBef>
                  <a:spcPct val="0"/>
                </a:spcBef>
              </a:pPr>
              <a:t>10</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4"/>
          <p:cNvSpPr>
            <a:spLocks noGrp="1" noChangeArrowheads="1"/>
          </p:cNvSpPr>
          <p:nvPr>
            <p:ph type="sldNum" sz="quarter" idx="10"/>
          </p:nvPr>
        </p:nvSpPr>
        <p:spPr>
          <a:ln/>
        </p:spPr>
        <p:txBody>
          <a:bodyPr/>
          <a:lstStyle>
            <a:lvl1pPr>
              <a:defRPr/>
            </a:lvl1pPr>
          </a:lstStyle>
          <a:p>
            <a:fld id="{C6A040EE-7313-4937-BA23-1ED46265555A}" type="slidenum">
              <a:rPr lang="en-US" altLang="en-US"/>
              <a:pPr/>
              <a:t>‹#›</a:t>
            </a:fld>
            <a:endParaRPr lang="en-US" altLang="en-US"/>
          </a:p>
        </p:txBody>
      </p:sp>
    </p:spTree>
    <p:extLst>
      <p:ext uri="{BB962C8B-B14F-4D97-AF65-F5344CB8AC3E}">
        <p14:creationId xmlns:p14="http://schemas.microsoft.com/office/powerpoint/2010/main" val="3101509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sldNum" sz="quarter" idx="10"/>
          </p:nvPr>
        </p:nvSpPr>
        <p:spPr>
          <a:ln/>
        </p:spPr>
        <p:txBody>
          <a:bodyPr/>
          <a:lstStyle>
            <a:lvl1pPr>
              <a:defRPr/>
            </a:lvl1pPr>
          </a:lstStyle>
          <a:p>
            <a:fld id="{BF5D7420-A0FE-4D37-9533-9C25EC8AA81F}" type="slidenum">
              <a:rPr lang="en-US" altLang="en-US"/>
              <a:pPr/>
              <a:t>‹#›</a:t>
            </a:fld>
            <a:endParaRPr lang="en-US" altLang="en-US"/>
          </a:p>
        </p:txBody>
      </p:sp>
    </p:spTree>
    <p:extLst>
      <p:ext uri="{BB962C8B-B14F-4D97-AF65-F5344CB8AC3E}">
        <p14:creationId xmlns:p14="http://schemas.microsoft.com/office/powerpoint/2010/main" val="745729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sldNum" sz="quarter" idx="10"/>
          </p:nvPr>
        </p:nvSpPr>
        <p:spPr>
          <a:ln/>
        </p:spPr>
        <p:txBody>
          <a:bodyPr/>
          <a:lstStyle>
            <a:lvl1pPr>
              <a:defRPr/>
            </a:lvl1pPr>
          </a:lstStyle>
          <a:p>
            <a:fld id="{9B21F528-909B-4F0B-92C8-78EDAC914364}" type="slidenum">
              <a:rPr lang="en-US" altLang="en-US"/>
              <a:pPr/>
              <a:t>‹#›</a:t>
            </a:fld>
            <a:endParaRPr lang="en-US" altLang="en-US"/>
          </a:p>
        </p:txBody>
      </p:sp>
    </p:spTree>
    <p:extLst>
      <p:ext uri="{BB962C8B-B14F-4D97-AF65-F5344CB8AC3E}">
        <p14:creationId xmlns:p14="http://schemas.microsoft.com/office/powerpoint/2010/main" val="572023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4"/>
          <p:cNvSpPr>
            <a:spLocks noGrp="1" noChangeArrowheads="1"/>
          </p:cNvSpPr>
          <p:nvPr>
            <p:ph type="sldNum" sz="quarter" idx="10"/>
          </p:nvPr>
        </p:nvSpPr>
        <p:spPr>
          <a:ln/>
        </p:spPr>
        <p:txBody>
          <a:bodyPr/>
          <a:lstStyle>
            <a:lvl1pPr>
              <a:defRPr/>
            </a:lvl1pPr>
          </a:lstStyle>
          <a:p>
            <a:fld id="{CE42F2B1-2DFA-4C41-9B26-BF9B33881A87}" type="slidenum">
              <a:rPr lang="en-US" altLang="en-US"/>
              <a:pPr/>
              <a:t>‹#›</a:t>
            </a:fld>
            <a:endParaRPr lang="en-US" altLang="en-US"/>
          </a:p>
        </p:txBody>
      </p:sp>
    </p:spTree>
    <p:extLst>
      <p:ext uri="{BB962C8B-B14F-4D97-AF65-F5344CB8AC3E}">
        <p14:creationId xmlns:p14="http://schemas.microsoft.com/office/powerpoint/2010/main" val="3173439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quarter" idx="1"/>
          </p:nvPr>
        </p:nvSpPr>
        <p:spPr>
          <a:xfrm>
            <a:off x="457200" y="1600200"/>
            <a:ext cx="4038600" cy="218598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sldNum" sz="quarter" idx="10"/>
          </p:nvPr>
        </p:nvSpPr>
        <p:spPr>
          <a:ln/>
        </p:spPr>
        <p:txBody>
          <a:bodyPr/>
          <a:lstStyle>
            <a:lvl1pPr>
              <a:defRPr/>
            </a:lvl1pPr>
          </a:lstStyle>
          <a:p>
            <a:fld id="{80A68F8B-0C9D-4F83-9F65-C6C6A2A71531}" type="slidenum">
              <a:rPr lang="en-US" altLang="en-US"/>
              <a:pPr/>
              <a:t>‹#›</a:t>
            </a:fld>
            <a:endParaRPr lang="en-US" altLang="en-US"/>
          </a:p>
        </p:txBody>
      </p:sp>
    </p:spTree>
    <p:extLst>
      <p:ext uri="{BB962C8B-B14F-4D97-AF65-F5344CB8AC3E}">
        <p14:creationId xmlns:p14="http://schemas.microsoft.com/office/powerpoint/2010/main" val="4079365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sldNum" sz="quarter" idx="10"/>
          </p:nvPr>
        </p:nvSpPr>
        <p:spPr>
          <a:ln/>
        </p:spPr>
        <p:txBody>
          <a:bodyPr/>
          <a:lstStyle>
            <a:lvl1pPr>
              <a:defRPr/>
            </a:lvl1pPr>
          </a:lstStyle>
          <a:p>
            <a:fld id="{C1D47B0B-5D80-44EC-9CA7-11B68230D551}" type="slidenum">
              <a:rPr lang="en-US" altLang="en-US"/>
              <a:pPr/>
              <a:t>‹#›</a:t>
            </a:fld>
            <a:endParaRPr lang="en-US" altLang="en-US"/>
          </a:p>
        </p:txBody>
      </p:sp>
    </p:spTree>
    <p:extLst>
      <p:ext uri="{BB962C8B-B14F-4D97-AF65-F5344CB8AC3E}">
        <p14:creationId xmlns:p14="http://schemas.microsoft.com/office/powerpoint/2010/main" val="869541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Verdana" charset="0"/>
                <a:ea typeface="ＭＳ Ｐゴシック" charset="-128"/>
              </a:defRPr>
            </a:lvl1pPr>
          </a:lstStyle>
          <a:p>
            <a:pPr>
              <a:defRPr/>
            </a:pPr>
            <a:fld id="{5936D0AC-9BD7-4009-81CE-AC3D4662BE2C}" type="datetimeFigureOut">
              <a:rPr lang="en-US"/>
              <a:pPr>
                <a:defRPr/>
              </a:pPr>
              <a:t>9/18/2020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Verdana" charset="0"/>
                <a:ea typeface="ＭＳ Ｐゴシック"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Verdana" panose="020B0604030504040204" pitchFamily="34" charset="0"/>
              </a:defRPr>
            </a:lvl1pPr>
          </a:lstStyle>
          <a:p>
            <a:fld id="{30E33A50-A70B-4627-986C-507208B7E64E}" type="slidenum">
              <a:rPr lang="en-US" altLang="en-US"/>
              <a:pPr/>
              <a:t>‹#›</a:t>
            </a:fld>
            <a:endParaRPr lang="en-US" altLang="en-US"/>
          </a:p>
        </p:txBody>
      </p:sp>
    </p:spTree>
    <p:extLst>
      <p:ext uri="{BB962C8B-B14F-4D97-AF65-F5344CB8AC3E}">
        <p14:creationId xmlns:p14="http://schemas.microsoft.com/office/powerpoint/2010/main" val="1282537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Verdana" charset="0"/>
                <a:ea typeface="ＭＳ Ｐゴシック" charset="-128"/>
              </a:defRPr>
            </a:lvl1pPr>
          </a:lstStyle>
          <a:p>
            <a:pPr>
              <a:defRPr/>
            </a:pPr>
            <a:fld id="{927F91FB-CB7B-465F-A24C-CA1EFD1CBED8}" type="datetimeFigureOut">
              <a:rPr lang="en-US"/>
              <a:pPr>
                <a:defRPr/>
              </a:pPr>
              <a:t>9/18/2020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Verdana" charset="0"/>
                <a:ea typeface="ＭＳ Ｐゴシック"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Verdana" panose="020B0604030504040204" pitchFamily="34" charset="0"/>
              </a:defRPr>
            </a:lvl1pPr>
          </a:lstStyle>
          <a:p>
            <a:fld id="{EBB54C0C-1D82-491F-BB24-13463BDA0424}" type="slidenum">
              <a:rPr lang="en-US" altLang="en-US"/>
              <a:pPr/>
              <a:t>‹#›</a:t>
            </a:fld>
            <a:endParaRPr lang="en-US" altLang="en-US"/>
          </a:p>
        </p:txBody>
      </p:sp>
    </p:spTree>
    <p:extLst>
      <p:ext uri="{BB962C8B-B14F-4D97-AF65-F5344CB8AC3E}">
        <p14:creationId xmlns:p14="http://schemas.microsoft.com/office/powerpoint/2010/main" val="2663230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Verdana" charset="0"/>
                <a:ea typeface="ＭＳ Ｐゴシック" charset="-128"/>
              </a:defRPr>
            </a:lvl1pPr>
          </a:lstStyle>
          <a:p>
            <a:pPr>
              <a:defRPr/>
            </a:pPr>
            <a:fld id="{B0216CD7-6217-4A3E-8547-E6107495483B}" type="datetimeFigureOut">
              <a:rPr lang="en-US"/>
              <a:pPr>
                <a:defRPr/>
              </a:pPr>
              <a:t>9/18/2020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Verdana" charset="0"/>
                <a:ea typeface="ＭＳ Ｐゴシック"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Verdana" panose="020B0604030504040204" pitchFamily="34" charset="0"/>
              </a:defRPr>
            </a:lvl1pPr>
          </a:lstStyle>
          <a:p>
            <a:fld id="{A9BCB1D3-542C-413B-9C1B-C9EFB1C29A9E}" type="slidenum">
              <a:rPr lang="en-US" altLang="en-US"/>
              <a:pPr/>
              <a:t>‹#›</a:t>
            </a:fld>
            <a:endParaRPr lang="en-US" altLang="en-US"/>
          </a:p>
        </p:txBody>
      </p:sp>
    </p:spTree>
    <p:extLst>
      <p:ext uri="{BB962C8B-B14F-4D97-AF65-F5344CB8AC3E}">
        <p14:creationId xmlns:p14="http://schemas.microsoft.com/office/powerpoint/2010/main" val="993968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Verdana" charset="0"/>
                <a:ea typeface="ＭＳ Ｐゴシック" charset="-128"/>
              </a:defRPr>
            </a:lvl1pPr>
          </a:lstStyle>
          <a:p>
            <a:pPr>
              <a:defRPr/>
            </a:pPr>
            <a:fld id="{21AD5E2E-09EC-4CA5-BECB-EFF6A618FACC}" type="datetimeFigureOut">
              <a:rPr lang="en-US"/>
              <a:pPr>
                <a:defRPr/>
              </a:pPr>
              <a:t>9/18/2020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Verdana" charset="0"/>
                <a:ea typeface="ＭＳ Ｐゴシック" charset="-128"/>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Verdana" panose="020B0604030504040204" pitchFamily="34" charset="0"/>
              </a:defRPr>
            </a:lvl1pPr>
          </a:lstStyle>
          <a:p>
            <a:fld id="{E3CD2615-E17A-4FAD-84B4-913308F5FA84}" type="slidenum">
              <a:rPr lang="en-US" altLang="en-US"/>
              <a:pPr/>
              <a:t>‹#›</a:t>
            </a:fld>
            <a:endParaRPr lang="en-US" altLang="en-US"/>
          </a:p>
        </p:txBody>
      </p:sp>
    </p:spTree>
    <p:extLst>
      <p:ext uri="{BB962C8B-B14F-4D97-AF65-F5344CB8AC3E}">
        <p14:creationId xmlns:p14="http://schemas.microsoft.com/office/powerpoint/2010/main" val="1307766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Verdana" charset="0"/>
                <a:ea typeface="ＭＳ Ｐゴシック" charset="-128"/>
              </a:defRPr>
            </a:lvl1pPr>
          </a:lstStyle>
          <a:p>
            <a:pPr>
              <a:defRPr/>
            </a:pPr>
            <a:fld id="{FFF38000-0DF1-4CA8-A4E3-64AAAB1A2569}" type="datetimeFigureOut">
              <a:rPr lang="en-US"/>
              <a:pPr>
                <a:defRPr/>
              </a:pPr>
              <a:t>9/18/2020</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Verdana" charset="0"/>
                <a:ea typeface="ＭＳ Ｐゴシック" charset="-128"/>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Verdana" panose="020B0604030504040204" pitchFamily="34" charset="0"/>
              </a:defRPr>
            </a:lvl1pPr>
          </a:lstStyle>
          <a:p>
            <a:fld id="{A82AB47B-BF5A-43A5-B37E-47EF70AC1AE1}" type="slidenum">
              <a:rPr lang="en-US" altLang="en-US"/>
              <a:pPr/>
              <a:t>‹#›</a:t>
            </a:fld>
            <a:endParaRPr lang="en-US" altLang="en-US"/>
          </a:p>
        </p:txBody>
      </p:sp>
    </p:spTree>
    <p:extLst>
      <p:ext uri="{BB962C8B-B14F-4D97-AF65-F5344CB8AC3E}">
        <p14:creationId xmlns:p14="http://schemas.microsoft.com/office/powerpoint/2010/main" val="2271825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sldNum" sz="quarter" idx="10"/>
          </p:nvPr>
        </p:nvSpPr>
        <p:spPr>
          <a:ln/>
        </p:spPr>
        <p:txBody>
          <a:bodyPr/>
          <a:lstStyle>
            <a:lvl1pPr>
              <a:defRPr/>
            </a:lvl1pPr>
          </a:lstStyle>
          <a:p>
            <a:fld id="{08109CC6-D82B-4D45-84C9-8B726F8D7951}" type="slidenum">
              <a:rPr lang="en-US" altLang="en-US"/>
              <a:pPr/>
              <a:t>‹#›</a:t>
            </a:fld>
            <a:endParaRPr lang="en-US" altLang="en-US"/>
          </a:p>
        </p:txBody>
      </p:sp>
    </p:spTree>
    <p:extLst>
      <p:ext uri="{BB962C8B-B14F-4D97-AF65-F5344CB8AC3E}">
        <p14:creationId xmlns:p14="http://schemas.microsoft.com/office/powerpoint/2010/main" val="786888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Verdana" charset="0"/>
                <a:ea typeface="ＭＳ Ｐゴシック" charset="-128"/>
              </a:defRPr>
            </a:lvl1pPr>
          </a:lstStyle>
          <a:p>
            <a:pPr>
              <a:defRPr/>
            </a:pPr>
            <a:fld id="{BFEBDA3F-840C-4510-B507-EBF5B8844052}" type="datetimeFigureOut">
              <a:rPr lang="en-US"/>
              <a:pPr>
                <a:defRPr/>
              </a:pPr>
              <a:t>9/18/2020</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Verdana" charset="0"/>
                <a:ea typeface="ＭＳ Ｐゴシック" charset="-128"/>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Verdana" panose="020B0604030504040204" pitchFamily="34" charset="0"/>
              </a:defRPr>
            </a:lvl1pPr>
          </a:lstStyle>
          <a:p>
            <a:fld id="{CE471964-9084-4056-AA8C-6DA8872B511C}" type="slidenum">
              <a:rPr lang="en-US" altLang="en-US"/>
              <a:pPr/>
              <a:t>‹#›</a:t>
            </a:fld>
            <a:endParaRPr lang="en-US" altLang="en-US"/>
          </a:p>
        </p:txBody>
      </p:sp>
    </p:spTree>
    <p:extLst>
      <p:ext uri="{BB962C8B-B14F-4D97-AF65-F5344CB8AC3E}">
        <p14:creationId xmlns:p14="http://schemas.microsoft.com/office/powerpoint/2010/main" val="1022758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Verdana" charset="0"/>
                <a:ea typeface="ＭＳ Ｐゴシック" charset="-128"/>
              </a:defRPr>
            </a:lvl1pPr>
          </a:lstStyle>
          <a:p>
            <a:pPr>
              <a:defRPr/>
            </a:pPr>
            <a:fld id="{1EEE2BE8-C760-4FDB-BC7A-816164176A8D}" type="datetimeFigureOut">
              <a:rPr lang="en-US"/>
              <a:pPr>
                <a:defRPr/>
              </a:pPr>
              <a:t>9/18/2020</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Verdana" charset="0"/>
                <a:ea typeface="ＭＳ Ｐゴシック" charset="-128"/>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Verdana" panose="020B0604030504040204" pitchFamily="34" charset="0"/>
              </a:defRPr>
            </a:lvl1pPr>
          </a:lstStyle>
          <a:p>
            <a:fld id="{AAD3E60E-C1D8-4478-9E05-FFA81548820C}" type="slidenum">
              <a:rPr lang="en-US" altLang="en-US"/>
              <a:pPr/>
              <a:t>‹#›</a:t>
            </a:fld>
            <a:endParaRPr lang="en-US" altLang="en-US"/>
          </a:p>
        </p:txBody>
      </p:sp>
    </p:spTree>
    <p:extLst>
      <p:ext uri="{BB962C8B-B14F-4D97-AF65-F5344CB8AC3E}">
        <p14:creationId xmlns:p14="http://schemas.microsoft.com/office/powerpoint/2010/main" val="4197628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Verdana" charset="0"/>
                <a:ea typeface="ＭＳ Ｐゴシック" charset="-128"/>
              </a:defRPr>
            </a:lvl1pPr>
          </a:lstStyle>
          <a:p>
            <a:pPr>
              <a:defRPr/>
            </a:pPr>
            <a:fld id="{23C1BD46-9D77-4D6F-85E0-A53B25E0CDD5}" type="datetimeFigureOut">
              <a:rPr lang="en-US"/>
              <a:pPr>
                <a:defRPr/>
              </a:pPr>
              <a:t>9/18/2020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Verdana" charset="0"/>
                <a:ea typeface="ＭＳ Ｐゴシック" charset="-128"/>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Verdana" panose="020B0604030504040204" pitchFamily="34" charset="0"/>
              </a:defRPr>
            </a:lvl1pPr>
          </a:lstStyle>
          <a:p>
            <a:fld id="{338B3374-4D1C-48AD-904C-B6FFF3A59B4D}" type="slidenum">
              <a:rPr lang="en-US" altLang="en-US"/>
              <a:pPr/>
              <a:t>‹#›</a:t>
            </a:fld>
            <a:endParaRPr lang="en-US" altLang="en-US"/>
          </a:p>
        </p:txBody>
      </p:sp>
    </p:spTree>
    <p:extLst>
      <p:ext uri="{BB962C8B-B14F-4D97-AF65-F5344CB8AC3E}">
        <p14:creationId xmlns:p14="http://schemas.microsoft.com/office/powerpoint/2010/main" val="33964381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Verdana" charset="0"/>
                <a:ea typeface="ＭＳ Ｐゴシック" charset="-128"/>
              </a:defRPr>
            </a:lvl1pPr>
          </a:lstStyle>
          <a:p>
            <a:pPr>
              <a:defRPr/>
            </a:pPr>
            <a:fld id="{B45CA6D0-298B-4D74-AE31-9C1125F9BF56}" type="datetimeFigureOut">
              <a:rPr lang="en-US"/>
              <a:pPr>
                <a:defRPr/>
              </a:pPr>
              <a:t>9/18/2020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Verdana" charset="0"/>
                <a:ea typeface="ＭＳ Ｐゴシック" charset="-128"/>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Verdana" panose="020B0604030504040204" pitchFamily="34" charset="0"/>
              </a:defRPr>
            </a:lvl1pPr>
          </a:lstStyle>
          <a:p>
            <a:fld id="{806A1271-5867-4834-98A6-0F0640CBD6DB}" type="slidenum">
              <a:rPr lang="en-US" altLang="en-US"/>
              <a:pPr/>
              <a:t>‹#›</a:t>
            </a:fld>
            <a:endParaRPr lang="en-US" altLang="en-US"/>
          </a:p>
        </p:txBody>
      </p:sp>
    </p:spTree>
    <p:extLst>
      <p:ext uri="{BB962C8B-B14F-4D97-AF65-F5344CB8AC3E}">
        <p14:creationId xmlns:p14="http://schemas.microsoft.com/office/powerpoint/2010/main" val="1262871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Verdana" charset="0"/>
                <a:ea typeface="ＭＳ Ｐゴシック" charset="-128"/>
              </a:defRPr>
            </a:lvl1pPr>
          </a:lstStyle>
          <a:p>
            <a:pPr>
              <a:defRPr/>
            </a:pPr>
            <a:fld id="{45897F54-D451-4199-B24A-28040224C5F6}" type="datetimeFigureOut">
              <a:rPr lang="en-US"/>
              <a:pPr>
                <a:defRPr/>
              </a:pPr>
              <a:t>9/18/2020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Verdana" charset="0"/>
                <a:ea typeface="ＭＳ Ｐゴシック"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Verdana" panose="020B0604030504040204" pitchFamily="34" charset="0"/>
              </a:defRPr>
            </a:lvl1pPr>
          </a:lstStyle>
          <a:p>
            <a:fld id="{217915AA-412E-4705-9F38-6FFE18C48951}" type="slidenum">
              <a:rPr lang="en-US" altLang="en-US"/>
              <a:pPr/>
              <a:t>‹#›</a:t>
            </a:fld>
            <a:endParaRPr lang="en-US" altLang="en-US"/>
          </a:p>
        </p:txBody>
      </p:sp>
    </p:spTree>
    <p:extLst>
      <p:ext uri="{BB962C8B-B14F-4D97-AF65-F5344CB8AC3E}">
        <p14:creationId xmlns:p14="http://schemas.microsoft.com/office/powerpoint/2010/main" val="5260513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Verdana" charset="0"/>
                <a:ea typeface="ＭＳ Ｐゴシック" charset="-128"/>
              </a:defRPr>
            </a:lvl1pPr>
          </a:lstStyle>
          <a:p>
            <a:pPr>
              <a:defRPr/>
            </a:pPr>
            <a:fld id="{C1B98EA1-1F56-497B-A862-AD35CA1F827A}" type="datetimeFigureOut">
              <a:rPr lang="en-US"/>
              <a:pPr>
                <a:defRPr/>
              </a:pPr>
              <a:t>9/18/2020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Verdana" charset="0"/>
                <a:ea typeface="ＭＳ Ｐゴシック"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Verdana" panose="020B0604030504040204" pitchFamily="34" charset="0"/>
              </a:defRPr>
            </a:lvl1pPr>
          </a:lstStyle>
          <a:p>
            <a:fld id="{31C1A7FF-F44D-4A6F-B4FA-69F065F71C5F}" type="slidenum">
              <a:rPr lang="en-US" altLang="en-US"/>
              <a:pPr/>
              <a:t>‹#›</a:t>
            </a:fld>
            <a:endParaRPr lang="en-US" altLang="en-US"/>
          </a:p>
        </p:txBody>
      </p:sp>
    </p:spTree>
    <p:extLst>
      <p:ext uri="{BB962C8B-B14F-4D97-AF65-F5344CB8AC3E}">
        <p14:creationId xmlns:p14="http://schemas.microsoft.com/office/powerpoint/2010/main" val="33923147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defTabSz="455613" eaLnBrk="0" fontAlgn="base" hangingPunct="0">
              <a:spcBef>
                <a:spcPct val="0"/>
              </a:spcBef>
              <a:spcAft>
                <a:spcPct val="0"/>
              </a:spcAft>
              <a:defRPr>
                <a:latin typeface="Arial" pitchFamily="34" charset="0"/>
                <a:ea typeface="MS PGothic" pitchFamily="34" charset="-128"/>
              </a:defRPr>
            </a:lvl1pPr>
          </a:lstStyle>
          <a:p>
            <a:pPr>
              <a:defRPr/>
            </a:pPr>
            <a:fld id="{1A0FB076-2C25-49E4-A255-38CFCC3AAA5A}" type="datetime1">
              <a:rPr lang="en-US"/>
              <a:pPr>
                <a:defRPr/>
              </a:pPr>
              <a:t>9/18/2020</a:t>
            </a:fld>
            <a:endParaRPr lang="en-US"/>
          </a:p>
        </p:txBody>
      </p:sp>
      <p:sp>
        <p:nvSpPr>
          <p:cNvPr id="5" name="Footer Placeholder 4"/>
          <p:cNvSpPr>
            <a:spLocks noGrp="1"/>
          </p:cNvSpPr>
          <p:nvPr>
            <p:ph type="ftr" sz="quarter" idx="11"/>
          </p:nvPr>
        </p:nvSpPr>
        <p:spPr/>
        <p:txBody>
          <a:bodyPr/>
          <a:lstStyle>
            <a:lvl1pPr defTabSz="455613"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5613" eaLnBrk="0" hangingPunct="0">
              <a:defRPr smtClean="0">
                <a:latin typeface="Arial" panose="020B0604020202020204" pitchFamily="34" charset="0"/>
              </a:defRPr>
            </a:lvl1pPr>
          </a:lstStyle>
          <a:p>
            <a:pPr>
              <a:defRPr/>
            </a:pPr>
            <a:fld id="{DB6A4A94-0A3B-4797-8D9F-8B3DA462527F}" type="slidenum">
              <a:rPr lang="en-US" altLang="en-US"/>
              <a:pPr>
                <a:defRPr/>
              </a:pPr>
              <a:t>‹#›</a:t>
            </a:fld>
            <a:endParaRPr lang="en-US" altLang="en-US"/>
          </a:p>
        </p:txBody>
      </p:sp>
    </p:spTree>
    <p:extLst>
      <p:ext uri="{BB962C8B-B14F-4D97-AF65-F5344CB8AC3E}">
        <p14:creationId xmlns:p14="http://schemas.microsoft.com/office/powerpoint/2010/main" val="3601408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5613" eaLnBrk="0" fontAlgn="base" hangingPunct="0">
              <a:spcBef>
                <a:spcPct val="0"/>
              </a:spcBef>
              <a:spcAft>
                <a:spcPct val="0"/>
              </a:spcAft>
              <a:defRPr>
                <a:latin typeface="Arial" pitchFamily="34" charset="0"/>
                <a:ea typeface="MS PGothic" pitchFamily="34" charset="-128"/>
              </a:defRPr>
            </a:lvl1pPr>
          </a:lstStyle>
          <a:p>
            <a:pPr>
              <a:defRPr/>
            </a:pPr>
            <a:fld id="{3E5B90F7-1F62-40F6-A2C5-E44B55074F38}" type="datetime1">
              <a:rPr lang="en-US"/>
              <a:pPr>
                <a:defRPr/>
              </a:pPr>
              <a:t>9/18/2020</a:t>
            </a:fld>
            <a:endParaRPr lang="en-US"/>
          </a:p>
        </p:txBody>
      </p:sp>
      <p:sp>
        <p:nvSpPr>
          <p:cNvPr id="5" name="Footer Placeholder 4"/>
          <p:cNvSpPr>
            <a:spLocks noGrp="1"/>
          </p:cNvSpPr>
          <p:nvPr>
            <p:ph type="ftr" sz="quarter" idx="11"/>
          </p:nvPr>
        </p:nvSpPr>
        <p:spPr/>
        <p:txBody>
          <a:bodyPr/>
          <a:lstStyle>
            <a:lvl1pPr defTabSz="455613"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5613" eaLnBrk="0" hangingPunct="0">
              <a:defRPr smtClean="0">
                <a:latin typeface="Arial" panose="020B0604020202020204" pitchFamily="34" charset="0"/>
              </a:defRPr>
            </a:lvl1pPr>
          </a:lstStyle>
          <a:p>
            <a:pPr>
              <a:defRPr/>
            </a:pPr>
            <a:fld id="{A97E5E44-8A1C-45C8-B1DF-B953DFD7E5C9}" type="slidenum">
              <a:rPr lang="en-US" altLang="en-US"/>
              <a:pPr>
                <a:defRPr/>
              </a:pPr>
              <a:t>‹#›</a:t>
            </a:fld>
            <a:endParaRPr lang="en-US" altLang="en-US"/>
          </a:p>
        </p:txBody>
      </p:sp>
    </p:spTree>
    <p:extLst>
      <p:ext uri="{BB962C8B-B14F-4D97-AF65-F5344CB8AC3E}">
        <p14:creationId xmlns:p14="http://schemas.microsoft.com/office/powerpoint/2010/main" val="38279365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455613" eaLnBrk="0" fontAlgn="base" hangingPunct="0">
              <a:spcBef>
                <a:spcPct val="0"/>
              </a:spcBef>
              <a:spcAft>
                <a:spcPct val="0"/>
              </a:spcAft>
              <a:defRPr>
                <a:latin typeface="Arial" pitchFamily="34" charset="0"/>
                <a:ea typeface="MS PGothic" pitchFamily="34" charset="-128"/>
              </a:defRPr>
            </a:lvl1pPr>
          </a:lstStyle>
          <a:p>
            <a:pPr>
              <a:defRPr/>
            </a:pPr>
            <a:fld id="{9DE0A948-8DF5-42E8-B54D-2FD48B55114D}" type="datetime1">
              <a:rPr lang="en-US"/>
              <a:pPr>
                <a:defRPr/>
              </a:pPr>
              <a:t>9/18/2020</a:t>
            </a:fld>
            <a:endParaRPr lang="en-US"/>
          </a:p>
        </p:txBody>
      </p:sp>
      <p:sp>
        <p:nvSpPr>
          <p:cNvPr id="5" name="Footer Placeholder 4"/>
          <p:cNvSpPr>
            <a:spLocks noGrp="1"/>
          </p:cNvSpPr>
          <p:nvPr>
            <p:ph type="ftr" sz="quarter" idx="11"/>
          </p:nvPr>
        </p:nvSpPr>
        <p:spPr/>
        <p:txBody>
          <a:bodyPr/>
          <a:lstStyle>
            <a:lvl1pPr defTabSz="455613"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5613" eaLnBrk="0" hangingPunct="0">
              <a:defRPr smtClean="0">
                <a:latin typeface="Arial" panose="020B0604020202020204" pitchFamily="34" charset="0"/>
              </a:defRPr>
            </a:lvl1pPr>
          </a:lstStyle>
          <a:p>
            <a:pPr>
              <a:defRPr/>
            </a:pPr>
            <a:fld id="{87289DA0-3DB9-4D1F-9718-04B592A65C09}" type="slidenum">
              <a:rPr lang="en-US" altLang="en-US"/>
              <a:pPr>
                <a:defRPr/>
              </a:pPr>
              <a:t>‹#›</a:t>
            </a:fld>
            <a:endParaRPr lang="en-US" altLang="en-US"/>
          </a:p>
        </p:txBody>
      </p:sp>
    </p:spTree>
    <p:extLst>
      <p:ext uri="{BB962C8B-B14F-4D97-AF65-F5344CB8AC3E}">
        <p14:creationId xmlns:p14="http://schemas.microsoft.com/office/powerpoint/2010/main" val="2426704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7"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455613" eaLnBrk="0" fontAlgn="base" hangingPunct="0">
              <a:spcBef>
                <a:spcPct val="0"/>
              </a:spcBef>
              <a:spcAft>
                <a:spcPct val="0"/>
              </a:spcAft>
              <a:defRPr>
                <a:latin typeface="Arial" pitchFamily="34" charset="0"/>
                <a:ea typeface="MS PGothic" pitchFamily="34" charset="-128"/>
              </a:defRPr>
            </a:lvl1pPr>
          </a:lstStyle>
          <a:p>
            <a:pPr>
              <a:defRPr/>
            </a:pPr>
            <a:fld id="{9C2C196F-DE9D-4CFB-9DC6-29A33062449F}" type="datetime1">
              <a:rPr lang="en-US"/>
              <a:pPr>
                <a:defRPr/>
              </a:pPr>
              <a:t>9/18/2020</a:t>
            </a:fld>
            <a:endParaRPr lang="en-US"/>
          </a:p>
        </p:txBody>
      </p:sp>
      <p:sp>
        <p:nvSpPr>
          <p:cNvPr id="6" name="Footer Placeholder 5"/>
          <p:cNvSpPr>
            <a:spLocks noGrp="1"/>
          </p:cNvSpPr>
          <p:nvPr>
            <p:ph type="ftr" sz="quarter" idx="11"/>
          </p:nvPr>
        </p:nvSpPr>
        <p:spPr/>
        <p:txBody>
          <a:bodyPr/>
          <a:lstStyle>
            <a:lvl1pPr defTabSz="455613"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defTabSz="455613" eaLnBrk="0" hangingPunct="0">
              <a:defRPr smtClean="0">
                <a:latin typeface="Arial" panose="020B0604020202020204" pitchFamily="34" charset="0"/>
              </a:defRPr>
            </a:lvl1pPr>
          </a:lstStyle>
          <a:p>
            <a:pPr>
              <a:defRPr/>
            </a:pPr>
            <a:fld id="{BB939729-DB5D-4BF1-9955-E04AA3FBDE0F}" type="slidenum">
              <a:rPr lang="en-US" altLang="en-US"/>
              <a:pPr>
                <a:defRPr/>
              </a:pPr>
              <a:t>‹#›</a:t>
            </a:fld>
            <a:endParaRPr lang="en-US" altLang="en-US"/>
          </a:p>
        </p:txBody>
      </p:sp>
    </p:spTree>
    <p:extLst>
      <p:ext uri="{BB962C8B-B14F-4D97-AF65-F5344CB8AC3E}">
        <p14:creationId xmlns:p14="http://schemas.microsoft.com/office/powerpoint/2010/main" val="1530156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sldNum" sz="quarter" idx="10"/>
          </p:nvPr>
        </p:nvSpPr>
        <p:spPr>
          <a:ln/>
        </p:spPr>
        <p:txBody>
          <a:bodyPr/>
          <a:lstStyle>
            <a:lvl1pPr>
              <a:defRPr/>
            </a:lvl1pPr>
          </a:lstStyle>
          <a:p>
            <a:fld id="{597DF7BC-1938-4B8B-B662-2FDE8D6F510E}" type="slidenum">
              <a:rPr lang="en-US" altLang="en-US"/>
              <a:pPr/>
              <a:t>‹#›</a:t>
            </a:fld>
            <a:endParaRPr lang="en-US" altLang="en-US"/>
          </a:p>
        </p:txBody>
      </p:sp>
    </p:spTree>
    <p:extLst>
      <p:ext uri="{BB962C8B-B14F-4D97-AF65-F5344CB8AC3E}">
        <p14:creationId xmlns:p14="http://schemas.microsoft.com/office/powerpoint/2010/main" val="7346251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455613" eaLnBrk="0" fontAlgn="base" hangingPunct="0">
              <a:spcBef>
                <a:spcPct val="0"/>
              </a:spcBef>
              <a:spcAft>
                <a:spcPct val="0"/>
              </a:spcAft>
              <a:defRPr>
                <a:latin typeface="Arial" pitchFamily="34" charset="0"/>
                <a:ea typeface="MS PGothic" pitchFamily="34" charset="-128"/>
              </a:defRPr>
            </a:lvl1pPr>
          </a:lstStyle>
          <a:p>
            <a:pPr>
              <a:defRPr/>
            </a:pPr>
            <a:fld id="{70BD3474-A6C4-4913-823C-849016931477}" type="datetime1">
              <a:rPr lang="en-US"/>
              <a:pPr>
                <a:defRPr/>
              </a:pPr>
              <a:t>9/18/2020</a:t>
            </a:fld>
            <a:endParaRPr lang="en-US"/>
          </a:p>
        </p:txBody>
      </p:sp>
      <p:sp>
        <p:nvSpPr>
          <p:cNvPr id="8" name="Footer Placeholder 7"/>
          <p:cNvSpPr>
            <a:spLocks noGrp="1"/>
          </p:cNvSpPr>
          <p:nvPr>
            <p:ph type="ftr" sz="quarter" idx="11"/>
          </p:nvPr>
        </p:nvSpPr>
        <p:spPr/>
        <p:txBody>
          <a:bodyPr/>
          <a:lstStyle>
            <a:lvl1pPr defTabSz="455613"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9" name="Slide Number Placeholder 8"/>
          <p:cNvSpPr>
            <a:spLocks noGrp="1"/>
          </p:cNvSpPr>
          <p:nvPr>
            <p:ph type="sldNum" sz="quarter" idx="12"/>
          </p:nvPr>
        </p:nvSpPr>
        <p:spPr/>
        <p:txBody>
          <a:bodyPr/>
          <a:lstStyle>
            <a:lvl1pPr defTabSz="455613" eaLnBrk="0" hangingPunct="0">
              <a:defRPr smtClean="0">
                <a:latin typeface="Arial" panose="020B0604020202020204" pitchFamily="34" charset="0"/>
              </a:defRPr>
            </a:lvl1pPr>
          </a:lstStyle>
          <a:p>
            <a:pPr>
              <a:defRPr/>
            </a:pPr>
            <a:fld id="{E7FF8631-1564-4F21-99DF-9C1DEFB9176B}" type="slidenum">
              <a:rPr lang="en-US" altLang="en-US"/>
              <a:pPr>
                <a:defRPr/>
              </a:pPr>
              <a:t>‹#›</a:t>
            </a:fld>
            <a:endParaRPr lang="en-US" altLang="en-US"/>
          </a:p>
        </p:txBody>
      </p:sp>
    </p:spTree>
    <p:extLst>
      <p:ext uri="{BB962C8B-B14F-4D97-AF65-F5344CB8AC3E}">
        <p14:creationId xmlns:p14="http://schemas.microsoft.com/office/powerpoint/2010/main" val="34379640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defTabSz="455613" eaLnBrk="0" fontAlgn="base" hangingPunct="0">
              <a:spcBef>
                <a:spcPct val="0"/>
              </a:spcBef>
              <a:spcAft>
                <a:spcPct val="0"/>
              </a:spcAft>
              <a:defRPr>
                <a:latin typeface="Arial" pitchFamily="34" charset="0"/>
                <a:ea typeface="MS PGothic" pitchFamily="34" charset="-128"/>
              </a:defRPr>
            </a:lvl1pPr>
          </a:lstStyle>
          <a:p>
            <a:pPr>
              <a:defRPr/>
            </a:pPr>
            <a:fld id="{7392E9CE-35FC-437E-A52D-D41BACA2A608}" type="datetime1">
              <a:rPr lang="en-US"/>
              <a:pPr>
                <a:defRPr/>
              </a:pPr>
              <a:t>9/18/2020</a:t>
            </a:fld>
            <a:endParaRPr lang="en-US"/>
          </a:p>
        </p:txBody>
      </p:sp>
      <p:sp>
        <p:nvSpPr>
          <p:cNvPr id="4" name="Footer Placeholder 3"/>
          <p:cNvSpPr>
            <a:spLocks noGrp="1"/>
          </p:cNvSpPr>
          <p:nvPr>
            <p:ph type="ftr" sz="quarter" idx="11"/>
          </p:nvPr>
        </p:nvSpPr>
        <p:spPr/>
        <p:txBody>
          <a:bodyPr/>
          <a:lstStyle>
            <a:lvl1pPr defTabSz="455613"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defTabSz="455613" eaLnBrk="0" hangingPunct="0">
              <a:defRPr smtClean="0">
                <a:latin typeface="Arial" panose="020B0604020202020204" pitchFamily="34" charset="0"/>
              </a:defRPr>
            </a:lvl1pPr>
          </a:lstStyle>
          <a:p>
            <a:pPr>
              <a:defRPr/>
            </a:pPr>
            <a:fld id="{E7CC0007-EAD8-44C5-B45D-D29A745DBDD7}" type="slidenum">
              <a:rPr lang="en-US" altLang="en-US"/>
              <a:pPr>
                <a:defRPr/>
              </a:pPr>
              <a:t>‹#›</a:t>
            </a:fld>
            <a:endParaRPr lang="en-US" altLang="en-US"/>
          </a:p>
        </p:txBody>
      </p:sp>
    </p:spTree>
    <p:extLst>
      <p:ext uri="{BB962C8B-B14F-4D97-AF65-F5344CB8AC3E}">
        <p14:creationId xmlns:p14="http://schemas.microsoft.com/office/powerpoint/2010/main" val="25328268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55613" eaLnBrk="0" fontAlgn="base" hangingPunct="0">
              <a:spcBef>
                <a:spcPct val="0"/>
              </a:spcBef>
              <a:spcAft>
                <a:spcPct val="0"/>
              </a:spcAft>
              <a:defRPr>
                <a:latin typeface="Arial" pitchFamily="34" charset="0"/>
                <a:ea typeface="MS PGothic" pitchFamily="34" charset="-128"/>
              </a:defRPr>
            </a:lvl1pPr>
          </a:lstStyle>
          <a:p>
            <a:pPr>
              <a:defRPr/>
            </a:pPr>
            <a:fld id="{474476E1-49EA-43EF-96D7-9BC4B3F604B7}" type="datetime1">
              <a:rPr lang="en-US"/>
              <a:pPr>
                <a:defRPr/>
              </a:pPr>
              <a:t>9/18/2020</a:t>
            </a:fld>
            <a:endParaRPr lang="en-US"/>
          </a:p>
        </p:txBody>
      </p:sp>
      <p:sp>
        <p:nvSpPr>
          <p:cNvPr id="3" name="Footer Placeholder 2"/>
          <p:cNvSpPr>
            <a:spLocks noGrp="1"/>
          </p:cNvSpPr>
          <p:nvPr>
            <p:ph type="ftr" sz="quarter" idx="11"/>
          </p:nvPr>
        </p:nvSpPr>
        <p:spPr/>
        <p:txBody>
          <a:bodyPr/>
          <a:lstStyle>
            <a:lvl1pPr defTabSz="455613"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4" name="Slide Number Placeholder 3"/>
          <p:cNvSpPr>
            <a:spLocks noGrp="1"/>
          </p:cNvSpPr>
          <p:nvPr>
            <p:ph type="sldNum" sz="quarter" idx="12"/>
          </p:nvPr>
        </p:nvSpPr>
        <p:spPr/>
        <p:txBody>
          <a:bodyPr/>
          <a:lstStyle>
            <a:lvl1pPr defTabSz="455613" eaLnBrk="0" hangingPunct="0">
              <a:defRPr smtClean="0">
                <a:latin typeface="Arial" panose="020B0604020202020204" pitchFamily="34" charset="0"/>
              </a:defRPr>
            </a:lvl1pPr>
          </a:lstStyle>
          <a:p>
            <a:pPr>
              <a:defRPr/>
            </a:pPr>
            <a:fld id="{5BED8812-EC43-4E86-A654-185A8076369C}" type="slidenum">
              <a:rPr lang="en-US" altLang="en-US"/>
              <a:pPr>
                <a:defRPr/>
              </a:pPr>
              <a:t>‹#›</a:t>
            </a:fld>
            <a:endParaRPr lang="en-US" altLang="en-US"/>
          </a:p>
        </p:txBody>
      </p:sp>
    </p:spTree>
    <p:extLst>
      <p:ext uri="{BB962C8B-B14F-4D97-AF65-F5344CB8AC3E}">
        <p14:creationId xmlns:p14="http://schemas.microsoft.com/office/powerpoint/2010/main" val="22017492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defTabSz="455613" eaLnBrk="0" fontAlgn="base" hangingPunct="0">
              <a:spcBef>
                <a:spcPct val="0"/>
              </a:spcBef>
              <a:spcAft>
                <a:spcPct val="0"/>
              </a:spcAft>
              <a:defRPr>
                <a:latin typeface="Arial" pitchFamily="34" charset="0"/>
                <a:ea typeface="MS PGothic" pitchFamily="34" charset="-128"/>
              </a:defRPr>
            </a:lvl1pPr>
          </a:lstStyle>
          <a:p>
            <a:pPr>
              <a:defRPr/>
            </a:pPr>
            <a:fld id="{9E03213B-977C-41A1-8FF0-2DB7E9338DD0}" type="datetime1">
              <a:rPr lang="en-US"/>
              <a:pPr>
                <a:defRPr/>
              </a:pPr>
              <a:t>9/18/2020</a:t>
            </a:fld>
            <a:endParaRPr lang="en-US"/>
          </a:p>
        </p:txBody>
      </p:sp>
      <p:sp>
        <p:nvSpPr>
          <p:cNvPr id="6" name="Footer Placeholder 5"/>
          <p:cNvSpPr>
            <a:spLocks noGrp="1"/>
          </p:cNvSpPr>
          <p:nvPr>
            <p:ph type="ftr" sz="quarter" idx="11"/>
          </p:nvPr>
        </p:nvSpPr>
        <p:spPr/>
        <p:txBody>
          <a:bodyPr/>
          <a:lstStyle>
            <a:lvl1pPr defTabSz="455613"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defTabSz="455613" eaLnBrk="0" hangingPunct="0">
              <a:defRPr smtClean="0">
                <a:latin typeface="Arial" panose="020B0604020202020204" pitchFamily="34" charset="0"/>
              </a:defRPr>
            </a:lvl1pPr>
          </a:lstStyle>
          <a:p>
            <a:pPr>
              <a:defRPr/>
            </a:pPr>
            <a:fld id="{A667923D-F248-4CD1-BAD5-AF8935141AE0}" type="slidenum">
              <a:rPr lang="en-US" altLang="en-US"/>
              <a:pPr>
                <a:defRPr/>
              </a:pPr>
              <a:t>‹#›</a:t>
            </a:fld>
            <a:endParaRPr lang="en-US" altLang="en-US"/>
          </a:p>
        </p:txBody>
      </p:sp>
    </p:spTree>
    <p:extLst>
      <p:ext uri="{BB962C8B-B14F-4D97-AF65-F5344CB8AC3E}">
        <p14:creationId xmlns:p14="http://schemas.microsoft.com/office/powerpoint/2010/main" val="36620062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defTabSz="455613" eaLnBrk="0" fontAlgn="base" hangingPunct="0">
              <a:spcBef>
                <a:spcPct val="0"/>
              </a:spcBef>
              <a:spcAft>
                <a:spcPct val="0"/>
              </a:spcAft>
              <a:defRPr>
                <a:latin typeface="Arial" pitchFamily="34" charset="0"/>
                <a:ea typeface="MS PGothic" pitchFamily="34" charset="-128"/>
              </a:defRPr>
            </a:lvl1pPr>
          </a:lstStyle>
          <a:p>
            <a:pPr>
              <a:defRPr/>
            </a:pPr>
            <a:fld id="{A7EF7B1A-CD68-4DE7-8B70-E86A6C355C15}" type="datetime1">
              <a:rPr lang="en-US"/>
              <a:pPr>
                <a:defRPr/>
              </a:pPr>
              <a:t>9/18/2020</a:t>
            </a:fld>
            <a:endParaRPr lang="en-US"/>
          </a:p>
        </p:txBody>
      </p:sp>
      <p:sp>
        <p:nvSpPr>
          <p:cNvPr id="6" name="Footer Placeholder 5"/>
          <p:cNvSpPr>
            <a:spLocks noGrp="1"/>
          </p:cNvSpPr>
          <p:nvPr>
            <p:ph type="ftr" sz="quarter" idx="11"/>
          </p:nvPr>
        </p:nvSpPr>
        <p:spPr/>
        <p:txBody>
          <a:bodyPr/>
          <a:lstStyle>
            <a:lvl1pPr defTabSz="455613"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defTabSz="455613" eaLnBrk="0" hangingPunct="0">
              <a:defRPr smtClean="0">
                <a:latin typeface="Arial" panose="020B0604020202020204" pitchFamily="34" charset="0"/>
              </a:defRPr>
            </a:lvl1pPr>
          </a:lstStyle>
          <a:p>
            <a:pPr>
              <a:defRPr/>
            </a:pPr>
            <a:fld id="{5F9E2F17-C2A2-46EF-B628-533C5059E7A0}" type="slidenum">
              <a:rPr lang="en-US" altLang="en-US"/>
              <a:pPr>
                <a:defRPr/>
              </a:pPr>
              <a:t>‹#›</a:t>
            </a:fld>
            <a:endParaRPr lang="en-US" altLang="en-US"/>
          </a:p>
        </p:txBody>
      </p:sp>
    </p:spTree>
    <p:extLst>
      <p:ext uri="{BB962C8B-B14F-4D97-AF65-F5344CB8AC3E}">
        <p14:creationId xmlns:p14="http://schemas.microsoft.com/office/powerpoint/2010/main" val="6113429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5613" eaLnBrk="0" fontAlgn="base" hangingPunct="0">
              <a:spcBef>
                <a:spcPct val="0"/>
              </a:spcBef>
              <a:spcAft>
                <a:spcPct val="0"/>
              </a:spcAft>
              <a:defRPr>
                <a:latin typeface="Arial" pitchFamily="34" charset="0"/>
                <a:ea typeface="MS PGothic" pitchFamily="34" charset="-128"/>
              </a:defRPr>
            </a:lvl1pPr>
          </a:lstStyle>
          <a:p>
            <a:pPr>
              <a:defRPr/>
            </a:pPr>
            <a:fld id="{B91E685A-DAE6-4107-819A-A191B3A84AF4}" type="datetime1">
              <a:rPr lang="en-US"/>
              <a:pPr>
                <a:defRPr/>
              </a:pPr>
              <a:t>9/18/2020</a:t>
            </a:fld>
            <a:endParaRPr lang="en-US"/>
          </a:p>
        </p:txBody>
      </p:sp>
      <p:sp>
        <p:nvSpPr>
          <p:cNvPr id="5" name="Footer Placeholder 4"/>
          <p:cNvSpPr>
            <a:spLocks noGrp="1"/>
          </p:cNvSpPr>
          <p:nvPr>
            <p:ph type="ftr" sz="quarter" idx="11"/>
          </p:nvPr>
        </p:nvSpPr>
        <p:spPr/>
        <p:txBody>
          <a:bodyPr/>
          <a:lstStyle>
            <a:lvl1pPr defTabSz="455613"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5613" eaLnBrk="0" hangingPunct="0">
              <a:defRPr smtClean="0">
                <a:latin typeface="Arial" panose="020B0604020202020204" pitchFamily="34" charset="0"/>
              </a:defRPr>
            </a:lvl1pPr>
          </a:lstStyle>
          <a:p>
            <a:pPr>
              <a:defRPr/>
            </a:pPr>
            <a:fld id="{2C3717F3-F26B-47D4-BC0C-F1A45B12360F}" type="slidenum">
              <a:rPr lang="en-US" altLang="en-US"/>
              <a:pPr>
                <a:defRPr/>
              </a:pPr>
              <a:t>‹#›</a:t>
            </a:fld>
            <a:endParaRPr lang="en-US" altLang="en-US"/>
          </a:p>
        </p:txBody>
      </p:sp>
    </p:spTree>
    <p:extLst>
      <p:ext uri="{BB962C8B-B14F-4D97-AF65-F5344CB8AC3E}">
        <p14:creationId xmlns:p14="http://schemas.microsoft.com/office/powerpoint/2010/main" val="40836615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365125"/>
            <a:ext cx="1478756"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365125"/>
            <a:ext cx="432196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5613" eaLnBrk="0" fontAlgn="base" hangingPunct="0">
              <a:spcBef>
                <a:spcPct val="0"/>
              </a:spcBef>
              <a:spcAft>
                <a:spcPct val="0"/>
              </a:spcAft>
              <a:defRPr>
                <a:latin typeface="Arial" pitchFamily="34" charset="0"/>
                <a:ea typeface="MS PGothic" pitchFamily="34" charset="-128"/>
              </a:defRPr>
            </a:lvl1pPr>
          </a:lstStyle>
          <a:p>
            <a:pPr>
              <a:defRPr/>
            </a:pPr>
            <a:fld id="{ABA55801-64D4-422A-A896-59B840303F17}" type="datetime1">
              <a:rPr lang="en-US"/>
              <a:pPr>
                <a:defRPr/>
              </a:pPr>
              <a:t>9/18/2020</a:t>
            </a:fld>
            <a:endParaRPr lang="en-US"/>
          </a:p>
        </p:txBody>
      </p:sp>
      <p:sp>
        <p:nvSpPr>
          <p:cNvPr id="5" name="Footer Placeholder 4"/>
          <p:cNvSpPr>
            <a:spLocks noGrp="1"/>
          </p:cNvSpPr>
          <p:nvPr>
            <p:ph type="ftr" sz="quarter" idx="11"/>
          </p:nvPr>
        </p:nvSpPr>
        <p:spPr/>
        <p:txBody>
          <a:bodyPr/>
          <a:lstStyle>
            <a:lvl1pPr defTabSz="455613"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5613" eaLnBrk="0" hangingPunct="0">
              <a:defRPr smtClean="0">
                <a:latin typeface="Arial" panose="020B0604020202020204" pitchFamily="34" charset="0"/>
              </a:defRPr>
            </a:lvl1pPr>
          </a:lstStyle>
          <a:p>
            <a:pPr>
              <a:defRPr/>
            </a:pPr>
            <a:fld id="{9222DB04-4582-4B53-BBF3-5002D8F61690}" type="slidenum">
              <a:rPr lang="en-US" altLang="en-US"/>
              <a:pPr>
                <a:defRPr/>
              </a:pPr>
              <a:t>‹#›</a:t>
            </a:fld>
            <a:endParaRPr lang="en-US" altLang="en-US"/>
          </a:p>
        </p:txBody>
      </p:sp>
    </p:spTree>
    <p:extLst>
      <p:ext uri="{BB962C8B-B14F-4D97-AF65-F5344CB8AC3E}">
        <p14:creationId xmlns:p14="http://schemas.microsoft.com/office/powerpoint/2010/main" val="3994491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sldNum" sz="quarter" idx="10"/>
          </p:nvPr>
        </p:nvSpPr>
        <p:spPr>
          <a:ln/>
        </p:spPr>
        <p:txBody>
          <a:bodyPr/>
          <a:lstStyle>
            <a:lvl1pPr>
              <a:defRPr/>
            </a:lvl1pPr>
          </a:lstStyle>
          <a:p>
            <a:fld id="{192B000B-DCF9-4911-9A76-3201254FE6A9}" type="slidenum">
              <a:rPr lang="en-US" altLang="en-US"/>
              <a:pPr/>
              <a:t>‹#›</a:t>
            </a:fld>
            <a:endParaRPr lang="en-US" altLang="en-US"/>
          </a:p>
        </p:txBody>
      </p:sp>
    </p:spTree>
    <p:extLst>
      <p:ext uri="{BB962C8B-B14F-4D97-AF65-F5344CB8AC3E}">
        <p14:creationId xmlns:p14="http://schemas.microsoft.com/office/powerpoint/2010/main" val="1486725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sldNum" sz="quarter" idx="10"/>
          </p:nvPr>
        </p:nvSpPr>
        <p:spPr>
          <a:ln/>
        </p:spPr>
        <p:txBody>
          <a:bodyPr/>
          <a:lstStyle>
            <a:lvl1pPr>
              <a:defRPr/>
            </a:lvl1pPr>
          </a:lstStyle>
          <a:p>
            <a:fld id="{122D07BF-DD93-4728-8DF8-76BD77EF6E2D}" type="slidenum">
              <a:rPr lang="en-US" altLang="en-US"/>
              <a:pPr/>
              <a:t>‹#›</a:t>
            </a:fld>
            <a:endParaRPr lang="en-US" altLang="en-US"/>
          </a:p>
        </p:txBody>
      </p:sp>
    </p:spTree>
    <p:extLst>
      <p:ext uri="{BB962C8B-B14F-4D97-AF65-F5344CB8AC3E}">
        <p14:creationId xmlns:p14="http://schemas.microsoft.com/office/powerpoint/2010/main" val="4237606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Rectangle 24"/>
          <p:cNvSpPr>
            <a:spLocks noGrp="1" noChangeArrowheads="1"/>
          </p:cNvSpPr>
          <p:nvPr>
            <p:ph type="sldNum" sz="quarter" idx="10"/>
          </p:nvPr>
        </p:nvSpPr>
        <p:spPr>
          <a:ln/>
        </p:spPr>
        <p:txBody>
          <a:bodyPr/>
          <a:lstStyle>
            <a:lvl1pPr>
              <a:defRPr/>
            </a:lvl1pPr>
          </a:lstStyle>
          <a:p>
            <a:fld id="{E5420437-2CC4-49FD-9852-AA22BA25D55B}" type="slidenum">
              <a:rPr lang="en-US" altLang="en-US"/>
              <a:pPr/>
              <a:t>‹#›</a:t>
            </a:fld>
            <a:endParaRPr lang="en-US" altLang="en-US"/>
          </a:p>
        </p:txBody>
      </p:sp>
    </p:spTree>
    <p:extLst>
      <p:ext uri="{BB962C8B-B14F-4D97-AF65-F5344CB8AC3E}">
        <p14:creationId xmlns:p14="http://schemas.microsoft.com/office/powerpoint/2010/main" val="1222576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sldNum" sz="quarter" idx="10"/>
          </p:nvPr>
        </p:nvSpPr>
        <p:spPr>
          <a:ln/>
        </p:spPr>
        <p:txBody>
          <a:bodyPr/>
          <a:lstStyle>
            <a:lvl1pPr>
              <a:defRPr/>
            </a:lvl1pPr>
          </a:lstStyle>
          <a:p>
            <a:fld id="{3E80C763-3129-45EE-856F-48DB632C4B7E}" type="slidenum">
              <a:rPr lang="en-US" altLang="en-US"/>
              <a:pPr/>
              <a:t>‹#›</a:t>
            </a:fld>
            <a:endParaRPr lang="en-US" altLang="en-US"/>
          </a:p>
        </p:txBody>
      </p:sp>
    </p:spTree>
    <p:extLst>
      <p:ext uri="{BB962C8B-B14F-4D97-AF65-F5344CB8AC3E}">
        <p14:creationId xmlns:p14="http://schemas.microsoft.com/office/powerpoint/2010/main" val="2241768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sldNum" sz="quarter" idx="10"/>
          </p:nvPr>
        </p:nvSpPr>
        <p:spPr>
          <a:ln/>
        </p:spPr>
        <p:txBody>
          <a:bodyPr/>
          <a:lstStyle>
            <a:lvl1pPr>
              <a:defRPr/>
            </a:lvl1pPr>
          </a:lstStyle>
          <a:p>
            <a:fld id="{7C6C0B7A-7A73-45B2-BB92-9D0107A81970}" type="slidenum">
              <a:rPr lang="en-US" altLang="en-US"/>
              <a:pPr/>
              <a:t>‹#›</a:t>
            </a:fld>
            <a:endParaRPr lang="en-US" altLang="en-US"/>
          </a:p>
        </p:txBody>
      </p:sp>
    </p:spTree>
    <p:extLst>
      <p:ext uri="{BB962C8B-B14F-4D97-AF65-F5344CB8AC3E}">
        <p14:creationId xmlns:p14="http://schemas.microsoft.com/office/powerpoint/2010/main" val="688905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sldNum" sz="quarter" idx="10"/>
          </p:nvPr>
        </p:nvSpPr>
        <p:spPr>
          <a:ln/>
        </p:spPr>
        <p:txBody>
          <a:bodyPr/>
          <a:lstStyle>
            <a:lvl1pPr>
              <a:defRPr/>
            </a:lvl1pPr>
          </a:lstStyle>
          <a:p>
            <a:fld id="{6C3BD0A2-AAE2-46F8-9F92-525964EEB258}" type="slidenum">
              <a:rPr lang="en-US" altLang="en-US"/>
              <a:pPr/>
              <a:t>‹#›</a:t>
            </a:fld>
            <a:endParaRPr lang="en-US" altLang="en-US"/>
          </a:p>
        </p:txBody>
      </p:sp>
    </p:spTree>
    <p:extLst>
      <p:ext uri="{BB962C8B-B14F-4D97-AF65-F5344CB8AC3E}">
        <p14:creationId xmlns:p14="http://schemas.microsoft.com/office/powerpoint/2010/main" val="4250394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 descr="stripe"/>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76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16"/>
          <p:cNvSpPr>
            <a:spLocks noChangeShapeType="1"/>
          </p:cNvSpPr>
          <p:nvPr userDrawn="1"/>
        </p:nvSpPr>
        <p:spPr bwMode="auto">
          <a:xfrm>
            <a:off x="1219200" y="6477000"/>
            <a:ext cx="5715000" cy="0"/>
          </a:xfrm>
          <a:prstGeom prst="line">
            <a:avLst/>
          </a:prstGeom>
          <a:noFill/>
          <a:ln w="85725">
            <a:solidFill>
              <a:srgbClr val="2101D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17"/>
          <p:cNvSpPr>
            <a:spLocks noChangeShapeType="1"/>
          </p:cNvSpPr>
          <p:nvPr userDrawn="1"/>
        </p:nvSpPr>
        <p:spPr bwMode="auto">
          <a:xfrm>
            <a:off x="1066800" y="6705600"/>
            <a:ext cx="5867400" cy="0"/>
          </a:xfrm>
          <a:prstGeom prst="line">
            <a:avLst/>
          </a:prstGeom>
          <a:noFill/>
          <a:ln w="85725">
            <a:solidFill>
              <a:srgbClr val="FF812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 name="Oval 18"/>
          <p:cNvSpPr>
            <a:spLocks noChangeArrowheads="1"/>
          </p:cNvSpPr>
          <p:nvPr userDrawn="1"/>
        </p:nvSpPr>
        <p:spPr bwMode="auto">
          <a:xfrm rot="5400000">
            <a:off x="1190626" y="6437312"/>
            <a:ext cx="74612" cy="74613"/>
          </a:xfrm>
          <a:prstGeom prst="ellipse">
            <a:avLst/>
          </a:prstGeom>
          <a:solidFill>
            <a:srgbClr val="2101DF"/>
          </a:solidFill>
          <a:ln w="9525">
            <a:solidFill>
              <a:srgbClr val="2101DF"/>
            </a:solidFill>
            <a:round/>
            <a:headEnd/>
            <a:tailEnd/>
          </a:ln>
        </p:spPr>
        <p:txBody>
          <a:bodyPr rot="10800000" vert="eaVert" wrap="none" anchor="ctr"/>
          <a:lstStyle>
            <a:lvl1pPr eaLnBrk="0" hangingPunct="0">
              <a:defRPr sz="1600">
                <a:solidFill>
                  <a:schemeClr val="tx1"/>
                </a:solidFill>
                <a:latin typeface="Verdana" pitchFamily="34" charset="0"/>
                <a:ea typeface="ＭＳ Ｐゴシック" charset="-128"/>
              </a:defRPr>
            </a:lvl1pPr>
            <a:lvl2pPr marL="742950" indent="-285750" eaLnBrk="0" hangingPunct="0">
              <a:defRPr sz="1600">
                <a:solidFill>
                  <a:schemeClr val="tx1"/>
                </a:solidFill>
                <a:latin typeface="Verdana" pitchFamily="34" charset="0"/>
                <a:ea typeface="ＭＳ Ｐゴシック" charset="-128"/>
              </a:defRPr>
            </a:lvl2pPr>
            <a:lvl3pPr marL="1143000" indent="-228600" eaLnBrk="0" hangingPunct="0">
              <a:defRPr sz="1600">
                <a:solidFill>
                  <a:schemeClr val="tx1"/>
                </a:solidFill>
                <a:latin typeface="Verdana" pitchFamily="34" charset="0"/>
                <a:ea typeface="ＭＳ Ｐゴシック" charset="-128"/>
              </a:defRPr>
            </a:lvl3pPr>
            <a:lvl4pPr marL="1600200" indent="-228600" eaLnBrk="0" hangingPunct="0">
              <a:defRPr sz="1600">
                <a:solidFill>
                  <a:schemeClr val="tx1"/>
                </a:solidFill>
                <a:latin typeface="Verdana" pitchFamily="34" charset="0"/>
                <a:ea typeface="ＭＳ Ｐゴシック" charset="-128"/>
              </a:defRPr>
            </a:lvl4pPr>
            <a:lvl5pPr marL="2057400" indent="-228600" eaLnBrk="0" hangingPunct="0">
              <a:defRPr sz="16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16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16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16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1600">
                <a:solidFill>
                  <a:schemeClr val="tx1"/>
                </a:solidFill>
                <a:latin typeface="Verdana" pitchFamily="34" charset="0"/>
                <a:ea typeface="ＭＳ Ｐゴシック" charset="-128"/>
              </a:defRPr>
            </a:lvl9pPr>
          </a:lstStyle>
          <a:p>
            <a:pPr algn="ctr" eaLnBrk="1" hangingPunct="1">
              <a:defRPr/>
            </a:pPr>
            <a:endParaRPr lang="en-US" altLang="en-US" sz="2400">
              <a:latin typeface="Times New Roman" pitchFamily="18" charset="0"/>
            </a:endParaRPr>
          </a:p>
        </p:txBody>
      </p:sp>
      <p:sp>
        <p:nvSpPr>
          <p:cNvPr id="1030" name="Oval 19"/>
          <p:cNvSpPr>
            <a:spLocks noChangeArrowheads="1"/>
          </p:cNvSpPr>
          <p:nvPr userDrawn="1"/>
        </p:nvSpPr>
        <p:spPr bwMode="auto">
          <a:xfrm rot="5400000">
            <a:off x="1036638" y="6665913"/>
            <a:ext cx="74612" cy="74612"/>
          </a:xfrm>
          <a:prstGeom prst="ellipse">
            <a:avLst/>
          </a:prstGeom>
          <a:solidFill>
            <a:srgbClr val="FF812B"/>
          </a:solidFill>
          <a:ln w="9525">
            <a:solidFill>
              <a:srgbClr val="FF812B"/>
            </a:solidFill>
            <a:round/>
            <a:headEnd/>
            <a:tailEnd/>
          </a:ln>
        </p:spPr>
        <p:txBody>
          <a:bodyPr wrap="none" anchor="ctr"/>
          <a:lstStyle>
            <a:lvl1pPr eaLnBrk="0" hangingPunct="0">
              <a:defRPr sz="1600">
                <a:solidFill>
                  <a:schemeClr val="tx1"/>
                </a:solidFill>
                <a:latin typeface="Verdana" pitchFamily="34" charset="0"/>
                <a:ea typeface="ＭＳ Ｐゴシック" charset="-128"/>
              </a:defRPr>
            </a:lvl1pPr>
            <a:lvl2pPr marL="742950" indent="-285750" eaLnBrk="0" hangingPunct="0">
              <a:defRPr sz="1600">
                <a:solidFill>
                  <a:schemeClr val="tx1"/>
                </a:solidFill>
                <a:latin typeface="Verdana" pitchFamily="34" charset="0"/>
                <a:ea typeface="ＭＳ Ｐゴシック" charset="-128"/>
              </a:defRPr>
            </a:lvl2pPr>
            <a:lvl3pPr marL="1143000" indent="-228600" eaLnBrk="0" hangingPunct="0">
              <a:defRPr sz="1600">
                <a:solidFill>
                  <a:schemeClr val="tx1"/>
                </a:solidFill>
                <a:latin typeface="Verdana" pitchFamily="34" charset="0"/>
                <a:ea typeface="ＭＳ Ｐゴシック" charset="-128"/>
              </a:defRPr>
            </a:lvl3pPr>
            <a:lvl4pPr marL="1600200" indent="-228600" eaLnBrk="0" hangingPunct="0">
              <a:defRPr sz="1600">
                <a:solidFill>
                  <a:schemeClr val="tx1"/>
                </a:solidFill>
                <a:latin typeface="Verdana" pitchFamily="34" charset="0"/>
                <a:ea typeface="ＭＳ Ｐゴシック" charset="-128"/>
              </a:defRPr>
            </a:lvl4pPr>
            <a:lvl5pPr marL="2057400" indent="-228600" eaLnBrk="0" hangingPunct="0">
              <a:defRPr sz="16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16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16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16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1600">
                <a:solidFill>
                  <a:schemeClr val="tx1"/>
                </a:solidFill>
                <a:latin typeface="Verdana" pitchFamily="34" charset="0"/>
                <a:ea typeface="ＭＳ Ｐゴシック" charset="-128"/>
              </a:defRPr>
            </a:lvl9pPr>
          </a:lstStyle>
          <a:p>
            <a:pPr eaLnBrk="1" hangingPunct="1">
              <a:defRPr/>
            </a:pPr>
            <a:endParaRPr lang="en-US" altLang="en-US"/>
          </a:p>
        </p:txBody>
      </p:sp>
      <p:sp>
        <p:nvSpPr>
          <p:cNvPr id="1046" name="Text Box 22"/>
          <p:cNvSpPr txBox="1">
            <a:spLocks noChangeArrowheads="1"/>
          </p:cNvSpPr>
          <p:nvPr userDrawn="1"/>
        </p:nvSpPr>
        <p:spPr bwMode="auto">
          <a:xfrm>
            <a:off x="6953250" y="6338888"/>
            <a:ext cx="2190750" cy="519112"/>
          </a:xfrm>
          <a:prstGeom prst="rect">
            <a:avLst/>
          </a:prstGeom>
          <a:noFill/>
          <a:ln w="9525">
            <a:noFill/>
            <a:miter lim="800000"/>
            <a:headEnd/>
            <a:tailEnd/>
          </a:ln>
          <a:effectLst/>
        </p:spPr>
        <p:txBody>
          <a:bodyPr>
            <a:spAutoFit/>
          </a:bodyPr>
          <a:lstStyle/>
          <a:p>
            <a:pPr algn="ctr">
              <a:spcBef>
                <a:spcPct val="50000"/>
              </a:spcBef>
              <a:defRPr/>
            </a:pPr>
            <a:r>
              <a:rPr lang="en-US" sz="2800" b="1">
                <a:effectLst>
                  <a:outerShdw blurRad="38100" dist="38100" dir="2700000" algn="tl">
                    <a:srgbClr val="DDDDDD"/>
                  </a:outerShdw>
                </a:effectLst>
                <a:latin typeface="Verdana" charset="0"/>
                <a:ea typeface="+mn-ea"/>
              </a:rPr>
              <a:t>EEL 3472</a:t>
            </a:r>
          </a:p>
        </p:txBody>
      </p:sp>
      <p:sp>
        <p:nvSpPr>
          <p:cNvPr id="1048" name="Rectangle 24"/>
          <p:cNvSpPr>
            <a:spLocks noGrp="1" noChangeArrowheads="1"/>
          </p:cNvSpPr>
          <p:nvPr>
            <p:ph type="sldNum" sz="quarter" idx="4"/>
          </p:nvPr>
        </p:nvSpPr>
        <p:spPr bwMode="auto">
          <a:xfrm>
            <a:off x="571500" y="6353175"/>
            <a:ext cx="40005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41761633-1FC5-436A-AB3B-10B7D18488C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Lst>
  <p:hf hdr="0" ft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defRPr>
            </a:lvl1pPr>
          </a:lstStyle>
          <a:p>
            <a:pPr>
              <a:defRPr/>
            </a:pPr>
            <a:fld id="{6D431859-D8D0-49BB-B02C-1CDF5AE5C1AB}" type="datetimeFigureOut">
              <a:rPr lang="en-US"/>
              <a:pPr>
                <a:defRPr/>
              </a:pPr>
              <a:t>9/18/2020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C42B2CF0-E8DD-4E38-915A-380006397A3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26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defTabSz="914400" eaLnBrk="1" fontAlgn="auto" hangingPunct="1">
              <a:spcBef>
                <a:spcPts val="0"/>
              </a:spcBef>
              <a:spcAft>
                <a:spcPts val="0"/>
              </a:spcAft>
              <a:defRPr sz="900">
                <a:solidFill>
                  <a:prstClr val="black">
                    <a:tint val="75000"/>
                  </a:prstClr>
                </a:solidFill>
                <a:latin typeface="Calibri"/>
                <a:ea typeface="+mn-ea"/>
              </a:defRPr>
            </a:lvl1pPr>
          </a:lstStyle>
          <a:p>
            <a:pPr>
              <a:defRPr/>
            </a:pPr>
            <a:fld id="{2071CBD4-610A-4971-8724-BEF77361125F}" type="datetime1">
              <a:rPr lang="en-US"/>
              <a:pPr>
                <a:defRPr/>
              </a:pPr>
              <a:t>9/18/2020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914400" eaLnBrk="1" fontAlgn="auto" hangingPunct="1">
              <a:spcBef>
                <a:spcPts val="0"/>
              </a:spcBef>
              <a:spcAft>
                <a:spcPts val="0"/>
              </a:spcAft>
              <a:defRPr sz="900">
                <a:solidFill>
                  <a:prstClr val="black">
                    <a:tint val="75000"/>
                  </a:prstClr>
                </a:solidFill>
                <a:latin typeface="Calibri"/>
                <a:ea typeface="+mn-ea"/>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defTabSz="914400" eaLnBrk="1" hangingPunct="1">
              <a:defRPr sz="900" smtClean="0">
                <a:solidFill>
                  <a:srgbClr val="898989"/>
                </a:solidFill>
                <a:latin typeface="Calibri" panose="020F0502020204030204" pitchFamily="34" charset="0"/>
              </a:defRPr>
            </a:lvl1pPr>
          </a:lstStyle>
          <a:p>
            <a:pPr>
              <a:defRPr/>
            </a:pPr>
            <a:fld id="{2C451AAC-1F64-4AA2-BBBD-FFE6E78CFC87}" type="slidenum">
              <a:rPr lang="en-US" altLang="en-US"/>
              <a:pPr>
                <a:defRPr/>
              </a:pPr>
              <a:t>‹#›</a:t>
            </a:fld>
            <a:endParaRPr lang="en-US" altLang="en-US"/>
          </a:p>
        </p:txBody>
      </p:sp>
    </p:spTree>
    <p:extLst>
      <p:ext uri="{BB962C8B-B14F-4D97-AF65-F5344CB8AC3E}">
        <p14:creationId xmlns:p14="http://schemas.microsoft.com/office/powerpoint/2010/main" val="2906896752"/>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8.wmf"/><Relationship Id="rId3" Type="http://schemas.openxmlformats.org/officeDocument/2006/relationships/notesSlide" Target="../notesSlides/notesSlide9.xml"/><Relationship Id="rId7" Type="http://schemas.openxmlformats.org/officeDocument/2006/relationships/image" Target="../media/image25.wmf"/><Relationship Id="rId12" Type="http://schemas.openxmlformats.org/officeDocument/2006/relationships/oleObject" Target="../embeddings/oleObject19.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16.bin"/><Relationship Id="rId11" Type="http://schemas.openxmlformats.org/officeDocument/2006/relationships/image" Target="../media/image27.wmf"/><Relationship Id="rId5" Type="http://schemas.openxmlformats.org/officeDocument/2006/relationships/image" Target="../media/image24.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26.wmf"/><Relationship Id="rId14" Type="http://schemas.openxmlformats.org/officeDocument/2006/relationships/oleObject" Target="../embeddings/oleObject20.bin"/></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34.wmf"/><Relationship Id="rId3" Type="http://schemas.openxmlformats.org/officeDocument/2006/relationships/notesSlide" Target="../notesSlides/notesSlide11.xml"/><Relationship Id="rId7" Type="http://schemas.openxmlformats.org/officeDocument/2006/relationships/image" Target="../media/image31.wmf"/><Relationship Id="rId12" Type="http://schemas.openxmlformats.org/officeDocument/2006/relationships/oleObject" Target="../embeddings/oleObject25.bin"/><Relationship Id="rId17" Type="http://schemas.openxmlformats.org/officeDocument/2006/relationships/image" Target="../media/image36.wmf"/><Relationship Id="rId2" Type="http://schemas.openxmlformats.org/officeDocument/2006/relationships/slideLayout" Target="../slideLayouts/slideLayout13.xml"/><Relationship Id="rId16" Type="http://schemas.openxmlformats.org/officeDocument/2006/relationships/oleObject" Target="../embeddings/oleObject27.bin"/><Relationship Id="rId1" Type="http://schemas.openxmlformats.org/officeDocument/2006/relationships/vmlDrawing" Target="../drawings/vmlDrawing6.vml"/><Relationship Id="rId6" Type="http://schemas.openxmlformats.org/officeDocument/2006/relationships/oleObject" Target="../embeddings/oleObject22.bin"/><Relationship Id="rId11" Type="http://schemas.openxmlformats.org/officeDocument/2006/relationships/image" Target="../media/image33.wmf"/><Relationship Id="rId5" Type="http://schemas.openxmlformats.org/officeDocument/2006/relationships/image" Target="../media/image30.wmf"/><Relationship Id="rId15" Type="http://schemas.openxmlformats.org/officeDocument/2006/relationships/image" Target="../media/image35.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32.wmf"/><Relationship Id="rId14" Type="http://schemas.openxmlformats.org/officeDocument/2006/relationships/oleObject" Target="../embeddings/oleObject26.bin"/></Relationships>
</file>

<file path=ppt/slides/_rels/slide1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oleObject" Target="../embeddings/oleObject31.bin"/><Relationship Id="rId3" Type="http://schemas.openxmlformats.org/officeDocument/2006/relationships/notesSlide" Target="../notesSlides/notesSlide13.xml"/><Relationship Id="rId7" Type="http://schemas.openxmlformats.org/officeDocument/2006/relationships/oleObject" Target="../embeddings/oleObject29.bin"/><Relationship Id="rId12" Type="http://schemas.openxmlformats.org/officeDocument/2006/relationships/image" Target="../media/image32.wmf"/><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38.wmf"/><Relationship Id="rId11" Type="http://schemas.openxmlformats.org/officeDocument/2006/relationships/oleObject" Target="../embeddings/oleObject30.bin"/><Relationship Id="rId5" Type="http://schemas.openxmlformats.org/officeDocument/2006/relationships/oleObject" Target="../embeddings/oleObject28.bin"/><Relationship Id="rId10" Type="http://schemas.openxmlformats.org/officeDocument/2006/relationships/image" Target="../media/image43.png"/><Relationship Id="rId4" Type="http://schemas.openxmlformats.org/officeDocument/2006/relationships/image" Target="../media/image40.jpeg"/><Relationship Id="rId9" Type="http://schemas.openxmlformats.org/officeDocument/2006/relationships/image" Target="../media/image42.png"/><Relationship Id="rId14" Type="http://schemas.openxmlformats.org/officeDocument/2006/relationships/image" Target="../media/image35.wmf"/></Relationships>
</file>

<file path=ppt/slides/_rels/slide16.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image" Target="../media/image44.wmf"/><Relationship Id="rId18" Type="http://schemas.openxmlformats.org/officeDocument/2006/relationships/oleObject" Target="../embeddings/oleObject38.bin"/><Relationship Id="rId3" Type="http://schemas.openxmlformats.org/officeDocument/2006/relationships/notesSlide" Target="../notesSlides/notesSlide14.xml"/><Relationship Id="rId21" Type="http://schemas.openxmlformats.org/officeDocument/2006/relationships/oleObject" Target="../embeddings/oleObject39.bin"/><Relationship Id="rId7" Type="http://schemas.openxmlformats.org/officeDocument/2006/relationships/oleObject" Target="../embeddings/oleObject33.bin"/><Relationship Id="rId12" Type="http://schemas.openxmlformats.org/officeDocument/2006/relationships/oleObject" Target="../embeddings/oleObject35.bin"/><Relationship Id="rId17" Type="http://schemas.openxmlformats.org/officeDocument/2006/relationships/image" Target="../media/image46.wmf"/><Relationship Id="rId2" Type="http://schemas.openxmlformats.org/officeDocument/2006/relationships/slideLayout" Target="../slideLayouts/slideLayout13.xml"/><Relationship Id="rId16" Type="http://schemas.openxmlformats.org/officeDocument/2006/relationships/oleObject" Target="../embeddings/oleObject37.bin"/><Relationship Id="rId20" Type="http://schemas.openxmlformats.org/officeDocument/2006/relationships/image" Target="../media/image48.png"/><Relationship Id="rId1" Type="http://schemas.openxmlformats.org/officeDocument/2006/relationships/vmlDrawing" Target="../drawings/vmlDrawing8.vml"/><Relationship Id="rId6" Type="http://schemas.openxmlformats.org/officeDocument/2006/relationships/image" Target="../media/image41.wmf"/><Relationship Id="rId11" Type="http://schemas.openxmlformats.org/officeDocument/2006/relationships/image" Target="../media/image43.wmf"/><Relationship Id="rId5" Type="http://schemas.openxmlformats.org/officeDocument/2006/relationships/oleObject" Target="../embeddings/oleObject32.bin"/><Relationship Id="rId15" Type="http://schemas.openxmlformats.org/officeDocument/2006/relationships/image" Target="../media/image45.wmf"/><Relationship Id="rId10" Type="http://schemas.openxmlformats.org/officeDocument/2006/relationships/oleObject" Target="../embeddings/oleObject34.bin"/><Relationship Id="rId19" Type="http://schemas.openxmlformats.org/officeDocument/2006/relationships/image" Target="../media/image47.wmf"/><Relationship Id="rId4" Type="http://schemas.openxmlformats.org/officeDocument/2006/relationships/image" Target="../media/image49.png"/><Relationship Id="rId9" Type="http://schemas.openxmlformats.org/officeDocument/2006/relationships/image" Target="../media/image53.png"/><Relationship Id="rId14" Type="http://schemas.openxmlformats.org/officeDocument/2006/relationships/oleObject" Target="../embeddings/oleObject36.bin"/><Relationship Id="rId22" Type="http://schemas.openxmlformats.org/officeDocument/2006/relationships/image" Target="../media/image35.wmf"/></Relationships>
</file>

<file path=ppt/slides/_rels/slide17.xml.rels><?xml version="1.0" encoding="UTF-8" standalone="yes"?>
<Relationships xmlns="http://schemas.openxmlformats.org/package/2006/relationships"><Relationship Id="rId8" Type="http://schemas.openxmlformats.org/officeDocument/2006/relationships/image" Target="../media/image49.wmf"/><Relationship Id="rId13" Type="http://schemas.openxmlformats.org/officeDocument/2006/relationships/oleObject" Target="../embeddings/oleObject44.bin"/><Relationship Id="rId18" Type="http://schemas.openxmlformats.org/officeDocument/2006/relationships/image" Target="../media/image54.wmf"/><Relationship Id="rId26" Type="http://schemas.openxmlformats.org/officeDocument/2006/relationships/image" Target="../media/image61.png"/><Relationship Id="rId3" Type="http://schemas.openxmlformats.org/officeDocument/2006/relationships/notesSlide" Target="../notesSlides/notesSlide15.xml"/><Relationship Id="rId21" Type="http://schemas.openxmlformats.org/officeDocument/2006/relationships/oleObject" Target="../embeddings/oleObject48.bin"/><Relationship Id="rId7" Type="http://schemas.openxmlformats.org/officeDocument/2006/relationships/oleObject" Target="../embeddings/oleObject41.bin"/><Relationship Id="rId12" Type="http://schemas.openxmlformats.org/officeDocument/2006/relationships/image" Target="../media/image51.wmf"/><Relationship Id="rId17" Type="http://schemas.openxmlformats.org/officeDocument/2006/relationships/oleObject" Target="../embeddings/oleObject46.bin"/><Relationship Id="rId25" Type="http://schemas.openxmlformats.org/officeDocument/2006/relationships/image" Target="../media/image57.wmf"/><Relationship Id="rId2" Type="http://schemas.openxmlformats.org/officeDocument/2006/relationships/slideLayout" Target="../slideLayouts/slideLayout13.xml"/><Relationship Id="rId16" Type="http://schemas.openxmlformats.org/officeDocument/2006/relationships/image" Target="../media/image53.wmf"/><Relationship Id="rId20" Type="http://schemas.openxmlformats.org/officeDocument/2006/relationships/image" Target="../media/image55.wmf"/><Relationship Id="rId1" Type="http://schemas.openxmlformats.org/officeDocument/2006/relationships/vmlDrawing" Target="../drawings/vmlDrawing9.vml"/><Relationship Id="rId6" Type="http://schemas.openxmlformats.org/officeDocument/2006/relationships/image" Target="../media/image48.wmf"/><Relationship Id="rId11" Type="http://schemas.openxmlformats.org/officeDocument/2006/relationships/oleObject" Target="../embeddings/oleObject43.bin"/><Relationship Id="rId24" Type="http://schemas.openxmlformats.org/officeDocument/2006/relationships/oleObject" Target="../embeddings/oleObject49.bin"/><Relationship Id="rId5" Type="http://schemas.openxmlformats.org/officeDocument/2006/relationships/oleObject" Target="../embeddings/oleObject40.bin"/><Relationship Id="rId15" Type="http://schemas.openxmlformats.org/officeDocument/2006/relationships/oleObject" Target="../embeddings/oleObject45.bin"/><Relationship Id="rId23" Type="http://schemas.openxmlformats.org/officeDocument/2006/relationships/image" Target="../media/image60.png"/><Relationship Id="rId10" Type="http://schemas.openxmlformats.org/officeDocument/2006/relationships/image" Target="../media/image50.wmf"/><Relationship Id="rId19" Type="http://schemas.openxmlformats.org/officeDocument/2006/relationships/oleObject" Target="../embeddings/oleObject47.bin"/><Relationship Id="rId4" Type="http://schemas.openxmlformats.org/officeDocument/2006/relationships/image" Target="../media/image58.jpeg"/><Relationship Id="rId9" Type="http://schemas.openxmlformats.org/officeDocument/2006/relationships/oleObject" Target="../embeddings/oleObject42.bin"/><Relationship Id="rId14" Type="http://schemas.openxmlformats.org/officeDocument/2006/relationships/image" Target="../media/image52.wmf"/><Relationship Id="rId22" Type="http://schemas.openxmlformats.org/officeDocument/2006/relationships/image" Target="../media/image56.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52.bin"/><Relationship Id="rId13" Type="http://schemas.openxmlformats.org/officeDocument/2006/relationships/image" Target="../media/image63.wmf"/><Relationship Id="rId18" Type="http://schemas.openxmlformats.org/officeDocument/2006/relationships/oleObject" Target="../embeddings/oleObject57.bin"/><Relationship Id="rId26" Type="http://schemas.openxmlformats.org/officeDocument/2006/relationships/oleObject" Target="../embeddings/oleObject61.bin"/><Relationship Id="rId3" Type="http://schemas.openxmlformats.org/officeDocument/2006/relationships/notesSlide" Target="../notesSlides/notesSlide16.xml"/><Relationship Id="rId21" Type="http://schemas.openxmlformats.org/officeDocument/2006/relationships/oleObject" Target="../embeddings/oleObject58.bin"/><Relationship Id="rId7" Type="http://schemas.openxmlformats.org/officeDocument/2006/relationships/image" Target="../media/image60.wmf"/><Relationship Id="rId12" Type="http://schemas.openxmlformats.org/officeDocument/2006/relationships/oleObject" Target="../embeddings/oleObject54.bin"/><Relationship Id="rId17" Type="http://schemas.openxmlformats.org/officeDocument/2006/relationships/image" Target="../media/image65.wmf"/><Relationship Id="rId25" Type="http://schemas.openxmlformats.org/officeDocument/2006/relationships/image" Target="../media/image68.wmf"/><Relationship Id="rId2" Type="http://schemas.openxmlformats.org/officeDocument/2006/relationships/slideLayout" Target="../slideLayouts/slideLayout13.xml"/><Relationship Id="rId16" Type="http://schemas.openxmlformats.org/officeDocument/2006/relationships/oleObject" Target="../embeddings/oleObject56.bin"/><Relationship Id="rId20" Type="http://schemas.openxmlformats.org/officeDocument/2006/relationships/image" Target="../media/image74.png"/><Relationship Id="rId29" Type="http://schemas.openxmlformats.org/officeDocument/2006/relationships/image" Target="../media/image70.wmf"/><Relationship Id="rId1" Type="http://schemas.openxmlformats.org/officeDocument/2006/relationships/vmlDrawing" Target="../drawings/vmlDrawing10.vml"/><Relationship Id="rId6" Type="http://schemas.openxmlformats.org/officeDocument/2006/relationships/oleObject" Target="../embeddings/oleObject51.bin"/><Relationship Id="rId11" Type="http://schemas.openxmlformats.org/officeDocument/2006/relationships/image" Target="../media/image62.wmf"/><Relationship Id="rId24" Type="http://schemas.openxmlformats.org/officeDocument/2006/relationships/oleObject" Target="../embeddings/oleObject60.bin"/><Relationship Id="rId5" Type="http://schemas.openxmlformats.org/officeDocument/2006/relationships/image" Target="../media/image59.wmf"/><Relationship Id="rId15" Type="http://schemas.openxmlformats.org/officeDocument/2006/relationships/image" Target="../media/image64.wmf"/><Relationship Id="rId23" Type="http://schemas.openxmlformats.org/officeDocument/2006/relationships/oleObject" Target="../embeddings/oleObject59.bin"/><Relationship Id="rId28" Type="http://schemas.openxmlformats.org/officeDocument/2006/relationships/oleObject" Target="../embeddings/oleObject62.bin"/><Relationship Id="rId10" Type="http://schemas.openxmlformats.org/officeDocument/2006/relationships/oleObject" Target="../embeddings/oleObject53.bin"/><Relationship Id="rId19" Type="http://schemas.openxmlformats.org/officeDocument/2006/relationships/image" Target="../media/image66.wmf"/><Relationship Id="rId4" Type="http://schemas.openxmlformats.org/officeDocument/2006/relationships/oleObject" Target="../embeddings/oleObject50.bin"/><Relationship Id="rId9" Type="http://schemas.openxmlformats.org/officeDocument/2006/relationships/image" Target="../media/image61.wmf"/><Relationship Id="rId14" Type="http://schemas.openxmlformats.org/officeDocument/2006/relationships/oleObject" Target="../embeddings/oleObject55.bin"/><Relationship Id="rId22" Type="http://schemas.openxmlformats.org/officeDocument/2006/relationships/image" Target="../media/image67.wmf"/><Relationship Id="rId27" Type="http://schemas.openxmlformats.org/officeDocument/2006/relationships/image" Target="../media/image69.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65.bin"/><Relationship Id="rId13" Type="http://schemas.openxmlformats.org/officeDocument/2006/relationships/image" Target="../media/image75.wmf"/><Relationship Id="rId18" Type="http://schemas.openxmlformats.org/officeDocument/2006/relationships/oleObject" Target="../embeddings/oleObject70.bin"/><Relationship Id="rId3" Type="http://schemas.openxmlformats.org/officeDocument/2006/relationships/notesSlide" Target="../notesSlides/notesSlide17.xml"/><Relationship Id="rId21" Type="http://schemas.openxmlformats.org/officeDocument/2006/relationships/image" Target="../media/image79.wmf"/><Relationship Id="rId7" Type="http://schemas.openxmlformats.org/officeDocument/2006/relationships/image" Target="../media/image72.wmf"/><Relationship Id="rId12" Type="http://schemas.openxmlformats.org/officeDocument/2006/relationships/oleObject" Target="../embeddings/oleObject67.bin"/><Relationship Id="rId17" Type="http://schemas.openxmlformats.org/officeDocument/2006/relationships/image" Target="../media/image77.wmf"/><Relationship Id="rId2" Type="http://schemas.openxmlformats.org/officeDocument/2006/relationships/slideLayout" Target="../slideLayouts/slideLayout13.xml"/><Relationship Id="rId16" Type="http://schemas.openxmlformats.org/officeDocument/2006/relationships/oleObject" Target="../embeddings/oleObject69.bin"/><Relationship Id="rId20" Type="http://schemas.openxmlformats.org/officeDocument/2006/relationships/oleObject" Target="../embeddings/oleObject71.bin"/><Relationship Id="rId1" Type="http://schemas.openxmlformats.org/officeDocument/2006/relationships/vmlDrawing" Target="../drawings/vmlDrawing11.vml"/><Relationship Id="rId6" Type="http://schemas.openxmlformats.org/officeDocument/2006/relationships/oleObject" Target="../embeddings/oleObject64.bin"/><Relationship Id="rId11" Type="http://schemas.openxmlformats.org/officeDocument/2006/relationships/image" Target="../media/image74.wmf"/><Relationship Id="rId5" Type="http://schemas.openxmlformats.org/officeDocument/2006/relationships/image" Target="../media/image71.wmf"/><Relationship Id="rId15" Type="http://schemas.openxmlformats.org/officeDocument/2006/relationships/image" Target="../media/image76.wmf"/><Relationship Id="rId23" Type="http://schemas.openxmlformats.org/officeDocument/2006/relationships/image" Target="../media/image80.wmf"/><Relationship Id="rId10" Type="http://schemas.openxmlformats.org/officeDocument/2006/relationships/oleObject" Target="../embeddings/oleObject66.bin"/><Relationship Id="rId19" Type="http://schemas.openxmlformats.org/officeDocument/2006/relationships/image" Target="../media/image78.wmf"/><Relationship Id="rId4" Type="http://schemas.openxmlformats.org/officeDocument/2006/relationships/oleObject" Target="../embeddings/oleObject63.bin"/><Relationship Id="rId9" Type="http://schemas.openxmlformats.org/officeDocument/2006/relationships/image" Target="../media/image73.wmf"/><Relationship Id="rId14" Type="http://schemas.openxmlformats.org/officeDocument/2006/relationships/oleObject" Target="../embeddings/oleObject68.bin"/><Relationship Id="rId22" Type="http://schemas.openxmlformats.org/officeDocument/2006/relationships/oleObject" Target="../embeddings/oleObject72.bin"/></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1.gif"/><Relationship Id="rId1" Type="http://schemas.openxmlformats.org/officeDocument/2006/relationships/slideLayout" Target="../slideLayouts/slideLayout7.xml"/><Relationship Id="rId5" Type="http://schemas.openxmlformats.org/officeDocument/2006/relationships/image" Target="../media/image88.png"/><Relationship Id="rId4" Type="http://schemas.openxmlformats.org/officeDocument/2006/relationships/image" Target="../media/image87.png"/></Relationships>
</file>

<file path=ppt/slides/_rels/slide21.xml.rels><?xml version="1.0" encoding="UTF-8" standalone="yes"?>
<Relationships xmlns="http://schemas.openxmlformats.org/package/2006/relationships"><Relationship Id="rId8" Type="http://schemas.openxmlformats.org/officeDocument/2006/relationships/image" Target="../media/image49.wmf"/><Relationship Id="rId13" Type="http://schemas.openxmlformats.org/officeDocument/2006/relationships/oleObject" Target="../embeddings/oleObject44.bin"/><Relationship Id="rId18" Type="http://schemas.openxmlformats.org/officeDocument/2006/relationships/image" Target="../media/image54.wmf"/><Relationship Id="rId26" Type="http://schemas.openxmlformats.org/officeDocument/2006/relationships/image" Target="../media/image57.wmf"/><Relationship Id="rId3" Type="http://schemas.openxmlformats.org/officeDocument/2006/relationships/notesSlide" Target="../notesSlides/notesSlide18.xml"/><Relationship Id="rId21" Type="http://schemas.openxmlformats.org/officeDocument/2006/relationships/oleObject" Target="../embeddings/oleObject48.bin"/><Relationship Id="rId7" Type="http://schemas.openxmlformats.org/officeDocument/2006/relationships/oleObject" Target="../embeddings/oleObject41.bin"/><Relationship Id="rId12" Type="http://schemas.openxmlformats.org/officeDocument/2006/relationships/image" Target="../media/image51.wmf"/><Relationship Id="rId17" Type="http://schemas.openxmlformats.org/officeDocument/2006/relationships/oleObject" Target="../embeddings/oleObject46.bin"/><Relationship Id="rId25" Type="http://schemas.openxmlformats.org/officeDocument/2006/relationships/oleObject" Target="../embeddings/oleObject49.bin"/><Relationship Id="rId2" Type="http://schemas.openxmlformats.org/officeDocument/2006/relationships/slideLayout" Target="../slideLayouts/slideLayout13.xml"/><Relationship Id="rId16" Type="http://schemas.openxmlformats.org/officeDocument/2006/relationships/image" Target="../media/image53.wmf"/><Relationship Id="rId20" Type="http://schemas.openxmlformats.org/officeDocument/2006/relationships/image" Target="../media/image55.wmf"/><Relationship Id="rId1" Type="http://schemas.openxmlformats.org/officeDocument/2006/relationships/vmlDrawing" Target="../drawings/vmlDrawing12.vml"/><Relationship Id="rId6" Type="http://schemas.openxmlformats.org/officeDocument/2006/relationships/image" Target="../media/image48.wmf"/><Relationship Id="rId11" Type="http://schemas.openxmlformats.org/officeDocument/2006/relationships/oleObject" Target="../embeddings/oleObject43.bin"/><Relationship Id="rId24" Type="http://schemas.openxmlformats.org/officeDocument/2006/relationships/image" Target="../media/image82.wmf"/><Relationship Id="rId5" Type="http://schemas.openxmlformats.org/officeDocument/2006/relationships/oleObject" Target="../embeddings/oleObject40.bin"/><Relationship Id="rId15" Type="http://schemas.openxmlformats.org/officeDocument/2006/relationships/oleObject" Target="../embeddings/oleObject45.bin"/><Relationship Id="rId23" Type="http://schemas.openxmlformats.org/officeDocument/2006/relationships/oleObject" Target="../embeddings/oleObject73.bin"/><Relationship Id="rId10" Type="http://schemas.openxmlformats.org/officeDocument/2006/relationships/image" Target="../media/image50.wmf"/><Relationship Id="rId19" Type="http://schemas.openxmlformats.org/officeDocument/2006/relationships/oleObject" Target="../embeddings/oleObject47.bin"/><Relationship Id="rId4" Type="http://schemas.openxmlformats.org/officeDocument/2006/relationships/image" Target="../media/image58.jpeg"/><Relationship Id="rId9" Type="http://schemas.openxmlformats.org/officeDocument/2006/relationships/oleObject" Target="../embeddings/oleObject42.bin"/><Relationship Id="rId14" Type="http://schemas.openxmlformats.org/officeDocument/2006/relationships/image" Target="../media/image52.wmf"/><Relationship Id="rId22" Type="http://schemas.openxmlformats.org/officeDocument/2006/relationships/image" Target="../media/image56.wmf"/></Relationships>
</file>

<file path=ppt/slides/_rels/slide2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1.gif"/><Relationship Id="rId1" Type="http://schemas.openxmlformats.org/officeDocument/2006/relationships/slideLayout" Target="../slideLayouts/slideLayout7.xml"/><Relationship Id="rId5" Type="http://schemas.openxmlformats.org/officeDocument/2006/relationships/image" Target="../media/image88.png"/><Relationship Id="rId4" Type="http://schemas.openxmlformats.org/officeDocument/2006/relationships/image" Target="../media/image87.png"/></Relationships>
</file>

<file path=ppt/slides/_rels/slide2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85.png"/><Relationship Id="rId4" Type="http://schemas.openxmlformats.org/officeDocument/2006/relationships/image" Target="../media/image84.png"/></Relationships>
</file>

<file path=ppt/slides/_rels/slide24.xml.rels><?xml version="1.0" encoding="UTF-8" standalone="yes"?>
<Relationships xmlns="http://schemas.openxmlformats.org/package/2006/relationships"><Relationship Id="rId13" Type="http://schemas.openxmlformats.org/officeDocument/2006/relationships/image" Target="../media/image88.wmf"/><Relationship Id="rId18" Type="http://schemas.openxmlformats.org/officeDocument/2006/relationships/oleObject" Target="../embeddings/oleObject81.bin"/><Relationship Id="rId26" Type="http://schemas.openxmlformats.org/officeDocument/2006/relationships/oleObject" Target="../embeddings/oleObject85.bin"/><Relationship Id="rId39" Type="http://schemas.openxmlformats.org/officeDocument/2006/relationships/image" Target="../media/image101.wmf"/><Relationship Id="rId21" Type="http://schemas.openxmlformats.org/officeDocument/2006/relationships/image" Target="../media/image92.wmf"/><Relationship Id="rId34" Type="http://schemas.openxmlformats.org/officeDocument/2006/relationships/oleObject" Target="../embeddings/oleObject89.bin"/><Relationship Id="rId42" Type="http://schemas.openxmlformats.org/officeDocument/2006/relationships/oleObject" Target="../embeddings/oleObject93.bin"/><Relationship Id="rId7" Type="http://schemas.openxmlformats.org/officeDocument/2006/relationships/image" Target="../media/image85.wmf"/><Relationship Id="rId2" Type="http://schemas.openxmlformats.org/officeDocument/2006/relationships/slideLayout" Target="../slideLayouts/slideLayout13.xml"/><Relationship Id="rId16" Type="http://schemas.openxmlformats.org/officeDocument/2006/relationships/oleObject" Target="../embeddings/oleObject80.bin"/><Relationship Id="rId29" Type="http://schemas.openxmlformats.org/officeDocument/2006/relationships/image" Target="../media/image96.wmf"/><Relationship Id="rId1" Type="http://schemas.openxmlformats.org/officeDocument/2006/relationships/vmlDrawing" Target="../drawings/vmlDrawing13.vml"/><Relationship Id="rId6" Type="http://schemas.openxmlformats.org/officeDocument/2006/relationships/oleObject" Target="../embeddings/oleObject75.bin"/><Relationship Id="rId11" Type="http://schemas.openxmlformats.org/officeDocument/2006/relationships/image" Target="../media/image87.wmf"/><Relationship Id="rId24" Type="http://schemas.openxmlformats.org/officeDocument/2006/relationships/oleObject" Target="../embeddings/oleObject84.bin"/><Relationship Id="rId32" Type="http://schemas.openxmlformats.org/officeDocument/2006/relationships/oleObject" Target="../embeddings/oleObject88.bin"/><Relationship Id="rId37" Type="http://schemas.openxmlformats.org/officeDocument/2006/relationships/image" Target="../media/image100.wmf"/><Relationship Id="rId40" Type="http://schemas.openxmlformats.org/officeDocument/2006/relationships/oleObject" Target="../embeddings/oleObject92.bin"/><Relationship Id="rId45" Type="http://schemas.openxmlformats.org/officeDocument/2006/relationships/image" Target="../media/image104.wmf"/><Relationship Id="rId5" Type="http://schemas.openxmlformats.org/officeDocument/2006/relationships/image" Target="../media/image84.wmf"/><Relationship Id="rId15" Type="http://schemas.openxmlformats.org/officeDocument/2006/relationships/image" Target="../media/image89.wmf"/><Relationship Id="rId23" Type="http://schemas.openxmlformats.org/officeDocument/2006/relationships/image" Target="../media/image93.wmf"/><Relationship Id="rId28" Type="http://schemas.openxmlformats.org/officeDocument/2006/relationships/oleObject" Target="../embeddings/oleObject86.bin"/><Relationship Id="rId36" Type="http://schemas.openxmlformats.org/officeDocument/2006/relationships/oleObject" Target="../embeddings/oleObject90.bin"/><Relationship Id="rId10" Type="http://schemas.openxmlformats.org/officeDocument/2006/relationships/oleObject" Target="../embeddings/oleObject77.bin"/><Relationship Id="rId19" Type="http://schemas.openxmlformats.org/officeDocument/2006/relationships/image" Target="../media/image91.wmf"/><Relationship Id="rId31" Type="http://schemas.openxmlformats.org/officeDocument/2006/relationships/image" Target="../media/image97.wmf"/><Relationship Id="rId44" Type="http://schemas.openxmlformats.org/officeDocument/2006/relationships/oleObject" Target="../embeddings/oleObject94.bin"/><Relationship Id="rId4" Type="http://schemas.openxmlformats.org/officeDocument/2006/relationships/oleObject" Target="../embeddings/oleObject74.bin"/><Relationship Id="rId9" Type="http://schemas.openxmlformats.org/officeDocument/2006/relationships/image" Target="../media/image86.wmf"/><Relationship Id="rId14" Type="http://schemas.openxmlformats.org/officeDocument/2006/relationships/oleObject" Target="../embeddings/oleObject79.bin"/><Relationship Id="rId22" Type="http://schemas.openxmlformats.org/officeDocument/2006/relationships/oleObject" Target="../embeddings/oleObject83.bin"/><Relationship Id="rId27" Type="http://schemas.openxmlformats.org/officeDocument/2006/relationships/image" Target="../media/image95.wmf"/><Relationship Id="rId30" Type="http://schemas.openxmlformats.org/officeDocument/2006/relationships/oleObject" Target="../embeddings/oleObject87.bin"/><Relationship Id="rId35" Type="http://schemas.openxmlformats.org/officeDocument/2006/relationships/image" Target="../media/image99.wmf"/><Relationship Id="rId43" Type="http://schemas.openxmlformats.org/officeDocument/2006/relationships/image" Target="../media/image103.wmf"/><Relationship Id="rId8" Type="http://schemas.openxmlformats.org/officeDocument/2006/relationships/oleObject" Target="../embeddings/oleObject76.bin"/><Relationship Id="rId3" Type="http://schemas.openxmlformats.org/officeDocument/2006/relationships/notesSlide" Target="../notesSlides/notesSlide20.xml"/><Relationship Id="rId12" Type="http://schemas.openxmlformats.org/officeDocument/2006/relationships/oleObject" Target="../embeddings/oleObject78.bin"/><Relationship Id="rId17" Type="http://schemas.openxmlformats.org/officeDocument/2006/relationships/image" Target="../media/image90.wmf"/><Relationship Id="rId25" Type="http://schemas.openxmlformats.org/officeDocument/2006/relationships/image" Target="../media/image94.wmf"/><Relationship Id="rId33" Type="http://schemas.openxmlformats.org/officeDocument/2006/relationships/image" Target="../media/image98.wmf"/><Relationship Id="rId38" Type="http://schemas.openxmlformats.org/officeDocument/2006/relationships/oleObject" Target="../embeddings/oleObject91.bin"/><Relationship Id="rId20" Type="http://schemas.openxmlformats.org/officeDocument/2006/relationships/oleObject" Target="../embeddings/oleObject82.bin"/><Relationship Id="rId41" Type="http://schemas.openxmlformats.org/officeDocument/2006/relationships/image" Target="../media/image102.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97.bin"/><Relationship Id="rId13" Type="http://schemas.openxmlformats.org/officeDocument/2006/relationships/image" Target="../media/image109.wmf"/><Relationship Id="rId18" Type="http://schemas.openxmlformats.org/officeDocument/2006/relationships/oleObject" Target="../embeddings/oleObject102.bin"/><Relationship Id="rId3" Type="http://schemas.openxmlformats.org/officeDocument/2006/relationships/notesSlide" Target="../notesSlides/notesSlide21.xml"/><Relationship Id="rId21" Type="http://schemas.openxmlformats.org/officeDocument/2006/relationships/image" Target="../media/image113.wmf"/><Relationship Id="rId7" Type="http://schemas.openxmlformats.org/officeDocument/2006/relationships/image" Target="../media/image106.wmf"/><Relationship Id="rId12" Type="http://schemas.openxmlformats.org/officeDocument/2006/relationships/oleObject" Target="../embeddings/oleObject99.bin"/><Relationship Id="rId17" Type="http://schemas.openxmlformats.org/officeDocument/2006/relationships/image" Target="../media/image111.wmf"/><Relationship Id="rId2" Type="http://schemas.openxmlformats.org/officeDocument/2006/relationships/slideLayout" Target="../slideLayouts/slideLayout13.xml"/><Relationship Id="rId16" Type="http://schemas.openxmlformats.org/officeDocument/2006/relationships/oleObject" Target="../embeddings/oleObject101.bin"/><Relationship Id="rId20" Type="http://schemas.openxmlformats.org/officeDocument/2006/relationships/oleObject" Target="../embeddings/oleObject103.bin"/><Relationship Id="rId1" Type="http://schemas.openxmlformats.org/officeDocument/2006/relationships/vmlDrawing" Target="../drawings/vmlDrawing14.vml"/><Relationship Id="rId6" Type="http://schemas.openxmlformats.org/officeDocument/2006/relationships/oleObject" Target="../embeddings/oleObject96.bin"/><Relationship Id="rId11" Type="http://schemas.openxmlformats.org/officeDocument/2006/relationships/image" Target="../media/image108.wmf"/><Relationship Id="rId24" Type="http://schemas.openxmlformats.org/officeDocument/2006/relationships/image" Target="../media/image122.png"/><Relationship Id="rId5" Type="http://schemas.openxmlformats.org/officeDocument/2006/relationships/image" Target="../media/image105.wmf"/><Relationship Id="rId15" Type="http://schemas.openxmlformats.org/officeDocument/2006/relationships/image" Target="../media/image110.wmf"/><Relationship Id="rId23" Type="http://schemas.openxmlformats.org/officeDocument/2006/relationships/image" Target="../media/image114.wmf"/><Relationship Id="rId10" Type="http://schemas.openxmlformats.org/officeDocument/2006/relationships/oleObject" Target="../embeddings/oleObject98.bin"/><Relationship Id="rId19" Type="http://schemas.openxmlformats.org/officeDocument/2006/relationships/image" Target="../media/image112.wmf"/><Relationship Id="rId4" Type="http://schemas.openxmlformats.org/officeDocument/2006/relationships/oleObject" Target="../embeddings/oleObject95.bin"/><Relationship Id="rId9" Type="http://schemas.openxmlformats.org/officeDocument/2006/relationships/image" Target="../media/image107.wmf"/><Relationship Id="rId14" Type="http://schemas.openxmlformats.org/officeDocument/2006/relationships/oleObject" Target="../embeddings/oleObject100.bin"/><Relationship Id="rId22" Type="http://schemas.openxmlformats.org/officeDocument/2006/relationships/oleObject" Target="../embeddings/oleObject104.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07.bin"/><Relationship Id="rId13" Type="http://schemas.openxmlformats.org/officeDocument/2006/relationships/image" Target="../media/image119.wmf"/><Relationship Id="rId18" Type="http://schemas.openxmlformats.org/officeDocument/2006/relationships/oleObject" Target="../embeddings/oleObject112.bin"/><Relationship Id="rId3" Type="http://schemas.openxmlformats.org/officeDocument/2006/relationships/notesSlide" Target="../notesSlides/notesSlide22.xml"/><Relationship Id="rId21" Type="http://schemas.openxmlformats.org/officeDocument/2006/relationships/image" Target="../media/image123.wmf"/><Relationship Id="rId7" Type="http://schemas.openxmlformats.org/officeDocument/2006/relationships/image" Target="../media/image116.wmf"/><Relationship Id="rId12" Type="http://schemas.openxmlformats.org/officeDocument/2006/relationships/oleObject" Target="../embeddings/oleObject109.bin"/><Relationship Id="rId17" Type="http://schemas.openxmlformats.org/officeDocument/2006/relationships/image" Target="../media/image121.wmf"/><Relationship Id="rId2" Type="http://schemas.openxmlformats.org/officeDocument/2006/relationships/slideLayout" Target="../slideLayouts/slideLayout13.xml"/><Relationship Id="rId16" Type="http://schemas.openxmlformats.org/officeDocument/2006/relationships/oleObject" Target="../embeddings/oleObject111.bin"/><Relationship Id="rId20" Type="http://schemas.openxmlformats.org/officeDocument/2006/relationships/oleObject" Target="../embeddings/oleObject113.bin"/><Relationship Id="rId1" Type="http://schemas.openxmlformats.org/officeDocument/2006/relationships/vmlDrawing" Target="../drawings/vmlDrawing15.vml"/><Relationship Id="rId6" Type="http://schemas.openxmlformats.org/officeDocument/2006/relationships/oleObject" Target="../embeddings/oleObject106.bin"/><Relationship Id="rId11" Type="http://schemas.openxmlformats.org/officeDocument/2006/relationships/image" Target="../media/image118.wmf"/><Relationship Id="rId24" Type="http://schemas.openxmlformats.org/officeDocument/2006/relationships/oleObject" Target="../embeddings/oleObject115.bin"/><Relationship Id="rId5" Type="http://schemas.openxmlformats.org/officeDocument/2006/relationships/image" Target="../media/image115.wmf"/><Relationship Id="rId15" Type="http://schemas.openxmlformats.org/officeDocument/2006/relationships/image" Target="../media/image120.wmf"/><Relationship Id="rId23" Type="http://schemas.openxmlformats.org/officeDocument/2006/relationships/image" Target="../media/image124.wmf"/><Relationship Id="rId10" Type="http://schemas.openxmlformats.org/officeDocument/2006/relationships/oleObject" Target="../embeddings/oleObject108.bin"/><Relationship Id="rId19" Type="http://schemas.openxmlformats.org/officeDocument/2006/relationships/image" Target="../media/image122.wmf"/><Relationship Id="rId4" Type="http://schemas.openxmlformats.org/officeDocument/2006/relationships/oleObject" Target="../embeddings/oleObject105.bin"/><Relationship Id="rId9" Type="http://schemas.openxmlformats.org/officeDocument/2006/relationships/image" Target="../media/image117.wmf"/><Relationship Id="rId14" Type="http://schemas.openxmlformats.org/officeDocument/2006/relationships/oleObject" Target="../embeddings/oleObject110.bin"/><Relationship Id="rId22" Type="http://schemas.openxmlformats.org/officeDocument/2006/relationships/oleObject" Target="../embeddings/oleObject114.bin"/></Relationships>
</file>

<file path=ppt/slides/_rels/slide27.xml.rels><?xml version="1.0" encoding="UTF-8" standalone="yes"?>
<Relationships xmlns="http://schemas.openxmlformats.org/package/2006/relationships"><Relationship Id="rId8" Type="http://schemas.openxmlformats.org/officeDocument/2006/relationships/image" Target="../media/image126.wmf"/><Relationship Id="rId3" Type="http://schemas.openxmlformats.org/officeDocument/2006/relationships/notesSlide" Target="../notesSlides/notesSlide23.xml"/><Relationship Id="rId7" Type="http://schemas.openxmlformats.org/officeDocument/2006/relationships/oleObject" Target="../embeddings/oleObject117.bin"/><Relationship Id="rId2" Type="http://schemas.openxmlformats.org/officeDocument/2006/relationships/slideLayout" Target="../slideLayouts/slideLayout12.xml"/><Relationship Id="rId1" Type="http://schemas.openxmlformats.org/officeDocument/2006/relationships/vmlDrawing" Target="../drawings/vmlDrawing16.vml"/><Relationship Id="rId6" Type="http://schemas.openxmlformats.org/officeDocument/2006/relationships/image" Target="../media/image127.jpeg"/><Relationship Id="rId5" Type="http://schemas.openxmlformats.org/officeDocument/2006/relationships/image" Target="../media/image125.wmf"/><Relationship Id="rId4" Type="http://schemas.openxmlformats.org/officeDocument/2006/relationships/oleObject" Target="../embeddings/oleObject116.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24.xml"/><Relationship Id="rId7" Type="http://schemas.openxmlformats.org/officeDocument/2006/relationships/image" Target="../media/image12.wmf"/><Relationship Id="rId12" Type="http://schemas.openxmlformats.org/officeDocument/2006/relationships/image" Target="../media/image14.wmf"/><Relationship Id="rId2" Type="http://schemas.openxmlformats.org/officeDocument/2006/relationships/slideLayout" Target="../slideLayouts/slideLayout13.xml"/><Relationship Id="rId1" Type="http://schemas.openxmlformats.org/officeDocument/2006/relationships/vmlDrawing" Target="../drawings/vmlDrawing17.vml"/><Relationship Id="rId6" Type="http://schemas.openxmlformats.org/officeDocument/2006/relationships/oleObject" Target="../embeddings/oleObject5.bin"/><Relationship Id="rId11" Type="http://schemas.openxmlformats.org/officeDocument/2006/relationships/oleObject" Target="../embeddings/oleObject7.bin"/><Relationship Id="rId5" Type="http://schemas.openxmlformats.org/officeDocument/2006/relationships/image" Target="../media/image11.wmf"/><Relationship Id="rId10" Type="http://schemas.openxmlformats.org/officeDocument/2006/relationships/image" Target="../media/image15.jpeg"/><Relationship Id="rId4" Type="http://schemas.openxmlformats.org/officeDocument/2006/relationships/oleObject" Target="../embeddings/oleObject4.bin"/><Relationship Id="rId9" Type="http://schemas.openxmlformats.org/officeDocument/2006/relationships/image" Target="../media/image13.wmf"/></Relationships>
</file>

<file path=ppt/slides/_rels/slide29.xml.rels><?xml version="1.0" encoding="UTF-8" standalone="yes"?>
<Relationships xmlns="http://schemas.openxmlformats.org/package/2006/relationships"><Relationship Id="rId13" Type="http://schemas.openxmlformats.org/officeDocument/2006/relationships/image" Target="../media/image218.png"/><Relationship Id="rId3" Type="http://schemas.openxmlformats.org/officeDocument/2006/relationships/notesSlide" Target="../notesSlides/notesSlide25.xml"/><Relationship Id="rId7" Type="http://schemas.openxmlformats.org/officeDocument/2006/relationships/image" Target="../media/image17.wmf"/><Relationship Id="rId12" Type="http://schemas.openxmlformats.org/officeDocument/2006/relationships/image" Target="../media/image217.png"/><Relationship Id="rId2" Type="http://schemas.openxmlformats.org/officeDocument/2006/relationships/slideLayout" Target="../slideLayouts/slideLayout12.xml"/><Relationship Id="rId1" Type="http://schemas.openxmlformats.org/officeDocument/2006/relationships/vmlDrawing" Target="../drawings/vmlDrawing18.vml"/><Relationship Id="rId6" Type="http://schemas.openxmlformats.org/officeDocument/2006/relationships/oleObject" Target="../embeddings/oleObject9.bin"/><Relationship Id="rId5" Type="http://schemas.openxmlformats.org/officeDocument/2006/relationships/image" Target="../media/image16.wmf"/><Relationship Id="rId10" Type="http://schemas.openxmlformats.org/officeDocument/2006/relationships/image" Target="../media/image215.png"/><Relationship Id="rId4" Type="http://schemas.openxmlformats.org/officeDocument/2006/relationships/oleObject" Target="../embeddings/oleObject8.bin"/><Relationship Id="rId9" Type="http://schemas.openxmlformats.org/officeDocument/2006/relationships/image" Target="../media/image21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8" Type="http://schemas.openxmlformats.org/officeDocument/2006/relationships/image" Target="../media/image129.wmf"/><Relationship Id="rId3" Type="http://schemas.openxmlformats.org/officeDocument/2006/relationships/image" Target="../media/image219.png"/><Relationship Id="rId7" Type="http://schemas.openxmlformats.org/officeDocument/2006/relationships/oleObject" Target="../embeddings/oleObject119.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128.wmf"/><Relationship Id="rId5" Type="http://schemas.openxmlformats.org/officeDocument/2006/relationships/oleObject" Target="../embeddings/oleObject118.bin"/><Relationship Id="rId10" Type="http://schemas.openxmlformats.org/officeDocument/2006/relationships/image" Target="../media/image130.wmf"/><Relationship Id="rId4" Type="http://schemas.openxmlformats.org/officeDocument/2006/relationships/image" Target="../media/image220.png"/><Relationship Id="rId9" Type="http://schemas.openxmlformats.org/officeDocument/2006/relationships/oleObject" Target="../embeddings/oleObject120.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23.bin"/><Relationship Id="rId13" Type="http://schemas.openxmlformats.org/officeDocument/2006/relationships/image" Target="../media/image135.wmf"/><Relationship Id="rId3" Type="http://schemas.openxmlformats.org/officeDocument/2006/relationships/notesSlide" Target="../notesSlides/notesSlide26.xml"/><Relationship Id="rId7" Type="http://schemas.openxmlformats.org/officeDocument/2006/relationships/image" Target="../media/image132.wmf"/><Relationship Id="rId12" Type="http://schemas.openxmlformats.org/officeDocument/2006/relationships/oleObject" Target="../embeddings/oleObject125.bin"/><Relationship Id="rId2" Type="http://schemas.openxmlformats.org/officeDocument/2006/relationships/slideLayout" Target="../slideLayouts/slideLayout13.xml"/><Relationship Id="rId1" Type="http://schemas.openxmlformats.org/officeDocument/2006/relationships/vmlDrawing" Target="../drawings/vmlDrawing20.vml"/><Relationship Id="rId6" Type="http://schemas.openxmlformats.org/officeDocument/2006/relationships/oleObject" Target="../embeddings/oleObject122.bin"/><Relationship Id="rId11" Type="http://schemas.openxmlformats.org/officeDocument/2006/relationships/image" Target="../media/image134.wmf"/><Relationship Id="rId5" Type="http://schemas.openxmlformats.org/officeDocument/2006/relationships/image" Target="../media/image131.wmf"/><Relationship Id="rId15" Type="http://schemas.openxmlformats.org/officeDocument/2006/relationships/image" Target="../media/image136.wmf"/><Relationship Id="rId10" Type="http://schemas.openxmlformats.org/officeDocument/2006/relationships/oleObject" Target="../embeddings/oleObject124.bin"/><Relationship Id="rId4" Type="http://schemas.openxmlformats.org/officeDocument/2006/relationships/oleObject" Target="../embeddings/oleObject121.bin"/><Relationship Id="rId9" Type="http://schemas.openxmlformats.org/officeDocument/2006/relationships/image" Target="../media/image133.wmf"/><Relationship Id="rId14" Type="http://schemas.openxmlformats.org/officeDocument/2006/relationships/oleObject" Target="../embeddings/oleObject126.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29.bin"/><Relationship Id="rId13" Type="http://schemas.openxmlformats.org/officeDocument/2006/relationships/image" Target="../media/image141.wmf"/><Relationship Id="rId18" Type="http://schemas.openxmlformats.org/officeDocument/2006/relationships/oleObject" Target="../embeddings/oleObject134.bin"/><Relationship Id="rId26" Type="http://schemas.openxmlformats.org/officeDocument/2006/relationships/oleObject" Target="../embeddings/oleObject138.bin"/><Relationship Id="rId3" Type="http://schemas.openxmlformats.org/officeDocument/2006/relationships/notesSlide" Target="../notesSlides/notesSlide27.xml"/><Relationship Id="rId21" Type="http://schemas.openxmlformats.org/officeDocument/2006/relationships/image" Target="../media/image145.wmf"/><Relationship Id="rId7" Type="http://schemas.openxmlformats.org/officeDocument/2006/relationships/image" Target="../media/image138.wmf"/><Relationship Id="rId12" Type="http://schemas.openxmlformats.org/officeDocument/2006/relationships/oleObject" Target="../embeddings/oleObject131.bin"/><Relationship Id="rId17" Type="http://schemas.openxmlformats.org/officeDocument/2006/relationships/image" Target="../media/image143.wmf"/><Relationship Id="rId25" Type="http://schemas.openxmlformats.org/officeDocument/2006/relationships/image" Target="../media/image147.wmf"/><Relationship Id="rId2" Type="http://schemas.openxmlformats.org/officeDocument/2006/relationships/slideLayout" Target="../slideLayouts/slideLayout13.xml"/><Relationship Id="rId16" Type="http://schemas.openxmlformats.org/officeDocument/2006/relationships/oleObject" Target="../embeddings/oleObject133.bin"/><Relationship Id="rId20" Type="http://schemas.openxmlformats.org/officeDocument/2006/relationships/oleObject" Target="../embeddings/oleObject135.bin"/><Relationship Id="rId1" Type="http://schemas.openxmlformats.org/officeDocument/2006/relationships/vmlDrawing" Target="../drawings/vmlDrawing21.vml"/><Relationship Id="rId6" Type="http://schemas.openxmlformats.org/officeDocument/2006/relationships/oleObject" Target="../embeddings/oleObject128.bin"/><Relationship Id="rId11" Type="http://schemas.openxmlformats.org/officeDocument/2006/relationships/image" Target="../media/image140.wmf"/><Relationship Id="rId24" Type="http://schemas.openxmlformats.org/officeDocument/2006/relationships/oleObject" Target="../embeddings/oleObject137.bin"/><Relationship Id="rId5" Type="http://schemas.openxmlformats.org/officeDocument/2006/relationships/image" Target="../media/image137.wmf"/><Relationship Id="rId15" Type="http://schemas.openxmlformats.org/officeDocument/2006/relationships/image" Target="../media/image142.wmf"/><Relationship Id="rId23" Type="http://schemas.openxmlformats.org/officeDocument/2006/relationships/image" Target="../media/image146.wmf"/><Relationship Id="rId28" Type="http://schemas.openxmlformats.org/officeDocument/2006/relationships/oleObject" Target="../embeddings/oleObject139.bin"/><Relationship Id="rId10" Type="http://schemas.openxmlformats.org/officeDocument/2006/relationships/oleObject" Target="../embeddings/oleObject130.bin"/><Relationship Id="rId19" Type="http://schemas.openxmlformats.org/officeDocument/2006/relationships/image" Target="../media/image144.wmf"/><Relationship Id="rId4" Type="http://schemas.openxmlformats.org/officeDocument/2006/relationships/oleObject" Target="../embeddings/oleObject127.bin"/><Relationship Id="rId9" Type="http://schemas.openxmlformats.org/officeDocument/2006/relationships/image" Target="../media/image139.wmf"/><Relationship Id="rId14" Type="http://schemas.openxmlformats.org/officeDocument/2006/relationships/oleObject" Target="../embeddings/oleObject132.bin"/><Relationship Id="rId22" Type="http://schemas.openxmlformats.org/officeDocument/2006/relationships/oleObject" Target="../embeddings/oleObject136.bin"/><Relationship Id="rId27" Type="http://schemas.openxmlformats.org/officeDocument/2006/relationships/image" Target="../media/image148.wmf"/></Relationships>
</file>

<file path=ppt/slides/_rels/slide33.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image" Target="../media/image44.wmf"/><Relationship Id="rId18" Type="http://schemas.openxmlformats.org/officeDocument/2006/relationships/oleObject" Target="../embeddings/oleObject38.bin"/><Relationship Id="rId3" Type="http://schemas.openxmlformats.org/officeDocument/2006/relationships/notesSlide" Target="../notesSlides/notesSlide28.xml"/><Relationship Id="rId21" Type="http://schemas.openxmlformats.org/officeDocument/2006/relationships/oleObject" Target="../embeddings/oleObject39.bin"/><Relationship Id="rId7" Type="http://schemas.openxmlformats.org/officeDocument/2006/relationships/oleObject" Target="../embeddings/oleObject33.bin"/><Relationship Id="rId12" Type="http://schemas.openxmlformats.org/officeDocument/2006/relationships/oleObject" Target="../embeddings/oleObject35.bin"/><Relationship Id="rId17" Type="http://schemas.openxmlformats.org/officeDocument/2006/relationships/image" Target="../media/image46.wmf"/><Relationship Id="rId2" Type="http://schemas.openxmlformats.org/officeDocument/2006/relationships/slideLayout" Target="../slideLayouts/slideLayout13.xml"/><Relationship Id="rId16" Type="http://schemas.openxmlformats.org/officeDocument/2006/relationships/oleObject" Target="../embeddings/oleObject37.bin"/><Relationship Id="rId20" Type="http://schemas.openxmlformats.org/officeDocument/2006/relationships/image" Target="../media/image480.png"/><Relationship Id="rId1" Type="http://schemas.openxmlformats.org/officeDocument/2006/relationships/vmlDrawing" Target="../drawings/vmlDrawing22.vml"/><Relationship Id="rId6" Type="http://schemas.openxmlformats.org/officeDocument/2006/relationships/image" Target="../media/image41.wmf"/><Relationship Id="rId11" Type="http://schemas.openxmlformats.org/officeDocument/2006/relationships/image" Target="../media/image43.wmf"/><Relationship Id="rId5" Type="http://schemas.openxmlformats.org/officeDocument/2006/relationships/oleObject" Target="../embeddings/oleObject32.bin"/><Relationship Id="rId15" Type="http://schemas.openxmlformats.org/officeDocument/2006/relationships/image" Target="../media/image45.wmf"/><Relationship Id="rId10" Type="http://schemas.openxmlformats.org/officeDocument/2006/relationships/oleObject" Target="../embeddings/oleObject34.bin"/><Relationship Id="rId19" Type="http://schemas.openxmlformats.org/officeDocument/2006/relationships/image" Target="../media/image47.wmf"/><Relationship Id="rId4" Type="http://schemas.openxmlformats.org/officeDocument/2006/relationships/image" Target="../media/image490.png"/><Relationship Id="rId9" Type="http://schemas.openxmlformats.org/officeDocument/2006/relationships/image" Target="../media/image530.png"/><Relationship Id="rId14" Type="http://schemas.openxmlformats.org/officeDocument/2006/relationships/oleObject" Target="../embeddings/oleObject36.bin"/><Relationship Id="rId22" Type="http://schemas.openxmlformats.org/officeDocument/2006/relationships/image" Target="../media/image35.wmf"/></Relationships>
</file>

<file path=ppt/slides/_rels/slide34.xml.rels><?xml version="1.0" encoding="UTF-8" standalone="yes"?>
<Relationships xmlns="http://schemas.openxmlformats.org/package/2006/relationships"><Relationship Id="rId8" Type="http://schemas.openxmlformats.org/officeDocument/2006/relationships/image" Target="../media/image227.png"/><Relationship Id="rId13" Type="http://schemas.openxmlformats.org/officeDocument/2006/relationships/image" Target="../media/image232.png"/><Relationship Id="rId7" Type="http://schemas.openxmlformats.org/officeDocument/2006/relationships/image" Target="../media/image149.png"/><Relationship Id="rId12" Type="http://schemas.openxmlformats.org/officeDocument/2006/relationships/image" Target="../media/image231.png"/><Relationship Id="rId1" Type="http://schemas.openxmlformats.org/officeDocument/2006/relationships/slideLayout" Target="../slideLayouts/slideLayout7.xml"/><Relationship Id="rId6" Type="http://schemas.openxmlformats.org/officeDocument/2006/relationships/image" Target="../media/image225.png"/><Relationship Id="rId11" Type="http://schemas.openxmlformats.org/officeDocument/2006/relationships/image" Target="../media/image230.png"/><Relationship Id="rId10" Type="http://schemas.openxmlformats.org/officeDocument/2006/relationships/image" Target="../media/image229.png"/><Relationship Id="rId9" Type="http://schemas.openxmlformats.org/officeDocument/2006/relationships/image" Target="../media/image2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151.png"/></Relationships>
</file>

<file path=ppt/slides/_rels/slide37.xml.rels><?xml version="1.0" encoding="UTF-8" standalone="yes"?>
<Relationships xmlns="http://schemas.openxmlformats.org/package/2006/relationships"><Relationship Id="rId3" Type="http://schemas.openxmlformats.org/officeDocument/2006/relationships/image" Target="../media/image152.png"/><Relationship Id="rId7" Type="http://schemas.openxmlformats.org/officeDocument/2006/relationships/image" Target="../media/image155.png"/><Relationship Id="rId2" Type="http://schemas.openxmlformats.org/officeDocument/2006/relationships/notesSlide" Target="../notesSlides/notesSlide30.xml"/><Relationship Id="rId1" Type="http://schemas.openxmlformats.org/officeDocument/2006/relationships/slideLayout" Target="../slideLayouts/slideLayout32.xml"/><Relationship Id="rId6" Type="http://schemas.openxmlformats.org/officeDocument/2006/relationships/image" Target="../media/image154.png"/><Relationship Id="rId5" Type="http://schemas.openxmlformats.org/officeDocument/2006/relationships/image" Target="../media/image153.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31.xml"/><Relationship Id="rId1" Type="http://schemas.openxmlformats.org/officeDocument/2006/relationships/slideLayout" Target="../slideLayouts/slideLayout32.xml"/><Relationship Id="rId5" Type="http://schemas.openxmlformats.org/officeDocument/2006/relationships/image" Target="../media/image153.pn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32.xml"/><Relationship Id="rId5" Type="http://schemas.openxmlformats.org/officeDocument/2006/relationships/image" Target="../media/image157.gif"/><Relationship Id="rId4" Type="http://schemas.openxmlformats.org/officeDocument/2006/relationships/image" Target="../media/image15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8" Type="http://schemas.openxmlformats.org/officeDocument/2006/relationships/image" Target="../media/image159.wmf"/><Relationship Id="rId13" Type="http://schemas.openxmlformats.org/officeDocument/2006/relationships/image" Target="../media/image164.png"/><Relationship Id="rId3" Type="http://schemas.openxmlformats.org/officeDocument/2006/relationships/notesSlide" Target="../notesSlides/notesSlide33.xml"/><Relationship Id="rId7" Type="http://schemas.openxmlformats.org/officeDocument/2006/relationships/oleObject" Target="../embeddings/oleObject141.bin"/><Relationship Id="rId12" Type="http://schemas.openxmlformats.org/officeDocument/2006/relationships/image" Target="../media/image163.png"/><Relationship Id="rId2" Type="http://schemas.openxmlformats.org/officeDocument/2006/relationships/slideLayout" Target="../slideLayouts/slideLayout14.xml"/><Relationship Id="rId1" Type="http://schemas.openxmlformats.org/officeDocument/2006/relationships/vmlDrawing" Target="../drawings/vmlDrawing23.vml"/><Relationship Id="rId6" Type="http://schemas.openxmlformats.org/officeDocument/2006/relationships/image" Target="../media/image158.wmf"/><Relationship Id="rId11" Type="http://schemas.openxmlformats.org/officeDocument/2006/relationships/image" Target="../media/image162.png"/><Relationship Id="rId5" Type="http://schemas.openxmlformats.org/officeDocument/2006/relationships/oleObject" Target="../embeddings/oleObject140.bin"/><Relationship Id="rId10" Type="http://schemas.openxmlformats.org/officeDocument/2006/relationships/image" Target="../media/image160.wmf"/><Relationship Id="rId4" Type="http://schemas.openxmlformats.org/officeDocument/2006/relationships/image" Target="../media/image161.png"/><Relationship Id="rId9" Type="http://schemas.openxmlformats.org/officeDocument/2006/relationships/oleObject" Target="../embeddings/oleObject142.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145.bin"/><Relationship Id="rId13" Type="http://schemas.openxmlformats.org/officeDocument/2006/relationships/image" Target="../media/image166.wmf"/><Relationship Id="rId18" Type="http://schemas.openxmlformats.org/officeDocument/2006/relationships/oleObject" Target="../embeddings/oleObject150.bin"/><Relationship Id="rId26" Type="http://schemas.openxmlformats.org/officeDocument/2006/relationships/image" Target="../media/image172.wmf"/><Relationship Id="rId3" Type="http://schemas.openxmlformats.org/officeDocument/2006/relationships/notesSlide" Target="../notesSlides/notesSlide34.xml"/><Relationship Id="rId21" Type="http://schemas.openxmlformats.org/officeDocument/2006/relationships/image" Target="../media/image170.wmf"/><Relationship Id="rId7" Type="http://schemas.openxmlformats.org/officeDocument/2006/relationships/image" Target="../media/image163.wmf"/><Relationship Id="rId12" Type="http://schemas.openxmlformats.org/officeDocument/2006/relationships/oleObject" Target="../embeddings/oleObject147.bin"/><Relationship Id="rId17" Type="http://schemas.openxmlformats.org/officeDocument/2006/relationships/image" Target="../media/image168.wmf"/><Relationship Id="rId25" Type="http://schemas.openxmlformats.org/officeDocument/2006/relationships/oleObject" Target="../embeddings/oleObject153.bin"/><Relationship Id="rId2" Type="http://schemas.openxmlformats.org/officeDocument/2006/relationships/slideLayout" Target="../slideLayouts/slideLayout13.xml"/><Relationship Id="rId16" Type="http://schemas.openxmlformats.org/officeDocument/2006/relationships/oleObject" Target="../embeddings/oleObject149.bin"/><Relationship Id="rId20" Type="http://schemas.openxmlformats.org/officeDocument/2006/relationships/oleObject" Target="../embeddings/oleObject151.bin"/><Relationship Id="rId29" Type="http://schemas.openxmlformats.org/officeDocument/2006/relationships/oleObject" Target="../embeddings/oleObject155.bin"/><Relationship Id="rId1" Type="http://schemas.openxmlformats.org/officeDocument/2006/relationships/vmlDrawing" Target="../drawings/vmlDrawing24.vml"/><Relationship Id="rId6" Type="http://schemas.openxmlformats.org/officeDocument/2006/relationships/oleObject" Target="../embeddings/oleObject144.bin"/><Relationship Id="rId11" Type="http://schemas.openxmlformats.org/officeDocument/2006/relationships/image" Target="../media/image165.wmf"/><Relationship Id="rId24" Type="http://schemas.openxmlformats.org/officeDocument/2006/relationships/image" Target="../media/image174.jpeg"/><Relationship Id="rId5" Type="http://schemas.openxmlformats.org/officeDocument/2006/relationships/image" Target="../media/image162.wmf"/><Relationship Id="rId15" Type="http://schemas.openxmlformats.org/officeDocument/2006/relationships/image" Target="../media/image167.wmf"/><Relationship Id="rId23" Type="http://schemas.openxmlformats.org/officeDocument/2006/relationships/image" Target="../media/image171.wmf"/><Relationship Id="rId28" Type="http://schemas.openxmlformats.org/officeDocument/2006/relationships/image" Target="../media/image173.wmf"/><Relationship Id="rId10" Type="http://schemas.openxmlformats.org/officeDocument/2006/relationships/oleObject" Target="../embeddings/oleObject146.bin"/><Relationship Id="rId19" Type="http://schemas.openxmlformats.org/officeDocument/2006/relationships/image" Target="../media/image169.wmf"/><Relationship Id="rId4" Type="http://schemas.openxmlformats.org/officeDocument/2006/relationships/oleObject" Target="../embeddings/oleObject143.bin"/><Relationship Id="rId9" Type="http://schemas.openxmlformats.org/officeDocument/2006/relationships/image" Target="../media/image164.wmf"/><Relationship Id="rId14" Type="http://schemas.openxmlformats.org/officeDocument/2006/relationships/oleObject" Target="../embeddings/oleObject148.bin"/><Relationship Id="rId22" Type="http://schemas.openxmlformats.org/officeDocument/2006/relationships/oleObject" Target="../embeddings/oleObject152.bin"/><Relationship Id="rId27" Type="http://schemas.openxmlformats.org/officeDocument/2006/relationships/oleObject" Target="../embeddings/oleObject154.bin"/></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58.bin"/><Relationship Id="rId13" Type="http://schemas.openxmlformats.org/officeDocument/2006/relationships/image" Target="../media/image179.wmf"/><Relationship Id="rId18" Type="http://schemas.openxmlformats.org/officeDocument/2006/relationships/oleObject" Target="../embeddings/oleObject163.bin"/><Relationship Id="rId3" Type="http://schemas.openxmlformats.org/officeDocument/2006/relationships/notesSlide" Target="../notesSlides/notesSlide35.xml"/><Relationship Id="rId7" Type="http://schemas.openxmlformats.org/officeDocument/2006/relationships/image" Target="../media/image176.wmf"/><Relationship Id="rId12" Type="http://schemas.openxmlformats.org/officeDocument/2006/relationships/oleObject" Target="../embeddings/oleObject160.bin"/><Relationship Id="rId17" Type="http://schemas.openxmlformats.org/officeDocument/2006/relationships/image" Target="../media/image169.wmf"/><Relationship Id="rId2" Type="http://schemas.openxmlformats.org/officeDocument/2006/relationships/slideLayout" Target="../slideLayouts/slideLayout13.xml"/><Relationship Id="rId16" Type="http://schemas.openxmlformats.org/officeDocument/2006/relationships/oleObject" Target="../embeddings/oleObject162.bin"/><Relationship Id="rId1" Type="http://schemas.openxmlformats.org/officeDocument/2006/relationships/vmlDrawing" Target="../drawings/vmlDrawing25.vml"/><Relationship Id="rId6" Type="http://schemas.openxmlformats.org/officeDocument/2006/relationships/oleObject" Target="../embeddings/oleObject157.bin"/><Relationship Id="rId11" Type="http://schemas.openxmlformats.org/officeDocument/2006/relationships/image" Target="../media/image178.wmf"/><Relationship Id="rId5" Type="http://schemas.openxmlformats.org/officeDocument/2006/relationships/image" Target="../media/image175.wmf"/><Relationship Id="rId15" Type="http://schemas.openxmlformats.org/officeDocument/2006/relationships/image" Target="../media/image162.wmf"/><Relationship Id="rId10" Type="http://schemas.openxmlformats.org/officeDocument/2006/relationships/oleObject" Target="../embeddings/oleObject159.bin"/><Relationship Id="rId19" Type="http://schemas.openxmlformats.org/officeDocument/2006/relationships/image" Target="../media/image168.wmf"/><Relationship Id="rId4" Type="http://schemas.openxmlformats.org/officeDocument/2006/relationships/oleObject" Target="../embeddings/oleObject156.bin"/><Relationship Id="rId9" Type="http://schemas.openxmlformats.org/officeDocument/2006/relationships/image" Target="../media/image177.wmf"/><Relationship Id="rId14" Type="http://schemas.openxmlformats.org/officeDocument/2006/relationships/oleObject" Target="../embeddings/oleObject161.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8" Type="http://schemas.openxmlformats.org/officeDocument/2006/relationships/image" Target="../media/image181.wmf"/><Relationship Id="rId13" Type="http://schemas.openxmlformats.org/officeDocument/2006/relationships/oleObject" Target="../embeddings/oleObject169.bin"/><Relationship Id="rId3" Type="http://schemas.openxmlformats.org/officeDocument/2006/relationships/notesSlide" Target="../notesSlides/notesSlide36.xml"/><Relationship Id="rId7" Type="http://schemas.openxmlformats.org/officeDocument/2006/relationships/oleObject" Target="../embeddings/oleObject166.bin"/><Relationship Id="rId12" Type="http://schemas.openxmlformats.org/officeDocument/2006/relationships/image" Target="../media/image183.wmf"/><Relationship Id="rId2" Type="http://schemas.openxmlformats.org/officeDocument/2006/relationships/slideLayout" Target="../slideLayouts/slideLayout13.xml"/><Relationship Id="rId1" Type="http://schemas.openxmlformats.org/officeDocument/2006/relationships/vmlDrawing" Target="../drawings/vmlDrawing26.vml"/><Relationship Id="rId6" Type="http://schemas.openxmlformats.org/officeDocument/2006/relationships/image" Target="../media/image180.wmf"/><Relationship Id="rId11" Type="http://schemas.openxmlformats.org/officeDocument/2006/relationships/oleObject" Target="../embeddings/oleObject168.bin"/><Relationship Id="rId5" Type="http://schemas.openxmlformats.org/officeDocument/2006/relationships/oleObject" Target="../embeddings/oleObject165.bin"/><Relationship Id="rId15" Type="http://schemas.openxmlformats.org/officeDocument/2006/relationships/oleObject" Target="../embeddings/oleObject170.bin"/><Relationship Id="rId10" Type="http://schemas.openxmlformats.org/officeDocument/2006/relationships/image" Target="../media/image182.wmf"/><Relationship Id="rId4" Type="http://schemas.openxmlformats.org/officeDocument/2006/relationships/oleObject" Target="../embeddings/oleObject164.bin"/><Relationship Id="rId9" Type="http://schemas.openxmlformats.org/officeDocument/2006/relationships/oleObject" Target="../embeddings/oleObject167.bin"/><Relationship Id="rId14" Type="http://schemas.openxmlformats.org/officeDocument/2006/relationships/image" Target="../media/image184.w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186.wmf"/><Relationship Id="rId2" Type="http://schemas.openxmlformats.org/officeDocument/2006/relationships/slideLayout" Target="../slideLayouts/slideLayout13.xml"/><Relationship Id="rId1" Type="http://schemas.openxmlformats.org/officeDocument/2006/relationships/vmlDrawing" Target="../drawings/vmlDrawing27.vml"/><Relationship Id="rId6" Type="http://schemas.openxmlformats.org/officeDocument/2006/relationships/oleObject" Target="../embeddings/oleObject172.bin"/><Relationship Id="rId5" Type="http://schemas.openxmlformats.org/officeDocument/2006/relationships/image" Target="../media/image185.wmf"/><Relationship Id="rId4" Type="http://schemas.openxmlformats.org/officeDocument/2006/relationships/oleObject" Target="../embeddings/oleObject171.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175.bin"/><Relationship Id="rId13" Type="http://schemas.openxmlformats.org/officeDocument/2006/relationships/image" Target="../media/image191.wmf"/><Relationship Id="rId18" Type="http://schemas.openxmlformats.org/officeDocument/2006/relationships/image" Target="../media/image193.wmf"/><Relationship Id="rId3" Type="http://schemas.openxmlformats.org/officeDocument/2006/relationships/notesSlide" Target="../notesSlides/notesSlide40.xml"/><Relationship Id="rId7" Type="http://schemas.openxmlformats.org/officeDocument/2006/relationships/image" Target="../media/image188.wmf"/><Relationship Id="rId12" Type="http://schemas.openxmlformats.org/officeDocument/2006/relationships/oleObject" Target="../embeddings/oleObject177.bin"/><Relationship Id="rId17" Type="http://schemas.openxmlformats.org/officeDocument/2006/relationships/oleObject" Target="../embeddings/oleObject179.bin"/><Relationship Id="rId2" Type="http://schemas.openxmlformats.org/officeDocument/2006/relationships/slideLayout" Target="../slideLayouts/slideLayout7.xml"/><Relationship Id="rId16" Type="http://schemas.openxmlformats.org/officeDocument/2006/relationships/image" Target="../media/image192.wmf"/><Relationship Id="rId20" Type="http://schemas.openxmlformats.org/officeDocument/2006/relationships/image" Target="../media/image194.wmf"/><Relationship Id="rId1" Type="http://schemas.openxmlformats.org/officeDocument/2006/relationships/vmlDrawing" Target="../drawings/vmlDrawing28.vml"/><Relationship Id="rId6" Type="http://schemas.openxmlformats.org/officeDocument/2006/relationships/oleObject" Target="../embeddings/oleObject174.bin"/><Relationship Id="rId11" Type="http://schemas.openxmlformats.org/officeDocument/2006/relationships/image" Target="../media/image190.wmf"/><Relationship Id="rId5" Type="http://schemas.openxmlformats.org/officeDocument/2006/relationships/image" Target="../media/image187.wmf"/><Relationship Id="rId15" Type="http://schemas.openxmlformats.org/officeDocument/2006/relationships/oleObject" Target="../embeddings/oleObject178.bin"/><Relationship Id="rId10" Type="http://schemas.openxmlformats.org/officeDocument/2006/relationships/oleObject" Target="../embeddings/oleObject176.bin"/><Relationship Id="rId19" Type="http://schemas.openxmlformats.org/officeDocument/2006/relationships/oleObject" Target="../embeddings/oleObject180.bin"/><Relationship Id="rId4" Type="http://schemas.openxmlformats.org/officeDocument/2006/relationships/oleObject" Target="../embeddings/oleObject173.bin"/><Relationship Id="rId9" Type="http://schemas.openxmlformats.org/officeDocument/2006/relationships/image" Target="../media/image189.wmf"/><Relationship Id="rId14" Type="http://schemas.openxmlformats.org/officeDocument/2006/relationships/image" Target="../media/image195.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xml"/><Relationship Id="rId7" Type="http://schemas.openxmlformats.org/officeDocument/2006/relationships/image" Target="../media/image8.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wmf"/><Relationship Id="rId10" Type="http://schemas.openxmlformats.org/officeDocument/2006/relationships/image" Target="../media/image10.png"/><Relationship Id="rId4" Type="http://schemas.openxmlformats.org/officeDocument/2006/relationships/oleObject" Target="../embeddings/oleObject1.bin"/><Relationship Id="rId9" Type="http://schemas.openxmlformats.org/officeDocument/2006/relationships/image" Target="../media/image9.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5.xml"/><Relationship Id="rId7" Type="http://schemas.openxmlformats.org/officeDocument/2006/relationships/image" Target="../media/image12.wmf"/><Relationship Id="rId12" Type="http://schemas.openxmlformats.org/officeDocument/2006/relationships/image" Target="../media/image14.w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oleObject" Target="../embeddings/oleObject7.bin"/><Relationship Id="rId5" Type="http://schemas.openxmlformats.org/officeDocument/2006/relationships/image" Target="../media/image11.wmf"/><Relationship Id="rId10" Type="http://schemas.openxmlformats.org/officeDocument/2006/relationships/image" Target="../media/image15.jpeg"/><Relationship Id="rId4" Type="http://schemas.openxmlformats.org/officeDocument/2006/relationships/oleObject" Target="../embeddings/oleObject4.bin"/><Relationship Id="rId9" Type="http://schemas.openxmlformats.org/officeDocument/2006/relationships/image" Target="../media/image13.w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7.w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image" Target="../media/image16.wmf"/><Relationship Id="rId4"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22.wmf"/><Relationship Id="rId3" Type="http://schemas.openxmlformats.org/officeDocument/2006/relationships/notesSlide" Target="../notesSlides/notesSlide7.xml"/><Relationship Id="rId7" Type="http://schemas.openxmlformats.org/officeDocument/2006/relationships/image" Target="../media/image19.wmf"/><Relationship Id="rId12" Type="http://schemas.openxmlformats.org/officeDocument/2006/relationships/oleObject" Target="../embeddings/oleObject14.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11.bin"/><Relationship Id="rId11" Type="http://schemas.openxmlformats.org/officeDocument/2006/relationships/image" Target="../media/image21.wmf"/><Relationship Id="rId5" Type="http://schemas.openxmlformats.org/officeDocument/2006/relationships/image" Target="../media/image18.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20.wmf"/></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590550" y="1676400"/>
            <a:ext cx="8553450" cy="2590800"/>
          </a:xfrm>
          <a:prstGeom prst="rect">
            <a:avLst/>
          </a:prstGeom>
          <a:solidFill>
            <a:srgbClr val="FFFFFF"/>
          </a:solidFill>
          <a:ln w="9525">
            <a:noFill/>
            <a:miter lim="800000"/>
            <a:headEnd/>
            <a:tailEnd/>
          </a:ln>
        </p:spPr>
        <p:txBody>
          <a:bodyPr/>
          <a:lstStyle/>
          <a:p>
            <a:pPr algn="ctr">
              <a:spcBef>
                <a:spcPct val="20000"/>
              </a:spcBef>
              <a:defRPr/>
            </a:pPr>
            <a:r>
              <a:rPr lang="en-US" sz="7200" b="1">
                <a:effectLst>
                  <a:outerShdw blurRad="38100" dist="38100" dir="2700000" algn="tl">
                    <a:srgbClr val="DDDDDD"/>
                  </a:outerShdw>
                </a:effectLst>
                <a:latin typeface="Verdana" charset="0"/>
                <a:ea typeface="+mn-ea"/>
              </a:rPr>
              <a:t>Transmission</a:t>
            </a:r>
          </a:p>
          <a:p>
            <a:pPr algn="ctr">
              <a:spcBef>
                <a:spcPct val="20000"/>
              </a:spcBef>
              <a:defRPr/>
            </a:pPr>
            <a:r>
              <a:rPr lang="en-US" sz="7200" b="1">
                <a:effectLst>
                  <a:outerShdw blurRad="38100" dist="38100" dir="2700000" algn="tl">
                    <a:srgbClr val="DDDDDD"/>
                  </a:outerShdw>
                </a:effectLst>
                <a:latin typeface="Verdana" charset="0"/>
                <a:ea typeface="+mn-ea"/>
              </a:rPr>
              <a:t>Lines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D98D75BA-523B-41CE-B03B-CA1393F38B91}" type="slidenum">
              <a:rPr lang="en-US" altLang="en-US" sz="1400">
                <a:latin typeface="Arial" panose="020B0604020202020204" pitchFamily="34" charset="0"/>
              </a:rPr>
              <a:pPr eaLnBrk="1" hangingPunct="1"/>
              <a:t>10</a:t>
            </a:fld>
            <a:endParaRPr lang="en-US" altLang="en-US" sz="1400">
              <a:latin typeface="Arial" panose="020B0604020202020204" pitchFamily="34" charset="0"/>
            </a:endParaRPr>
          </a:p>
        </p:txBody>
      </p:sp>
      <p:sp>
        <p:nvSpPr>
          <p:cNvPr id="23555" name="Text Box 4"/>
          <p:cNvSpPr txBox="1">
            <a:spLocks noChangeArrowheads="1"/>
          </p:cNvSpPr>
          <p:nvPr/>
        </p:nvSpPr>
        <p:spPr bwMode="auto">
          <a:xfrm>
            <a:off x="609600" y="155575"/>
            <a:ext cx="8534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dirty="0"/>
              <a:t>The function </a:t>
            </a:r>
            <a:r>
              <a:rPr lang="en-US" altLang="en-US" b="1" dirty="0">
                <a:solidFill>
                  <a:schemeClr val="accent2"/>
                </a:solidFill>
              </a:rPr>
              <a:t>V(</a:t>
            </a:r>
            <a:r>
              <a:rPr lang="en-US" altLang="en-US" b="1" dirty="0" err="1">
                <a:solidFill>
                  <a:schemeClr val="accent2"/>
                </a:solidFill>
              </a:rPr>
              <a:t>z,t</a:t>
            </a:r>
            <a:r>
              <a:rPr lang="en-US" altLang="en-US" b="1" dirty="0">
                <a:solidFill>
                  <a:schemeClr val="accent2"/>
                </a:solidFill>
              </a:rPr>
              <a:t>) = f(z-Ut)</a:t>
            </a:r>
            <a:r>
              <a:rPr lang="en-US" altLang="en-US" dirty="0"/>
              <a:t> describes </a:t>
            </a:r>
            <a:r>
              <a:rPr lang="en-US" altLang="en-US" u="sng" dirty="0"/>
              <a:t>undistorted</a:t>
            </a:r>
            <a:r>
              <a:rPr lang="en-US" altLang="en-US" dirty="0"/>
              <a:t> </a:t>
            </a:r>
            <a:r>
              <a:rPr lang="en-US" altLang="en-US" dirty="0" err="1"/>
              <a:t>propogation</a:t>
            </a:r>
            <a:r>
              <a:rPr lang="en-US" altLang="en-US" dirty="0"/>
              <a:t> </a:t>
            </a:r>
            <a:r>
              <a:rPr lang="en-US" altLang="en-US" b="1" u="sng" dirty="0">
                <a:solidFill>
                  <a:srgbClr val="0000FF"/>
                </a:solidFill>
              </a:rPr>
              <a:t>in the +z direction</a:t>
            </a:r>
            <a:r>
              <a:rPr lang="en-US" altLang="en-US" dirty="0"/>
              <a:t> and </a:t>
            </a:r>
            <a:r>
              <a:rPr lang="en-US" altLang="en-US" b="1" dirty="0">
                <a:solidFill>
                  <a:srgbClr val="C00000"/>
                </a:solidFill>
              </a:rPr>
              <a:t>represents a solution of the wave equation </a:t>
            </a:r>
            <a:r>
              <a:rPr lang="en-US" altLang="en-US" dirty="0"/>
              <a:t>for a lossless transmission line, which can be verified by substitution:</a:t>
            </a:r>
            <a:endParaRPr lang="en-US" altLang="en-US" i="1" dirty="0"/>
          </a:p>
        </p:txBody>
      </p:sp>
      <p:sp>
        <p:nvSpPr>
          <p:cNvPr id="23556" name="Text Box 5"/>
          <p:cNvSpPr txBox="1">
            <a:spLocks noChangeArrowheads="1"/>
          </p:cNvSpPr>
          <p:nvPr/>
        </p:nvSpPr>
        <p:spPr bwMode="auto">
          <a:xfrm>
            <a:off x="609600" y="5105400"/>
            <a:ext cx="853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a:t>The wave equation is satisfied provided that </a:t>
            </a:r>
          </a:p>
        </p:txBody>
      </p:sp>
      <p:sp>
        <p:nvSpPr>
          <p:cNvPr id="23557" name="Text Box 6"/>
          <p:cNvSpPr txBox="1">
            <a:spLocks noChangeArrowheads="1"/>
          </p:cNvSpPr>
          <p:nvPr/>
        </p:nvSpPr>
        <p:spPr bwMode="auto">
          <a:xfrm>
            <a:off x="609600" y="5622925"/>
            <a:ext cx="853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dirty="0"/>
              <a:t>The </a:t>
            </a:r>
            <a:r>
              <a:rPr lang="en-US" altLang="en-US" u="sng" dirty="0"/>
              <a:t>leftward-traveling</a:t>
            </a:r>
            <a:r>
              <a:rPr lang="en-US" altLang="en-US" dirty="0"/>
              <a:t> wave </a:t>
            </a:r>
            <a:r>
              <a:rPr lang="en-US" altLang="en-US" b="1" dirty="0">
                <a:solidFill>
                  <a:schemeClr val="accent2"/>
                </a:solidFill>
              </a:rPr>
              <a:t>v(</a:t>
            </a:r>
            <a:r>
              <a:rPr lang="en-US" altLang="en-US" b="1" dirty="0" err="1">
                <a:solidFill>
                  <a:schemeClr val="accent2"/>
                </a:solidFill>
              </a:rPr>
              <a:t>z,t</a:t>
            </a:r>
            <a:r>
              <a:rPr lang="en-US" altLang="en-US" b="1" dirty="0">
                <a:solidFill>
                  <a:schemeClr val="accent2"/>
                </a:solidFill>
              </a:rPr>
              <a:t>) = f(</a:t>
            </a:r>
            <a:r>
              <a:rPr lang="en-US" altLang="en-US" b="1" dirty="0" err="1">
                <a:solidFill>
                  <a:schemeClr val="accent2"/>
                </a:solidFill>
              </a:rPr>
              <a:t>z+Ut</a:t>
            </a:r>
            <a:r>
              <a:rPr lang="en-US" altLang="en-US" b="1" dirty="0">
                <a:solidFill>
                  <a:schemeClr val="accent2"/>
                </a:solidFill>
              </a:rPr>
              <a:t>)</a:t>
            </a:r>
            <a:r>
              <a:rPr lang="en-US" altLang="en-US" dirty="0"/>
              <a:t> is also a solution. </a:t>
            </a:r>
          </a:p>
          <a:p>
            <a:pPr eaLnBrk="1" hangingPunct="1">
              <a:spcBef>
                <a:spcPct val="50000"/>
              </a:spcBef>
            </a:pPr>
            <a:r>
              <a:rPr lang="en-US" altLang="en-US" b="1" dirty="0">
                <a:solidFill>
                  <a:srgbClr val="0000FF"/>
                </a:solidFill>
              </a:rPr>
              <a:t>U is the phase velocity (m/s)</a:t>
            </a:r>
            <a:r>
              <a:rPr lang="en-US" altLang="en-US" b="1" dirty="0"/>
              <a:t>.</a:t>
            </a:r>
          </a:p>
        </p:txBody>
      </p:sp>
      <p:graphicFrame>
        <p:nvGraphicFramePr>
          <p:cNvPr id="23558" name="Object 2"/>
          <p:cNvGraphicFramePr>
            <a:graphicFrameLocks noGrp="1" noChangeAspect="1"/>
          </p:cNvGraphicFramePr>
          <p:nvPr>
            <p:ph sz="quarter" idx="2"/>
          </p:nvPr>
        </p:nvGraphicFramePr>
        <p:xfrm>
          <a:off x="3581400" y="914400"/>
          <a:ext cx="2667000" cy="1004888"/>
        </p:xfrm>
        <a:graphic>
          <a:graphicData uri="http://schemas.openxmlformats.org/presentationml/2006/ole">
            <mc:AlternateContent xmlns:mc="http://schemas.openxmlformats.org/markup-compatibility/2006">
              <mc:Choice xmlns:v="urn:schemas-microsoft-com:vml" Requires="v">
                <p:oleObj spid="_x0000_s24410" name="Equation" r:id="rId4" imgW="1079032" imgH="406224" progId="Equation.3">
                  <p:embed/>
                </p:oleObj>
              </mc:Choice>
              <mc:Fallback>
                <p:oleObj name="Equation" r:id="rId4" imgW="1079032" imgH="406224" progId="Equation.3">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914400"/>
                        <a:ext cx="2667000" cy="1004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59" name="Object 3"/>
          <p:cNvGraphicFramePr>
            <a:graphicFrameLocks noGrp="1" noChangeAspect="1"/>
          </p:cNvGraphicFramePr>
          <p:nvPr>
            <p:ph sz="quarter" idx="3"/>
          </p:nvPr>
        </p:nvGraphicFramePr>
        <p:xfrm>
          <a:off x="1371600" y="2362200"/>
          <a:ext cx="3276600" cy="728663"/>
        </p:xfrm>
        <a:graphic>
          <a:graphicData uri="http://schemas.openxmlformats.org/presentationml/2006/ole">
            <mc:AlternateContent xmlns:mc="http://schemas.openxmlformats.org/markup-compatibility/2006">
              <mc:Choice xmlns:v="urn:schemas-microsoft-com:vml" Requires="v">
                <p:oleObj spid="_x0000_s24411" name="Equation" r:id="rId6" imgW="1257300" imgH="279400" progId="Equation.3">
                  <p:embed/>
                </p:oleObj>
              </mc:Choice>
              <mc:Fallback>
                <p:oleObj name="Equation" r:id="rId6" imgW="1257300" imgH="279400" progId="Equation.3">
                  <p:embed/>
                  <p:pic>
                    <p:nvPicPr>
                      <p:cNvPr id="0" name="Object 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2362200"/>
                        <a:ext cx="3276600"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0" name="Object 4"/>
          <p:cNvGraphicFramePr>
            <a:graphicFrameLocks noGrp="1" noChangeAspect="1"/>
          </p:cNvGraphicFramePr>
          <p:nvPr>
            <p:ph sz="quarter" idx="4"/>
          </p:nvPr>
        </p:nvGraphicFramePr>
        <p:xfrm>
          <a:off x="5410200" y="2362200"/>
          <a:ext cx="2895600" cy="741363"/>
        </p:xfrm>
        <a:graphic>
          <a:graphicData uri="http://schemas.openxmlformats.org/presentationml/2006/ole">
            <mc:AlternateContent xmlns:mc="http://schemas.openxmlformats.org/markup-compatibility/2006">
              <mc:Choice xmlns:v="urn:schemas-microsoft-com:vml" Requires="v">
                <p:oleObj spid="_x0000_s24412" name="Equation" r:id="rId8" imgW="1091726" imgH="279279" progId="Equation.3">
                  <p:embed/>
                </p:oleObj>
              </mc:Choice>
              <mc:Fallback>
                <p:oleObj name="Equation" r:id="rId8" imgW="1091726" imgH="279279" progId="Equation.3">
                  <p:embed/>
                  <p:pic>
                    <p:nvPicPr>
                      <p:cNvPr id="0" name="Object 4"/>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10200" y="2362200"/>
                        <a:ext cx="2895600" cy="74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1" name="Object 5"/>
          <p:cNvGraphicFramePr>
            <a:graphicFrameLocks noChangeAspect="1"/>
          </p:cNvGraphicFramePr>
          <p:nvPr/>
        </p:nvGraphicFramePr>
        <p:xfrm>
          <a:off x="3810000" y="3200400"/>
          <a:ext cx="1822450" cy="820738"/>
        </p:xfrm>
        <a:graphic>
          <a:graphicData uri="http://schemas.openxmlformats.org/presentationml/2006/ole">
            <mc:AlternateContent xmlns:mc="http://schemas.openxmlformats.org/markup-compatibility/2006">
              <mc:Choice xmlns:v="urn:schemas-microsoft-com:vml" Requires="v">
                <p:oleObj spid="_x0000_s24413" name="Equation" r:id="rId10" imgW="901309" imgH="406224" progId="Equation.3">
                  <p:embed/>
                </p:oleObj>
              </mc:Choice>
              <mc:Fallback>
                <p:oleObj name="Equation" r:id="rId10" imgW="901309" imgH="406224"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0000" y="3200400"/>
                        <a:ext cx="182245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2" name="Object 6"/>
          <p:cNvGraphicFramePr>
            <a:graphicFrameLocks noChangeAspect="1"/>
          </p:cNvGraphicFramePr>
          <p:nvPr/>
        </p:nvGraphicFramePr>
        <p:xfrm>
          <a:off x="3886200" y="4114800"/>
          <a:ext cx="1447800" cy="909638"/>
        </p:xfrm>
        <a:graphic>
          <a:graphicData uri="http://schemas.openxmlformats.org/presentationml/2006/ole">
            <mc:AlternateContent xmlns:mc="http://schemas.openxmlformats.org/markup-compatibility/2006">
              <mc:Choice xmlns:v="urn:schemas-microsoft-com:vml" Requires="v">
                <p:oleObj spid="_x0000_s24414" name="Equation" r:id="rId12" imgW="685800" imgH="431800" progId="Equation.3">
                  <p:embed/>
                </p:oleObj>
              </mc:Choice>
              <mc:Fallback>
                <p:oleObj name="Equation" r:id="rId12" imgW="685800" imgH="431800"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86200" y="4114800"/>
                        <a:ext cx="1447800" cy="9096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63" name="Object 7"/>
          <p:cNvGraphicFramePr>
            <a:graphicFrameLocks noGrp="1" noChangeAspect="1"/>
          </p:cNvGraphicFramePr>
          <p:nvPr>
            <p:ph sz="quarter" idx="1"/>
          </p:nvPr>
        </p:nvGraphicFramePr>
        <p:xfrm>
          <a:off x="5410200" y="5029200"/>
          <a:ext cx="914400" cy="576263"/>
        </p:xfrm>
        <a:graphic>
          <a:graphicData uri="http://schemas.openxmlformats.org/presentationml/2006/ole">
            <mc:AlternateContent xmlns:mc="http://schemas.openxmlformats.org/markup-compatibility/2006">
              <mc:Choice xmlns:v="urn:schemas-microsoft-com:vml" Requires="v">
                <p:oleObj spid="_x0000_s24415" name="Equation" r:id="rId14" imgW="685800" imgH="431800" progId="Equation.3">
                  <p:embed/>
                </p:oleObj>
              </mc:Choice>
              <mc:Fallback>
                <p:oleObj name="Equation" r:id="rId14" imgW="685800" imgH="431800" progId="Equation.3">
                  <p:embed/>
                  <p:pic>
                    <p:nvPicPr>
                      <p:cNvPr id="0" name="Object 7"/>
                      <p:cNvPicPr>
                        <a:picLocks noGrp="1"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10200" y="5029200"/>
                        <a:ext cx="9144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43" name="Line 27"/>
          <p:cNvSpPr>
            <a:spLocks noChangeShapeType="1"/>
          </p:cNvSpPr>
          <p:nvPr/>
        </p:nvSpPr>
        <p:spPr bwMode="auto">
          <a:xfrm>
            <a:off x="5105400" y="16764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44" name="Line 28"/>
          <p:cNvSpPr>
            <a:spLocks noChangeShapeType="1"/>
          </p:cNvSpPr>
          <p:nvPr/>
        </p:nvSpPr>
        <p:spPr bwMode="auto">
          <a:xfrm>
            <a:off x="5410200" y="16764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45" name="Line 29"/>
          <p:cNvSpPr>
            <a:spLocks noChangeShapeType="1"/>
          </p:cNvSpPr>
          <p:nvPr/>
        </p:nvSpPr>
        <p:spPr bwMode="auto">
          <a:xfrm>
            <a:off x="5105400" y="17526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46" name="Line 30"/>
          <p:cNvSpPr>
            <a:spLocks noChangeShapeType="1"/>
          </p:cNvSpPr>
          <p:nvPr/>
        </p:nvSpPr>
        <p:spPr bwMode="auto">
          <a:xfrm rot="10800000" flipV="1">
            <a:off x="5486400" y="24384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47" name="Line 31"/>
          <p:cNvSpPr>
            <a:spLocks noChangeShapeType="1"/>
          </p:cNvSpPr>
          <p:nvPr/>
        </p:nvSpPr>
        <p:spPr bwMode="auto">
          <a:xfrm rot="10800000" flipV="1">
            <a:off x="5943600" y="24384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48" name="Line 32"/>
          <p:cNvSpPr>
            <a:spLocks noChangeShapeType="1"/>
          </p:cNvSpPr>
          <p:nvPr/>
        </p:nvSpPr>
        <p:spPr bwMode="auto">
          <a:xfrm rot="10800000" flipV="1">
            <a:off x="5486400" y="2438400"/>
            <a:ext cx="457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49" name="Line 33"/>
          <p:cNvSpPr>
            <a:spLocks noChangeShapeType="1"/>
          </p:cNvSpPr>
          <p:nvPr/>
        </p:nvSpPr>
        <p:spPr bwMode="auto">
          <a:xfrm flipH="1" flipV="1">
            <a:off x="5257800" y="1752600"/>
            <a:ext cx="381000" cy="685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1" name="Text Box 34"/>
          <p:cNvSpPr txBox="1">
            <a:spLocks noChangeArrowheads="1"/>
          </p:cNvSpPr>
          <p:nvPr/>
        </p:nvSpPr>
        <p:spPr bwMode="auto">
          <a:xfrm>
            <a:off x="7024687" y="1030427"/>
            <a:ext cx="1752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2000" b="1" dirty="0">
                <a:solidFill>
                  <a:srgbClr val="0000FF"/>
                </a:solidFill>
              </a:rPr>
              <a:t>Wave Equation</a:t>
            </a:r>
          </a:p>
        </p:txBody>
      </p:sp>
      <p:sp>
        <p:nvSpPr>
          <p:cNvPr id="9251" name="Line 35"/>
          <p:cNvSpPr>
            <a:spLocks noChangeShapeType="1"/>
          </p:cNvSpPr>
          <p:nvPr/>
        </p:nvSpPr>
        <p:spPr bwMode="auto">
          <a:xfrm flipH="1">
            <a:off x="6324600" y="1371600"/>
            <a:ext cx="6096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52" name="Line 36"/>
          <p:cNvSpPr>
            <a:spLocks noChangeShapeType="1"/>
          </p:cNvSpPr>
          <p:nvPr/>
        </p:nvSpPr>
        <p:spPr bwMode="auto">
          <a:xfrm rot="10800000" flipV="1">
            <a:off x="1447800" y="24384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53" name="Line 37"/>
          <p:cNvSpPr>
            <a:spLocks noChangeShapeType="1"/>
          </p:cNvSpPr>
          <p:nvPr/>
        </p:nvSpPr>
        <p:spPr bwMode="auto">
          <a:xfrm rot="10800000" flipV="1">
            <a:off x="1905000" y="24384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54" name="Line 38"/>
          <p:cNvSpPr>
            <a:spLocks noChangeShapeType="1"/>
          </p:cNvSpPr>
          <p:nvPr/>
        </p:nvSpPr>
        <p:spPr bwMode="auto">
          <a:xfrm rot="10800000" flipV="1">
            <a:off x="1447800" y="2438400"/>
            <a:ext cx="457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55" name="Line 39"/>
          <p:cNvSpPr>
            <a:spLocks noChangeShapeType="1"/>
          </p:cNvSpPr>
          <p:nvPr/>
        </p:nvSpPr>
        <p:spPr bwMode="auto">
          <a:xfrm>
            <a:off x="3657600" y="16764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56" name="Line 40"/>
          <p:cNvSpPr>
            <a:spLocks noChangeShapeType="1"/>
          </p:cNvSpPr>
          <p:nvPr/>
        </p:nvSpPr>
        <p:spPr bwMode="auto">
          <a:xfrm>
            <a:off x="3962400" y="16764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57" name="Line 41"/>
          <p:cNvSpPr>
            <a:spLocks noChangeShapeType="1"/>
          </p:cNvSpPr>
          <p:nvPr/>
        </p:nvSpPr>
        <p:spPr bwMode="auto">
          <a:xfrm>
            <a:off x="3657600" y="17526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59" name="Line 43"/>
          <p:cNvSpPr>
            <a:spLocks noChangeShapeType="1"/>
          </p:cNvSpPr>
          <p:nvPr/>
        </p:nvSpPr>
        <p:spPr bwMode="auto">
          <a:xfrm flipV="1">
            <a:off x="1752600" y="1752600"/>
            <a:ext cx="2057400" cy="685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60" name="Text Box 44"/>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Transmission Lines</a:t>
            </a:r>
          </a:p>
        </p:txBody>
      </p:sp>
      <p:sp>
        <p:nvSpPr>
          <p:cNvPr id="23581" name="TextBox 1"/>
          <p:cNvSpPr txBox="1">
            <a:spLocks noChangeArrowheads="1"/>
          </p:cNvSpPr>
          <p:nvPr/>
        </p:nvSpPr>
        <p:spPr bwMode="auto">
          <a:xfrm>
            <a:off x="6537325" y="5103813"/>
            <a:ext cx="23583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sz="2000" b="1" dirty="0"/>
              <a:t>(</a:t>
            </a:r>
            <a:r>
              <a:rPr lang="en-US" altLang="en-US" sz="2000" b="1" dirty="0">
                <a:solidFill>
                  <a:srgbClr val="0000FF"/>
                </a:solidFill>
              </a:rPr>
              <a:t>f’’(z – Ut) </a:t>
            </a:r>
            <a:r>
              <a:rPr lang="en-US" altLang="en-US" sz="2000" b="1" dirty="0">
                <a:solidFill>
                  <a:srgbClr val="0000FF"/>
                </a:solidFill>
                <a:sym typeface="Symbol" panose="05050102010706020507" pitchFamily="18" charset="2"/>
              </a:rPr>
              <a:t></a:t>
            </a:r>
            <a:r>
              <a:rPr lang="en-US" altLang="en-US" sz="2000" b="1" dirty="0">
                <a:solidFill>
                  <a:srgbClr val="0000FF"/>
                </a:solidFill>
              </a:rPr>
              <a:t> 0</a:t>
            </a:r>
            <a:r>
              <a:rPr lang="en-US" altLang="en-US" sz="2000" b="1" dirty="0"/>
              <a:t>)</a:t>
            </a:r>
          </a:p>
        </p:txBody>
      </p:sp>
      <p:sp>
        <p:nvSpPr>
          <p:cNvPr id="2" name="TextBox 1">
            <a:extLst>
              <a:ext uri="{FF2B5EF4-FFF2-40B4-BE49-F238E27FC236}">
                <a16:creationId xmlns:a16="http://schemas.microsoft.com/office/drawing/2014/main" id="{62093337-85EE-40BC-B358-12D0949176A0}"/>
              </a:ext>
            </a:extLst>
          </p:cNvPr>
          <p:cNvSpPr txBox="1"/>
          <p:nvPr/>
        </p:nvSpPr>
        <p:spPr>
          <a:xfrm>
            <a:off x="792957" y="1325503"/>
            <a:ext cx="2400300" cy="400110"/>
          </a:xfrm>
          <a:prstGeom prst="rect">
            <a:avLst/>
          </a:prstGeom>
          <a:noFill/>
          <a:ln w="28575">
            <a:solidFill>
              <a:srgbClr val="C00000"/>
            </a:solidFill>
          </a:ln>
        </p:spPr>
        <p:txBody>
          <a:bodyPr wrap="square" rtlCol="0">
            <a:spAutoFit/>
          </a:bodyPr>
          <a:lstStyle/>
          <a:p>
            <a:r>
              <a:rPr kumimoji="0" lang="en-US" altLang="en-US" sz="2000" b="1" i="0" u="none" strike="noStrike" kern="1200" cap="none" spc="0" normalizeH="0" baseline="0" noProof="0" dirty="0">
                <a:ln>
                  <a:noFill/>
                </a:ln>
                <a:solidFill>
                  <a:srgbClr val="3333CC"/>
                </a:solidFill>
                <a:effectLst/>
                <a:uLnTx/>
                <a:uFillTx/>
                <a:latin typeface="Verdana" panose="020B0604030504040204" pitchFamily="34" charset="0"/>
                <a:ea typeface="MS PGothic" panose="020B0600070205080204" pitchFamily="34" charset="-128"/>
                <a:cs typeface="+mn-cs"/>
              </a:rPr>
              <a:t>V(</a:t>
            </a:r>
            <a:r>
              <a:rPr kumimoji="0" lang="en-US" altLang="en-US" sz="2000" b="1" i="0" u="none" strike="noStrike" kern="1200" cap="none" spc="0" normalizeH="0" baseline="0" noProof="0" dirty="0" err="1">
                <a:ln>
                  <a:noFill/>
                </a:ln>
                <a:solidFill>
                  <a:srgbClr val="3333CC"/>
                </a:solidFill>
                <a:effectLst/>
                <a:uLnTx/>
                <a:uFillTx/>
                <a:latin typeface="Verdana" panose="020B0604030504040204" pitchFamily="34" charset="0"/>
                <a:ea typeface="MS PGothic" panose="020B0600070205080204" pitchFamily="34" charset="-128"/>
                <a:cs typeface="+mn-cs"/>
              </a:rPr>
              <a:t>z,t</a:t>
            </a:r>
            <a:r>
              <a:rPr kumimoji="0" lang="en-US" altLang="en-US" sz="2000" b="1" i="0" u="none" strike="noStrike" kern="1200" cap="none" spc="0" normalizeH="0" baseline="0" noProof="0" dirty="0">
                <a:ln>
                  <a:noFill/>
                </a:ln>
                <a:solidFill>
                  <a:srgbClr val="3333CC"/>
                </a:solidFill>
                <a:effectLst/>
                <a:uLnTx/>
                <a:uFillTx/>
                <a:latin typeface="Verdana" panose="020B0604030504040204" pitchFamily="34" charset="0"/>
                <a:ea typeface="MS PGothic" panose="020B0600070205080204" pitchFamily="34" charset="-128"/>
                <a:cs typeface="+mn-cs"/>
              </a:rPr>
              <a:t>) = f(z-Ut)</a:t>
            </a:r>
            <a:endParaRPr lang="en-US" sz="2000" dirty="0"/>
          </a:p>
        </p:txBody>
      </p:sp>
      <p:sp>
        <p:nvSpPr>
          <p:cNvPr id="3" name="TextBox 2">
            <a:extLst>
              <a:ext uri="{FF2B5EF4-FFF2-40B4-BE49-F238E27FC236}">
                <a16:creationId xmlns:a16="http://schemas.microsoft.com/office/drawing/2014/main" id="{5CCF5A23-50A2-418B-AFE6-1944CFF24011}"/>
              </a:ext>
            </a:extLst>
          </p:cNvPr>
          <p:cNvSpPr txBox="1"/>
          <p:nvPr/>
        </p:nvSpPr>
        <p:spPr>
          <a:xfrm>
            <a:off x="6324600" y="3016726"/>
            <a:ext cx="2200275" cy="1323439"/>
          </a:xfrm>
          <a:prstGeom prst="rect">
            <a:avLst/>
          </a:prstGeom>
          <a:solidFill>
            <a:schemeClr val="accent1">
              <a:lumMod val="20000"/>
              <a:lumOff val="80000"/>
            </a:schemeClr>
          </a:solidFill>
        </p:spPr>
        <p:txBody>
          <a:bodyPr wrap="square" rtlCol="0">
            <a:spAutoFit/>
          </a:bodyPr>
          <a:lstStyle/>
          <a:p>
            <a:r>
              <a:rPr lang="en-US" sz="2000" dirty="0"/>
              <a:t>Second-order derivative of f with respect to (z-Ut</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51"/>
                                        </p:tgtEl>
                                        <p:attrNameLst>
                                          <p:attrName>style.visibility</p:attrName>
                                        </p:attrNameLst>
                                      </p:cBhvr>
                                      <p:to>
                                        <p:strVal val="visible"/>
                                      </p:to>
                                    </p:set>
                                    <p:anim calcmode="lin" valueType="num">
                                      <p:cBhvr additive="base">
                                        <p:cTn id="7" dur="500" fill="hold"/>
                                        <p:tgtEl>
                                          <p:spTgt spid="9251"/>
                                        </p:tgtEl>
                                        <p:attrNameLst>
                                          <p:attrName>ppt_x</p:attrName>
                                        </p:attrNameLst>
                                      </p:cBhvr>
                                      <p:tavLst>
                                        <p:tav tm="0">
                                          <p:val>
                                            <p:strVal val="#ppt_x"/>
                                          </p:val>
                                        </p:tav>
                                        <p:tav tm="100000">
                                          <p:val>
                                            <p:strVal val="#ppt_x"/>
                                          </p:val>
                                        </p:tav>
                                      </p:tavLst>
                                    </p:anim>
                                    <p:anim calcmode="lin" valueType="num">
                                      <p:cBhvr additive="base">
                                        <p:cTn id="8" dur="500" fill="hold"/>
                                        <p:tgtEl>
                                          <p:spTgt spid="925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9252"/>
                                        </p:tgtEl>
                                        <p:attrNameLst>
                                          <p:attrName>style.visibility</p:attrName>
                                        </p:attrNameLst>
                                      </p:cBhvr>
                                      <p:to>
                                        <p:strVal val="visible"/>
                                      </p:to>
                                    </p:set>
                                    <p:animEffect transition="in" filter="fade">
                                      <p:cBhvr>
                                        <p:cTn id="13" dur="1000"/>
                                        <p:tgtEl>
                                          <p:spTgt spid="9252"/>
                                        </p:tgtEl>
                                      </p:cBhvr>
                                    </p:animEffect>
                                  </p:childTnLst>
                                </p:cTn>
                              </p:par>
                              <p:par>
                                <p:cTn id="14" presetID="10" presetClass="entr" presetSubtype="0" fill="hold" nodeType="withEffect">
                                  <p:stCondLst>
                                    <p:cond delay="0"/>
                                  </p:stCondLst>
                                  <p:childTnLst>
                                    <p:set>
                                      <p:cBhvr>
                                        <p:cTn id="15" dur="1" fill="hold">
                                          <p:stCondLst>
                                            <p:cond delay="0"/>
                                          </p:stCondLst>
                                        </p:cTn>
                                        <p:tgtEl>
                                          <p:spTgt spid="9253"/>
                                        </p:tgtEl>
                                        <p:attrNameLst>
                                          <p:attrName>style.visibility</p:attrName>
                                        </p:attrNameLst>
                                      </p:cBhvr>
                                      <p:to>
                                        <p:strVal val="visible"/>
                                      </p:to>
                                    </p:set>
                                    <p:animEffect transition="in" filter="fade">
                                      <p:cBhvr>
                                        <p:cTn id="16" dur="1000"/>
                                        <p:tgtEl>
                                          <p:spTgt spid="9253"/>
                                        </p:tgtEl>
                                      </p:cBhvr>
                                    </p:animEffect>
                                  </p:childTnLst>
                                </p:cTn>
                              </p:par>
                              <p:par>
                                <p:cTn id="17" presetID="10" presetClass="entr" presetSubtype="0" fill="hold" nodeType="withEffect">
                                  <p:stCondLst>
                                    <p:cond delay="0"/>
                                  </p:stCondLst>
                                  <p:childTnLst>
                                    <p:set>
                                      <p:cBhvr>
                                        <p:cTn id="18" dur="1" fill="hold">
                                          <p:stCondLst>
                                            <p:cond delay="0"/>
                                          </p:stCondLst>
                                        </p:cTn>
                                        <p:tgtEl>
                                          <p:spTgt spid="9254"/>
                                        </p:tgtEl>
                                        <p:attrNameLst>
                                          <p:attrName>style.visibility</p:attrName>
                                        </p:attrNameLst>
                                      </p:cBhvr>
                                      <p:to>
                                        <p:strVal val="visible"/>
                                      </p:to>
                                    </p:set>
                                    <p:animEffect transition="in" filter="fade">
                                      <p:cBhvr>
                                        <p:cTn id="19" dur="1000"/>
                                        <p:tgtEl>
                                          <p:spTgt spid="9254"/>
                                        </p:tgtEl>
                                      </p:cBhvr>
                                    </p:animEffect>
                                  </p:childTnLst>
                                </p:cTn>
                              </p:par>
                              <p:par>
                                <p:cTn id="20" presetID="10" presetClass="entr" presetSubtype="0" fill="hold" nodeType="withEffect">
                                  <p:stCondLst>
                                    <p:cond delay="0"/>
                                  </p:stCondLst>
                                  <p:childTnLst>
                                    <p:set>
                                      <p:cBhvr>
                                        <p:cTn id="21" dur="1" fill="hold">
                                          <p:stCondLst>
                                            <p:cond delay="0"/>
                                          </p:stCondLst>
                                        </p:cTn>
                                        <p:tgtEl>
                                          <p:spTgt spid="9255"/>
                                        </p:tgtEl>
                                        <p:attrNameLst>
                                          <p:attrName>style.visibility</p:attrName>
                                        </p:attrNameLst>
                                      </p:cBhvr>
                                      <p:to>
                                        <p:strVal val="visible"/>
                                      </p:to>
                                    </p:set>
                                    <p:animEffect transition="in" filter="fade">
                                      <p:cBhvr>
                                        <p:cTn id="22" dur="1000"/>
                                        <p:tgtEl>
                                          <p:spTgt spid="9255"/>
                                        </p:tgtEl>
                                      </p:cBhvr>
                                    </p:animEffect>
                                  </p:childTnLst>
                                </p:cTn>
                              </p:par>
                              <p:par>
                                <p:cTn id="23" presetID="10" presetClass="entr" presetSubtype="0" fill="hold" nodeType="withEffect">
                                  <p:stCondLst>
                                    <p:cond delay="0"/>
                                  </p:stCondLst>
                                  <p:childTnLst>
                                    <p:set>
                                      <p:cBhvr>
                                        <p:cTn id="24" dur="1" fill="hold">
                                          <p:stCondLst>
                                            <p:cond delay="0"/>
                                          </p:stCondLst>
                                        </p:cTn>
                                        <p:tgtEl>
                                          <p:spTgt spid="9256"/>
                                        </p:tgtEl>
                                        <p:attrNameLst>
                                          <p:attrName>style.visibility</p:attrName>
                                        </p:attrNameLst>
                                      </p:cBhvr>
                                      <p:to>
                                        <p:strVal val="visible"/>
                                      </p:to>
                                    </p:set>
                                    <p:animEffect transition="in" filter="fade">
                                      <p:cBhvr>
                                        <p:cTn id="25" dur="1000"/>
                                        <p:tgtEl>
                                          <p:spTgt spid="9256"/>
                                        </p:tgtEl>
                                      </p:cBhvr>
                                    </p:animEffect>
                                  </p:childTnLst>
                                </p:cTn>
                              </p:par>
                              <p:par>
                                <p:cTn id="26" presetID="10" presetClass="entr" presetSubtype="0" fill="hold" nodeType="withEffect">
                                  <p:stCondLst>
                                    <p:cond delay="0"/>
                                  </p:stCondLst>
                                  <p:childTnLst>
                                    <p:set>
                                      <p:cBhvr>
                                        <p:cTn id="27" dur="1" fill="hold">
                                          <p:stCondLst>
                                            <p:cond delay="0"/>
                                          </p:stCondLst>
                                        </p:cTn>
                                        <p:tgtEl>
                                          <p:spTgt spid="9257"/>
                                        </p:tgtEl>
                                        <p:attrNameLst>
                                          <p:attrName>style.visibility</p:attrName>
                                        </p:attrNameLst>
                                      </p:cBhvr>
                                      <p:to>
                                        <p:strVal val="visible"/>
                                      </p:to>
                                    </p:set>
                                    <p:animEffect transition="in" filter="fade">
                                      <p:cBhvr>
                                        <p:cTn id="28" dur="1000"/>
                                        <p:tgtEl>
                                          <p:spTgt spid="9257"/>
                                        </p:tgtEl>
                                      </p:cBhvr>
                                    </p:animEffect>
                                  </p:childTnLst>
                                </p:cTn>
                              </p:par>
                              <p:par>
                                <p:cTn id="29" presetID="10" presetClass="entr" presetSubtype="0" fill="hold" nodeType="withEffect">
                                  <p:stCondLst>
                                    <p:cond delay="0"/>
                                  </p:stCondLst>
                                  <p:childTnLst>
                                    <p:set>
                                      <p:cBhvr>
                                        <p:cTn id="30" dur="1" fill="hold">
                                          <p:stCondLst>
                                            <p:cond delay="0"/>
                                          </p:stCondLst>
                                        </p:cTn>
                                        <p:tgtEl>
                                          <p:spTgt spid="9259"/>
                                        </p:tgtEl>
                                        <p:attrNameLst>
                                          <p:attrName>style.visibility</p:attrName>
                                        </p:attrNameLst>
                                      </p:cBhvr>
                                      <p:to>
                                        <p:strVal val="visible"/>
                                      </p:to>
                                    </p:set>
                                    <p:animEffect transition="in" filter="fade">
                                      <p:cBhvr>
                                        <p:cTn id="31" dur="1000"/>
                                        <p:tgtEl>
                                          <p:spTgt spid="925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9243"/>
                                        </p:tgtEl>
                                        <p:attrNameLst>
                                          <p:attrName>style.visibility</p:attrName>
                                        </p:attrNameLst>
                                      </p:cBhvr>
                                      <p:to>
                                        <p:strVal val="visible"/>
                                      </p:to>
                                    </p:set>
                                    <p:animEffect transition="in" filter="fade">
                                      <p:cBhvr>
                                        <p:cTn id="36" dur="1000"/>
                                        <p:tgtEl>
                                          <p:spTgt spid="9243"/>
                                        </p:tgtEl>
                                      </p:cBhvr>
                                    </p:animEffect>
                                  </p:childTnLst>
                                </p:cTn>
                              </p:par>
                              <p:par>
                                <p:cTn id="37" presetID="10" presetClass="entr" presetSubtype="0" fill="hold" nodeType="withEffect">
                                  <p:stCondLst>
                                    <p:cond delay="0"/>
                                  </p:stCondLst>
                                  <p:childTnLst>
                                    <p:set>
                                      <p:cBhvr>
                                        <p:cTn id="38" dur="1" fill="hold">
                                          <p:stCondLst>
                                            <p:cond delay="0"/>
                                          </p:stCondLst>
                                        </p:cTn>
                                        <p:tgtEl>
                                          <p:spTgt spid="9244"/>
                                        </p:tgtEl>
                                        <p:attrNameLst>
                                          <p:attrName>style.visibility</p:attrName>
                                        </p:attrNameLst>
                                      </p:cBhvr>
                                      <p:to>
                                        <p:strVal val="visible"/>
                                      </p:to>
                                    </p:set>
                                    <p:animEffect transition="in" filter="fade">
                                      <p:cBhvr>
                                        <p:cTn id="39" dur="1000"/>
                                        <p:tgtEl>
                                          <p:spTgt spid="9244"/>
                                        </p:tgtEl>
                                      </p:cBhvr>
                                    </p:animEffect>
                                  </p:childTnLst>
                                </p:cTn>
                              </p:par>
                              <p:par>
                                <p:cTn id="40" presetID="10" presetClass="entr" presetSubtype="0" fill="hold" nodeType="withEffect">
                                  <p:stCondLst>
                                    <p:cond delay="0"/>
                                  </p:stCondLst>
                                  <p:childTnLst>
                                    <p:set>
                                      <p:cBhvr>
                                        <p:cTn id="41" dur="1" fill="hold">
                                          <p:stCondLst>
                                            <p:cond delay="0"/>
                                          </p:stCondLst>
                                        </p:cTn>
                                        <p:tgtEl>
                                          <p:spTgt spid="9245"/>
                                        </p:tgtEl>
                                        <p:attrNameLst>
                                          <p:attrName>style.visibility</p:attrName>
                                        </p:attrNameLst>
                                      </p:cBhvr>
                                      <p:to>
                                        <p:strVal val="visible"/>
                                      </p:to>
                                    </p:set>
                                    <p:animEffect transition="in" filter="fade">
                                      <p:cBhvr>
                                        <p:cTn id="42" dur="1000"/>
                                        <p:tgtEl>
                                          <p:spTgt spid="9245"/>
                                        </p:tgtEl>
                                      </p:cBhvr>
                                    </p:animEffect>
                                  </p:childTnLst>
                                </p:cTn>
                              </p:par>
                              <p:par>
                                <p:cTn id="43" presetID="10" presetClass="entr" presetSubtype="0" fill="hold" nodeType="withEffect">
                                  <p:stCondLst>
                                    <p:cond delay="0"/>
                                  </p:stCondLst>
                                  <p:childTnLst>
                                    <p:set>
                                      <p:cBhvr>
                                        <p:cTn id="44" dur="1" fill="hold">
                                          <p:stCondLst>
                                            <p:cond delay="0"/>
                                          </p:stCondLst>
                                        </p:cTn>
                                        <p:tgtEl>
                                          <p:spTgt spid="9246"/>
                                        </p:tgtEl>
                                        <p:attrNameLst>
                                          <p:attrName>style.visibility</p:attrName>
                                        </p:attrNameLst>
                                      </p:cBhvr>
                                      <p:to>
                                        <p:strVal val="visible"/>
                                      </p:to>
                                    </p:set>
                                    <p:animEffect transition="in" filter="fade">
                                      <p:cBhvr>
                                        <p:cTn id="45" dur="1000"/>
                                        <p:tgtEl>
                                          <p:spTgt spid="9246"/>
                                        </p:tgtEl>
                                      </p:cBhvr>
                                    </p:animEffect>
                                  </p:childTnLst>
                                </p:cTn>
                              </p:par>
                              <p:par>
                                <p:cTn id="46" presetID="10" presetClass="entr" presetSubtype="0" fill="hold" nodeType="withEffect">
                                  <p:stCondLst>
                                    <p:cond delay="0"/>
                                  </p:stCondLst>
                                  <p:childTnLst>
                                    <p:set>
                                      <p:cBhvr>
                                        <p:cTn id="47" dur="1" fill="hold">
                                          <p:stCondLst>
                                            <p:cond delay="0"/>
                                          </p:stCondLst>
                                        </p:cTn>
                                        <p:tgtEl>
                                          <p:spTgt spid="9247"/>
                                        </p:tgtEl>
                                        <p:attrNameLst>
                                          <p:attrName>style.visibility</p:attrName>
                                        </p:attrNameLst>
                                      </p:cBhvr>
                                      <p:to>
                                        <p:strVal val="visible"/>
                                      </p:to>
                                    </p:set>
                                    <p:animEffect transition="in" filter="fade">
                                      <p:cBhvr>
                                        <p:cTn id="48" dur="1000"/>
                                        <p:tgtEl>
                                          <p:spTgt spid="9247"/>
                                        </p:tgtEl>
                                      </p:cBhvr>
                                    </p:animEffect>
                                  </p:childTnLst>
                                </p:cTn>
                              </p:par>
                              <p:par>
                                <p:cTn id="49" presetID="10" presetClass="entr" presetSubtype="0" fill="hold" nodeType="withEffect">
                                  <p:stCondLst>
                                    <p:cond delay="0"/>
                                  </p:stCondLst>
                                  <p:childTnLst>
                                    <p:set>
                                      <p:cBhvr>
                                        <p:cTn id="50" dur="1" fill="hold">
                                          <p:stCondLst>
                                            <p:cond delay="0"/>
                                          </p:stCondLst>
                                        </p:cTn>
                                        <p:tgtEl>
                                          <p:spTgt spid="9248"/>
                                        </p:tgtEl>
                                        <p:attrNameLst>
                                          <p:attrName>style.visibility</p:attrName>
                                        </p:attrNameLst>
                                      </p:cBhvr>
                                      <p:to>
                                        <p:strVal val="visible"/>
                                      </p:to>
                                    </p:set>
                                    <p:animEffect transition="in" filter="fade">
                                      <p:cBhvr>
                                        <p:cTn id="51" dur="1000"/>
                                        <p:tgtEl>
                                          <p:spTgt spid="9248"/>
                                        </p:tgtEl>
                                      </p:cBhvr>
                                    </p:animEffect>
                                  </p:childTnLst>
                                </p:cTn>
                              </p:par>
                              <p:par>
                                <p:cTn id="52" presetID="10" presetClass="entr" presetSubtype="0" fill="hold" nodeType="withEffect">
                                  <p:stCondLst>
                                    <p:cond delay="0"/>
                                  </p:stCondLst>
                                  <p:childTnLst>
                                    <p:set>
                                      <p:cBhvr>
                                        <p:cTn id="53" dur="1" fill="hold">
                                          <p:stCondLst>
                                            <p:cond delay="0"/>
                                          </p:stCondLst>
                                        </p:cTn>
                                        <p:tgtEl>
                                          <p:spTgt spid="9249"/>
                                        </p:tgtEl>
                                        <p:attrNameLst>
                                          <p:attrName>style.visibility</p:attrName>
                                        </p:attrNameLst>
                                      </p:cBhvr>
                                      <p:to>
                                        <p:strVal val="visible"/>
                                      </p:to>
                                    </p:set>
                                    <p:animEffect transition="in" filter="fade">
                                      <p:cBhvr>
                                        <p:cTn id="54" dur="1000"/>
                                        <p:tgtEl>
                                          <p:spTgt spid="9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FA6C0039-5A11-4BF0-82E6-234E6167D326}" type="slidenum">
              <a:rPr lang="en-US" altLang="en-US" sz="1400">
                <a:latin typeface="Arial" panose="020B0604020202020204" pitchFamily="34" charset="0"/>
              </a:rPr>
              <a:pPr eaLnBrk="1" hangingPunct="1"/>
              <a:t>11</a:t>
            </a:fld>
            <a:endParaRPr lang="en-US" altLang="en-US" sz="1400">
              <a:latin typeface="Arial" panose="020B0604020202020204" pitchFamily="34" charset="0"/>
            </a:endParaRPr>
          </a:p>
        </p:txBody>
      </p:sp>
      <p:sp>
        <p:nvSpPr>
          <p:cNvPr id="24579" name="Text Box 4"/>
          <p:cNvSpPr txBox="1">
            <a:spLocks noChangeArrowheads="1"/>
          </p:cNvSpPr>
          <p:nvPr/>
        </p:nvSpPr>
        <p:spPr bwMode="auto">
          <a:xfrm>
            <a:off x="533400" y="4581525"/>
            <a:ext cx="86106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dirty="0"/>
              <a:t>The wavelength of the wave is defined as the distance between the maxima at any fixed instant of time. V(</a:t>
            </a:r>
            <a:r>
              <a:rPr lang="en-US" altLang="en-US" dirty="0" err="1"/>
              <a:t>z,t</a:t>
            </a:r>
            <a:r>
              <a:rPr lang="en-US" altLang="en-US" dirty="0"/>
              <a:t>) has maxima when its argument </a:t>
            </a:r>
            <a:r>
              <a:rPr lang="en-US" altLang="en-US" b="1" dirty="0">
                <a:solidFill>
                  <a:srgbClr val="0000FF"/>
                </a:solidFill>
              </a:rPr>
              <a:t>(</a:t>
            </a:r>
            <a:r>
              <a:rPr lang="en-US" altLang="en-US" b="1" dirty="0" err="1">
                <a:solidFill>
                  <a:srgbClr val="0000FF"/>
                </a:solidFill>
              </a:rPr>
              <a:t>kz</a:t>
            </a:r>
            <a:r>
              <a:rPr lang="en-US" altLang="en-US" b="1" dirty="0">
                <a:solidFill>
                  <a:srgbClr val="0000FF"/>
                </a:solidFill>
              </a:rPr>
              <a:t>-</a:t>
            </a:r>
            <a:r>
              <a:rPr lang="el-GR" altLang="en-US" b="1" dirty="0">
                <a:solidFill>
                  <a:srgbClr val="0000FF"/>
                </a:solidFill>
              </a:rPr>
              <a:t>ω</a:t>
            </a:r>
            <a:r>
              <a:rPr lang="en-US" altLang="en-US" b="1" dirty="0">
                <a:solidFill>
                  <a:srgbClr val="0000FF"/>
                </a:solidFill>
              </a:rPr>
              <a:t>t) </a:t>
            </a:r>
            <a:r>
              <a:rPr lang="en-US" altLang="en-US" dirty="0"/>
              <a:t>is </a:t>
            </a:r>
            <a:r>
              <a:rPr lang="en-US" altLang="en-US" dirty="0">
                <a:solidFill>
                  <a:srgbClr val="0000FF"/>
                </a:solidFill>
              </a:rPr>
              <a:t>zero</a:t>
            </a:r>
            <a:r>
              <a:rPr lang="en-US" altLang="en-US" dirty="0"/>
              <a:t>,</a:t>
            </a:r>
          </a:p>
          <a:p>
            <a:pPr eaLnBrk="1" hangingPunct="1">
              <a:spcBef>
                <a:spcPct val="50000"/>
              </a:spcBef>
            </a:pPr>
            <a:r>
              <a:rPr lang="en-US" altLang="en-US" dirty="0">
                <a:solidFill>
                  <a:srgbClr val="0000FF"/>
                </a:solidFill>
              </a:rPr>
              <a:t>±2</a:t>
            </a:r>
            <a:r>
              <a:rPr lang="el-GR" altLang="en-US" dirty="0">
                <a:solidFill>
                  <a:srgbClr val="0000FF"/>
                </a:solidFill>
                <a:latin typeface="Times New Roman" panose="02020603050405020304" pitchFamily="18" charset="0"/>
              </a:rPr>
              <a:t>π</a:t>
            </a:r>
            <a:r>
              <a:rPr lang="en-US" altLang="en-US" dirty="0"/>
              <a:t>, ±4</a:t>
            </a:r>
            <a:r>
              <a:rPr lang="el-GR" altLang="en-US" dirty="0">
                <a:latin typeface="Times New Roman" panose="02020603050405020304" pitchFamily="18" charset="0"/>
              </a:rPr>
              <a:t>π</a:t>
            </a:r>
            <a:r>
              <a:rPr lang="en-US" altLang="en-US" dirty="0"/>
              <a:t>, etc. At </a:t>
            </a:r>
            <a:r>
              <a:rPr lang="en-US" altLang="en-US" b="1" u="sng" dirty="0">
                <a:solidFill>
                  <a:srgbClr val="C00000"/>
                </a:solidFill>
                <a:highlight>
                  <a:srgbClr val="FFFF00"/>
                </a:highlight>
              </a:rPr>
              <a:t>t = 0</a:t>
            </a:r>
            <a:r>
              <a:rPr lang="en-US" altLang="en-US" dirty="0"/>
              <a:t>, there is a maximum at </a:t>
            </a:r>
            <a:r>
              <a:rPr lang="en-US" altLang="en-US" b="1" u="sng" dirty="0">
                <a:solidFill>
                  <a:srgbClr val="0000FF"/>
                </a:solidFill>
              </a:rPr>
              <a:t>z</a:t>
            </a:r>
            <a:r>
              <a:rPr lang="en-US" altLang="en-US" b="1" u="sng" baseline="-25000" dirty="0">
                <a:solidFill>
                  <a:srgbClr val="0000FF"/>
                </a:solidFill>
              </a:rPr>
              <a:t>1</a:t>
            </a:r>
            <a:r>
              <a:rPr lang="en-US" altLang="en-US" b="1" u="sng" dirty="0">
                <a:solidFill>
                  <a:srgbClr val="0000FF"/>
                </a:solidFill>
              </a:rPr>
              <a:t> = 0</a:t>
            </a:r>
            <a:r>
              <a:rPr lang="en-US" altLang="en-US" dirty="0"/>
              <a:t>. The next one occurs when </a:t>
            </a:r>
            <a:r>
              <a:rPr lang="en-US" altLang="en-US" dirty="0" err="1"/>
              <a:t>kz</a:t>
            </a:r>
            <a:r>
              <a:rPr lang="en-US" altLang="en-US" dirty="0"/>
              <a:t> = 2</a:t>
            </a:r>
            <a:r>
              <a:rPr lang="el-GR" altLang="en-US" dirty="0">
                <a:latin typeface="Times New Roman" panose="02020603050405020304" pitchFamily="18" charset="0"/>
              </a:rPr>
              <a:t>π</a:t>
            </a:r>
            <a:r>
              <a:rPr lang="en-US" altLang="en-US" dirty="0">
                <a:latin typeface="Times New Roman" panose="02020603050405020304" pitchFamily="18" charset="0"/>
              </a:rPr>
              <a:t> </a:t>
            </a:r>
            <a:r>
              <a:rPr lang="en-US" altLang="en-US" dirty="0"/>
              <a:t>, or </a:t>
            </a:r>
            <a:r>
              <a:rPr lang="en-US" altLang="en-US" b="1" u="sng" dirty="0">
                <a:solidFill>
                  <a:srgbClr val="0000FF"/>
                </a:solidFill>
              </a:rPr>
              <a:t>z</a:t>
            </a:r>
            <a:r>
              <a:rPr lang="en-US" altLang="en-US" b="1" u="sng" baseline="-25000" dirty="0">
                <a:solidFill>
                  <a:srgbClr val="0000FF"/>
                </a:solidFill>
              </a:rPr>
              <a:t>2</a:t>
            </a:r>
            <a:r>
              <a:rPr lang="en-US" altLang="en-US" b="1" u="sng" dirty="0">
                <a:solidFill>
                  <a:srgbClr val="0000FF"/>
                </a:solidFill>
              </a:rPr>
              <a:t> = 2</a:t>
            </a:r>
            <a:r>
              <a:rPr lang="el-GR" altLang="en-US" b="1" u="sng" dirty="0">
                <a:solidFill>
                  <a:srgbClr val="0000FF"/>
                </a:solidFill>
                <a:latin typeface="Times New Roman" panose="02020603050405020304" pitchFamily="18" charset="0"/>
              </a:rPr>
              <a:t>π</a:t>
            </a:r>
            <a:r>
              <a:rPr lang="en-US" altLang="en-US" b="1" u="sng" dirty="0">
                <a:solidFill>
                  <a:srgbClr val="0000FF"/>
                </a:solidFill>
              </a:rPr>
              <a:t> / k</a:t>
            </a:r>
            <a:r>
              <a:rPr lang="en-US" altLang="en-US" dirty="0"/>
              <a:t>. </a:t>
            </a:r>
            <a:endParaRPr lang="el-GR" altLang="en-US" dirty="0"/>
          </a:p>
        </p:txBody>
      </p:sp>
      <p:sp>
        <p:nvSpPr>
          <p:cNvPr id="24580" name="Text Box 5"/>
          <p:cNvSpPr txBox="1">
            <a:spLocks noChangeArrowheads="1"/>
          </p:cNvSpPr>
          <p:nvPr/>
        </p:nvSpPr>
        <p:spPr bwMode="auto">
          <a:xfrm>
            <a:off x="3092817" y="5613644"/>
            <a:ext cx="4518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l-GR" altLang="en-US" sz="2400" b="1" dirty="0">
                <a:solidFill>
                  <a:srgbClr val="C00000"/>
                </a:solidFill>
                <a:latin typeface="Times New Roman" panose="02020603050405020304" pitchFamily="18" charset="0"/>
                <a:cs typeface="Times New Roman" panose="02020603050405020304" pitchFamily="18" charset="0"/>
              </a:rPr>
              <a:t>λ</a:t>
            </a:r>
            <a:r>
              <a:rPr lang="en-US" altLang="en-US" sz="2400" dirty="0">
                <a:latin typeface="Times New Roman" panose="02020603050405020304" pitchFamily="18" charset="0"/>
                <a:cs typeface="Times New Roman" panose="02020603050405020304" pitchFamily="18" charset="0"/>
              </a:rPr>
              <a:t> </a:t>
            </a:r>
            <a:r>
              <a:rPr lang="en-US" altLang="en-US" sz="2400" dirty="0"/>
              <a:t>= z</a:t>
            </a:r>
            <a:r>
              <a:rPr lang="en-US" altLang="en-US" sz="2400" baseline="-25000" dirty="0"/>
              <a:t>2</a:t>
            </a:r>
            <a:r>
              <a:rPr lang="en-US" altLang="en-US" sz="2400" dirty="0"/>
              <a:t> – z</a:t>
            </a:r>
            <a:r>
              <a:rPr lang="en-US" altLang="en-US" sz="2400" baseline="-25000" dirty="0"/>
              <a:t>1</a:t>
            </a:r>
            <a:r>
              <a:rPr lang="en-US" altLang="en-US" sz="2400" dirty="0"/>
              <a:t> = </a:t>
            </a:r>
            <a:r>
              <a:rPr lang="en-US" altLang="en-US" sz="2400" dirty="0">
                <a:solidFill>
                  <a:srgbClr val="C00000"/>
                </a:solidFill>
              </a:rPr>
              <a:t>2</a:t>
            </a:r>
            <a:r>
              <a:rPr lang="el-GR" altLang="en-US" sz="2400" dirty="0">
                <a:solidFill>
                  <a:srgbClr val="C00000"/>
                </a:solidFill>
                <a:latin typeface="Times New Roman" panose="02020603050405020304" pitchFamily="18" charset="0"/>
              </a:rPr>
              <a:t>π</a:t>
            </a:r>
            <a:r>
              <a:rPr lang="en-US" altLang="en-US" sz="2400" dirty="0">
                <a:solidFill>
                  <a:srgbClr val="C00000"/>
                </a:solidFill>
              </a:rPr>
              <a:t> / k </a:t>
            </a:r>
            <a:endParaRPr lang="el-GR" altLang="en-US" sz="2400" dirty="0">
              <a:solidFill>
                <a:srgbClr val="C00000"/>
              </a:solidFill>
            </a:endParaRPr>
          </a:p>
        </p:txBody>
      </p:sp>
      <p:sp>
        <p:nvSpPr>
          <p:cNvPr id="24581" name="Text Box 8"/>
          <p:cNvSpPr txBox="1">
            <a:spLocks noChangeArrowheads="1"/>
          </p:cNvSpPr>
          <p:nvPr/>
        </p:nvSpPr>
        <p:spPr bwMode="auto">
          <a:xfrm>
            <a:off x="3092817" y="6029325"/>
            <a:ext cx="4625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2400" dirty="0"/>
              <a:t>U = </a:t>
            </a:r>
            <a:r>
              <a:rPr lang="en-US" altLang="en-US" sz="2400" dirty="0">
                <a:sym typeface="Symbol" panose="05050102010706020507" pitchFamily="18" charset="2"/>
              </a:rPr>
              <a:t>/k = </a:t>
            </a:r>
            <a:r>
              <a:rPr lang="en-US" altLang="en-US" sz="2400" dirty="0"/>
              <a:t>2</a:t>
            </a:r>
            <a:r>
              <a:rPr lang="el-GR" altLang="en-US" sz="2400" dirty="0">
                <a:latin typeface="Times New Roman" panose="02020603050405020304" pitchFamily="18" charset="0"/>
              </a:rPr>
              <a:t>π</a:t>
            </a:r>
            <a:r>
              <a:rPr lang="en-US" altLang="en-US" sz="2400" dirty="0"/>
              <a:t>f / k = </a:t>
            </a:r>
            <a:r>
              <a:rPr lang="el-GR" altLang="en-US" sz="2400" dirty="0">
                <a:latin typeface="Times New Roman" panose="02020603050405020304" pitchFamily="18" charset="0"/>
              </a:rPr>
              <a:t>λ</a:t>
            </a:r>
            <a:r>
              <a:rPr lang="en-US" altLang="en-US" sz="2400" dirty="0"/>
              <a:t>f</a:t>
            </a:r>
          </a:p>
        </p:txBody>
      </p:sp>
      <p:pic>
        <p:nvPicPr>
          <p:cNvPr id="24582" name="Picture 13" descr="7"/>
          <p:cNvPicPr>
            <a:picLocks noGrp="1" noChangeAspect="1" noChangeArrowheads="1"/>
          </p:cNvPicPr>
          <p:nvPr>
            <p:ph/>
          </p:nvPr>
        </p:nvPicPr>
        <p:blipFill>
          <a:blip r:embed="rId3">
            <a:extLst>
              <a:ext uri="{28A0092B-C50C-407E-A947-70E740481C1C}">
                <a14:useLocalDpi xmlns:a14="http://schemas.microsoft.com/office/drawing/2010/main" val="0"/>
              </a:ext>
            </a:extLst>
          </a:blip>
          <a:srcRect l="7173" t="6374" r="12495"/>
          <a:stretch>
            <a:fillRect/>
          </a:stretch>
        </p:blipFill>
        <p:spPr bwMode="auto">
          <a:xfrm>
            <a:off x="2632075" y="266700"/>
            <a:ext cx="3306763" cy="433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 Box 15"/>
          <p:cNvSpPr txBox="1">
            <a:spLocks noChangeArrowheads="1"/>
          </p:cNvSpPr>
          <p:nvPr/>
        </p:nvSpPr>
        <p:spPr bwMode="auto">
          <a:xfrm>
            <a:off x="1641353" y="1028640"/>
            <a:ext cx="931985" cy="40011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2000" b="1" dirty="0">
                <a:solidFill>
                  <a:srgbClr val="0000FF"/>
                </a:solidFill>
              </a:rPr>
              <a:t>t = 0</a:t>
            </a:r>
          </a:p>
        </p:txBody>
      </p:sp>
      <p:sp>
        <p:nvSpPr>
          <p:cNvPr id="24584" name="Text Box 16"/>
          <p:cNvSpPr txBox="1">
            <a:spLocks noChangeArrowheads="1"/>
          </p:cNvSpPr>
          <p:nvPr/>
        </p:nvSpPr>
        <p:spPr bwMode="auto">
          <a:xfrm>
            <a:off x="1637140" y="3283684"/>
            <a:ext cx="940410" cy="40011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2000" b="1" dirty="0">
                <a:solidFill>
                  <a:srgbClr val="0000FF"/>
                </a:solidFill>
              </a:rPr>
              <a:t>t = t</a:t>
            </a:r>
            <a:r>
              <a:rPr lang="en-US" altLang="en-US" sz="2000" b="1" baseline="-25000" dirty="0">
                <a:solidFill>
                  <a:srgbClr val="0000FF"/>
                </a:solidFill>
              </a:rPr>
              <a:t>o</a:t>
            </a:r>
          </a:p>
        </p:txBody>
      </p:sp>
      <p:sp>
        <p:nvSpPr>
          <p:cNvPr id="24585" name="Text Box 17"/>
          <p:cNvSpPr txBox="1">
            <a:spLocks noChangeArrowheads="1"/>
          </p:cNvSpPr>
          <p:nvPr/>
        </p:nvSpPr>
        <p:spPr bwMode="auto">
          <a:xfrm>
            <a:off x="533400" y="0"/>
            <a:ext cx="69056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i="1" dirty="0"/>
              <a:t>Let </a:t>
            </a:r>
            <a:r>
              <a:rPr lang="en-US" altLang="en-US" i="1" dirty="0">
                <a:solidFill>
                  <a:srgbClr val="0000FF"/>
                </a:solidFill>
              </a:rPr>
              <a:t>f(x)=</a:t>
            </a:r>
            <a:r>
              <a:rPr lang="en-US" altLang="en-US" i="1" dirty="0" err="1">
                <a:solidFill>
                  <a:srgbClr val="0000FF"/>
                </a:solidFill>
              </a:rPr>
              <a:t>Acoskx</a:t>
            </a:r>
            <a:r>
              <a:rPr lang="en-US" altLang="en-US" i="1" dirty="0"/>
              <a:t>. If </a:t>
            </a:r>
            <a:r>
              <a:rPr lang="en-US" altLang="en-US" b="1" i="1" dirty="0">
                <a:solidFill>
                  <a:srgbClr val="0000FF"/>
                </a:solidFill>
              </a:rPr>
              <a:t>x=z-</a:t>
            </a:r>
            <a:r>
              <a:rPr lang="en-US" altLang="en-US" b="1" i="1" dirty="0" err="1">
                <a:solidFill>
                  <a:srgbClr val="0000FF"/>
                </a:solidFill>
              </a:rPr>
              <a:t>Ut</a:t>
            </a:r>
            <a:r>
              <a:rPr lang="en-US" altLang="en-US" i="1" dirty="0"/>
              <a:t>, v(</a:t>
            </a:r>
            <a:r>
              <a:rPr lang="en-US" altLang="en-US" i="1" dirty="0" err="1"/>
              <a:t>z,t</a:t>
            </a:r>
            <a:r>
              <a:rPr lang="en-US" altLang="en-US" i="1" dirty="0"/>
              <a:t>)=</a:t>
            </a:r>
            <a:r>
              <a:rPr lang="en-US" altLang="en-US" i="1" dirty="0" err="1"/>
              <a:t>A</a:t>
            </a:r>
            <a:r>
              <a:rPr lang="en-US" altLang="en-US" dirty="0" err="1"/>
              <a:t>cos</a:t>
            </a:r>
            <a:r>
              <a:rPr lang="en-US" altLang="en-US" dirty="0"/>
              <a:t>[</a:t>
            </a:r>
            <a:r>
              <a:rPr lang="en-US" altLang="en-US" b="1" i="1" dirty="0">
                <a:solidFill>
                  <a:srgbClr val="C00000"/>
                </a:solidFill>
              </a:rPr>
              <a:t>k</a:t>
            </a:r>
            <a:r>
              <a:rPr lang="en-US" altLang="en-US" i="1" dirty="0">
                <a:solidFill>
                  <a:srgbClr val="000000"/>
                </a:solidFill>
              </a:rPr>
              <a:t>(</a:t>
            </a:r>
            <a:r>
              <a:rPr lang="en-US" altLang="en-US" i="1" dirty="0"/>
              <a:t>z-</a:t>
            </a:r>
            <a:r>
              <a:rPr lang="en-US" altLang="en-US" b="1" i="1" dirty="0" err="1">
                <a:solidFill>
                  <a:srgbClr val="C00000"/>
                </a:solidFill>
              </a:rPr>
              <a:t>U</a:t>
            </a:r>
            <a:r>
              <a:rPr lang="en-US" altLang="en-US" i="1" dirty="0" err="1"/>
              <a:t>t</a:t>
            </a:r>
            <a:r>
              <a:rPr lang="en-US" altLang="en-US" i="1" dirty="0"/>
              <a:t>)</a:t>
            </a:r>
            <a:r>
              <a:rPr lang="en-US" altLang="en-US" dirty="0"/>
              <a:t>] </a:t>
            </a:r>
            <a:r>
              <a:rPr lang="en-US" altLang="en-US" i="1" dirty="0"/>
              <a:t>=</a:t>
            </a:r>
            <a:r>
              <a:rPr lang="en-US" altLang="en-US" i="1" dirty="0">
                <a:solidFill>
                  <a:srgbClr val="000000"/>
                </a:solidFill>
              </a:rPr>
              <a:t> </a:t>
            </a:r>
            <a:r>
              <a:rPr lang="en-US" altLang="en-US" i="1" dirty="0" err="1">
                <a:solidFill>
                  <a:srgbClr val="000000"/>
                </a:solidFill>
              </a:rPr>
              <a:t>A</a:t>
            </a:r>
            <a:r>
              <a:rPr lang="en-US" altLang="en-US" dirty="0" err="1">
                <a:solidFill>
                  <a:srgbClr val="000000"/>
                </a:solidFill>
              </a:rPr>
              <a:t>cos</a:t>
            </a:r>
            <a:r>
              <a:rPr lang="en-US" altLang="en-US" i="1" dirty="0">
                <a:solidFill>
                  <a:srgbClr val="000000"/>
                </a:solidFill>
              </a:rPr>
              <a:t>(</a:t>
            </a:r>
            <a:r>
              <a:rPr lang="en-US" altLang="en-US" i="1" dirty="0" err="1"/>
              <a:t>k</a:t>
            </a:r>
            <a:r>
              <a:rPr lang="en-US" altLang="en-US" i="1" dirty="0" err="1">
                <a:solidFill>
                  <a:srgbClr val="000000"/>
                </a:solidFill>
              </a:rPr>
              <a:t>z</a:t>
            </a:r>
            <a:r>
              <a:rPr lang="en-US" altLang="en-US" i="1" dirty="0">
                <a:solidFill>
                  <a:srgbClr val="000000"/>
                </a:solidFill>
              </a:rPr>
              <a:t>-</a:t>
            </a:r>
            <a:r>
              <a:rPr lang="el-GR" altLang="en-US" b="1" i="1" dirty="0">
                <a:solidFill>
                  <a:srgbClr val="C00000"/>
                </a:solidFill>
              </a:rPr>
              <a:t>ω</a:t>
            </a:r>
            <a:r>
              <a:rPr lang="en-US" altLang="en-US" i="1" dirty="0">
                <a:solidFill>
                  <a:srgbClr val="000000"/>
                </a:solidFill>
              </a:rPr>
              <a:t>t)</a:t>
            </a:r>
            <a:r>
              <a:rPr lang="en-US" altLang="en-US" dirty="0"/>
              <a:t>       (</a:t>
            </a:r>
            <a:r>
              <a:rPr lang="en-US" altLang="en-US" b="1" dirty="0" err="1">
                <a:solidFill>
                  <a:srgbClr val="C00000"/>
                </a:solidFill>
                <a:highlight>
                  <a:srgbClr val="FFFF00"/>
                </a:highlight>
              </a:rPr>
              <a:t>kU</a:t>
            </a:r>
            <a:r>
              <a:rPr lang="en-US" altLang="en-US" b="1" dirty="0">
                <a:solidFill>
                  <a:srgbClr val="C00000"/>
                </a:solidFill>
                <a:highlight>
                  <a:srgbClr val="FFFF00"/>
                </a:highlight>
              </a:rPr>
              <a:t>=</a:t>
            </a:r>
            <a:r>
              <a:rPr lang="el-GR" altLang="en-US" b="1" i="1" dirty="0">
                <a:solidFill>
                  <a:srgbClr val="C00000"/>
                </a:solidFill>
                <a:highlight>
                  <a:srgbClr val="FFFF00"/>
                </a:highlight>
              </a:rPr>
              <a:t>ω</a:t>
            </a:r>
            <a:r>
              <a:rPr lang="en-US" altLang="en-US" b="1" dirty="0">
                <a:solidFill>
                  <a:srgbClr val="C00000"/>
                </a:solidFill>
                <a:highlight>
                  <a:srgbClr val="FFFF00"/>
                </a:highlight>
              </a:rPr>
              <a:t>=2</a:t>
            </a:r>
            <a:r>
              <a:rPr lang="el-GR" altLang="en-US" sz="1800" b="1" dirty="0">
                <a:solidFill>
                  <a:srgbClr val="C00000"/>
                </a:solidFill>
                <a:highlight>
                  <a:srgbClr val="FFFF00"/>
                </a:highlight>
                <a:latin typeface="Times New Roman" panose="02020603050405020304" pitchFamily="18" charset="0"/>
              </a:rPr>
              <a:t>π</a:t>
            </a:r>
            <a:r>
              <a:rPr lang="en-US" altLang="en-US" b="1" dirty="0">
                <a:solidFill>
                  <a:srgbClr val="C00000"/>
                </a:solidFill>
                <a:highlight>
                  <a:srgbClr val="FFFF00"/>
                </a:highlight>
              </a:rPr>
              <a:t>f</a:t>
            </a:r>
            <a:r>
              <a:rPr lang="en-US" altLang="en-US" dirty="0"/>
              <a:t>, </a:t>
            </a:r>
            <a:r>
              <a:rPr lang="en-US" altLang="en-US" i="1" dirty="0"/>
              <a:t>U= </a:t>
            </a:r>
            <a:r>
              <a:rPr lang="el-GR" altLang="en-US" i="1" dirty="0"/>
              <a:t>ω</a:t>
            </a:r>
            <a:r>
              <a:rPr lang="en-US" altLang="en-US" i="1" dirty="0"/>
              <a:t>/k</a:t>
            </a:r>
            <a:r>
              <a:rPr lang="en-US" altLang="en-US" dirty="0"/>
              <a:t>)</a:t>
            </a:r>
            <a:endParaRPr lang="el-GR" altLang="en-US" dirty="0"/>
          </a:p>
        </p:txBody>
      </p:sp>
      <p:sp>
        <p:nvSpPr>
          <p:cNvPr id="24586" name="Text Box 18"/>
          <p:cNvSpPr txBox="1">
            <a:spLocks noChangeArrowheads="1"/>
          </p:cNvSpPr>
          <p:nvPr/>
        </p:nvSpPr>
        <p:spPr bwMode="auto">
          <a:xfrm>
            <a:off x="5734050" y="1323975"/>
            <a:ext cx="340995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1200"/>
              <a:t>An important special case is that in which the function f is a sinusoid. Fig (a) shows the function </a:t>
            </a:r>
            <a:r>
              <a:rPr lang="en-US" altLang="en-US" sz="1200" i="1"/>
              <a:t>v(z,t)=A</a:t>
            </a:r>
            <a:r>
              <a:rPr lang="en-US" altLang="en-US" sz="1200"/>
              <a:t>cos</a:t>
            </a:r>
            <a:r>
              <a:rPr lang="en-US" altLang="en-US" sz="1200" i="1"/>
              <a:t>(kz-</a:t>
            </a:r>
            <a:r>
              <a:rPr lang="el-GR" altLang="en-US" sz="1200" i="1"/>
              <a:t>ω</a:t>
            </a:r>
            <a:r>
              <a:rPr lang="en-US" altLang="en-US" sz="1200" i="1"/>
              <a:t>t)</a:t>
            </a:r>
            <a:r>
              <a:rPr lang="en-US" altLang="en-US" sz="1200"/>
              <a:t> as it appears if photographed with a flash camera at time t=0. In (b) it is seen at the later time t</a:t>
            </a:r>
            <a:r>
              <a:rPr lang="en-US" altLang="en-US" sz="900"/>
              <a:t>o</a:t>
            </a:r>
          </a:p>
          <a:p>
            <a:pPr eaLnBrk="1" hangingPunct="1">
              <a:spcBef>
                <a:spcPct val="50000"/>
              </a:spcBef>
            </a:pPr>
            <a:endParaRPr lang="en-US" altLang="en-US" sz="1200"/>
          </a:p>
        </p:txBody>
      </p:sp>
      <p:sp>
        <p:nvSpPr>
          <p:cNvPr id="48147" name="Text Box 19"/>
          <p:cNvSpPr txBox="1">
            <a:spLocks noChangeArrowheads="1"/>
          </p:cNvSpPr>
          <p:nvPr/>
        </p:nvSpPr>
        <p:spPr bwMode="auto">
          <a:xfrm>
            <a:off x="7269163" y="0"/>
            <a:ext cx="1874837" cy="276225"/>
          </a:xfrm>
          <a:prstGeom prst="rect">
            <a:avLst/>
          </a:prstGeom>
          <a:noFill/>
          <a:ln w="9525">
            <a:noFill/>
            <a:miter lim="800000"/>
            <a:headEnd/>
            <a:tailEnd/>
          </a:ln>
          <a:effectLst/>
        </p:spPr>
        <p:txBody>
          <a:bodyPr>
            <a:spAutoFit/>
          </a:bodyPr>
          <a:lstStyle/>
          <a:p>
            <a:pPr algn="r">
              <a:spcBef>
                <a:spcPct val="50000"/>
              </a:spcBef>
              <a:defRPr/>
            </a:pPr>
            <a:r>
              <a:rPr lang="en-US" sz="1200" b="1" u="sng" dirty="0">
                <a:effectLst>
                  <a:outerShdw blurRad="38100" dist="38100" dir="2700000" algn="tl">
                    <a:srgbClr val="DDDDDD"/>
                  </a:outerShdw>
                </a:effectLst>
                <a:latin typeface="Verdana" charset="0"/>
                <a:ea typeface="+mn-ea"/>
              </a:rPr>
              <a:t>Transmission Lines</a:t>
            </a:r>
          </a:p>
        </p:txBody>
      </p:sp>
      <p:sp>
        <p:nvSpPr>
          <p:cNvPr id="2" name="TextBox 1"/>
          <p:cNvSpPr txBox="1"/>
          <p:nvPr/>
        </p:nvSpPr>
        <p:spPr>
          <a:xfrm>
            <a:off x="5795963" y="3249613"/>
            <a:ext cx="3286125" cy="1076325"/>
          </a:xfrm>
          <a:prstGeom prst="rect">
            <a:avLst/>
          </a:prstGeom>
          <a:solidFill>
            <a:schemeClr val="accent1">
              <a:lumMod val="40000"/>
              <a:lumOff val="60000"/>
            </a:schemeClr>
          </a:solidFill>
          <a:ln>
            <a:solidFill>
              <a:srgbClr val="C00000"/>
            </a:solidFill>
          </a:ln>
        </p:spPr>
        <p:txBody>
          <a:bodyPr wrap="none">
            <a:spAutoFit/>
          </a:bodyPr>
          <a:lstStyle/>
          <a:p>
            <a:pPr marL="285750" indent="-285750">
              <a:buFont typeface="Symbol" pitchFamily="18" charset="2"/>
              <a:buChar char="w"/>
              <a:defRPr/>
            </a:pPr>
            <a:r>
              <a:rPr lang="en-US" dirty="0">
                <a:solidFill>
                  <a:srgbClr val="C00000"/>
                </a:solidFill>
                <a:latin typeface="Verdana" charset="0"/>
                <a:ea typeface="ＭＳ Ｐゴシック" charset="-128"/>
                <a:sym typeface="Symbol"/>
              </a:rPr>
              <a:t>- </a:t>
            </a:r>
            <a:r>
              <a:rPr lang="en-US" u="sng" dirty="0">
                <a:solidFill>
                  <a:srgbClr val="C00000"/>
                </a:solidFill>
                <a:latin typeface="Verdana" charset="0"/>
                <a:ea typeface="ＭＳ Ｐゴシック" charset="-128"/>
                <a:sym typeface="Symbol"/>
              </a:rPr>
              <a:t>angular frequency, </a:t>
            </a:r>
            <a:r>
              <a:rPr lang="en-US" b="1" u="sng" dirty="0">
                <a:solidFill>
                  <a:srgbClr val="C00000"/>
                </a:solidFill>
                <a:latin typeface="Verdana" charset="0"/>
                <a:ea typeface="ＭＳ Ｐゴシック" charset="-128"/>
                <a:sym typeface="Symbol"/>
              </a:rPr>
              <a:t>rad/s</a:t>
            </a:r>
          </a:p>
          <a:p>
            <a:pPr>
              <a:defRPr/>
            </a:pPr>
            <a:r>
              <a:rPr lang="en-US" dirty="0">
                <a:solidFill>
                  <a:srgbClr val="C00000"/>
                </a:solidFill>
                <a:latin typeface="Verdana" charset="0"/>
                <a:ea typeface="ＭＳ Ｐゴシック" charset="-128"/>
                <a:sym typeface="Symbol"/>
              </a:rPr>
              <a:t>U – </a:t>
            </a:r>
            <a:r>
              <a:rPr lang="en-US" u="sng" dirty="0">
                <a:solidFill>
                  <a:srgbClr val="C00000"/>
                </a:solidFill>
                <a:latin typeface="Verdana" charset="0"/>
                <a:ea typeface="ＭＳ Ｐゴシック" charset="-128"/>
                <a:sym typeface="Symbol"/>
              </a:rPr>
              <a:t>phase velocity, </a:t>
            </a:r>
            <a:r>
              <a:rPr lang="en-US" b="1" u="sng" dirty="0">
                <a:solidFill>
                  <a:srgbClr val="C00000"/>
                </a:solidFill>
                <a:latin typeface="Verdana" charset="0"/>
                <a:ea typeface="ＭＳ Ｐゴシック" charset="-128"/>
                <a:sym typeface="Symbol"/>
              </a:rPr>
              <a:t>m/s</a:t>
            </a:r>
          </a:p>
          <a:p>
            <a:pPr>
              <a:defRPr/>
            </a:pPr>
            <a:r>
              <a:rPr lang="en-US" dirty="0">
                <a:solidFill>
                  <a:srgbClr val="C00000"/>
                </a:solidFill>
                <a:latin typeface="Verdana" charset="0"/>
                <a:ea typeface="ＭＳ Ｐゴシック" charset="-128"/>
                <a:sym typeface="Symbol"/>
              </a:rPr>
              <a:t>k – </a:t>
            </a:r>
            <a:r>
              <a:rPr lang="en-US" u="sng" dirty="0">
                <a:solidFill>
                  <a:srgbClr val="C00000"/>
                </a:solidFill>
                <a:latin typeface="Verdana" charset="0"/>
                <a:ea typeface="ＭＳ Ｐゴシック" charset="-128"/>
                <a:sym typeface="Symbol"/>
              </a:rPr>
              <a:t>propagation constant, </a:t>
            </a:r>
          </a:p>
          <a:p>
            <a:pPr>
              <a:defRPr/>
            </a:pPr>
            <a:r>
              <a:rPr lang="en-US" dirty="0">
                <a:solidFill>
                  <a:srgbClr val="C00000"/>
                </a:solidFill>
                <a:latin typeface="Verdana" charset="0"/>
                <a:ea typeface="ＭＳ Ｐゴシック" charset="-128"/>
                <a:sym typeface="Symbol"/>
              </a:rPr>
              <a:t>      </a:t>
            </a:r>
            <a:r>
              <a:rPr lang="en-US" b="1" u="sng" dirty="0">
                <a:solidFill>
                  <a:srgbClr val="C00000"/>
                </a:solidFill>
                <a:latin typeface="Verdana" charset="0"/>
                <a:ea typeface="ＭＳ Ｐゴシック" charset="-128"/>
                <a:sym typeface="Symbol"/>
              </a:rPr>
              <a:t>rad/m</a:t>
            </a:r>
            <a:endParaRPr lang="en-US" dirty="0">
              <a:latin typeface="Verdana" charset="0"/>
              <a:ea typeface="ＭＳ Ｐゴシック" charset="-128"/>
            </a:endParaRPr>
          </a:p>
        </p:txBody>
      </p:sp>
      <p:sp>
        <p:nvSpPr>
          <p:cNvPr id="3" name="TextBox 2">
            <a:extLst>
              <a:ext uri="{FF2B5EF4-FFF2-40B4-BE49-F238E27FC236}">
                <a16:creationId xmlns:a16="http://schemas.microsoft.com/office/drawing/2014/main" id="{EB8422B6-F7D0-420B-ACDD-F8EE93449D69}"/>
              </a:ext>
            </a:extLst>
          </p:cNvPr>
          <p:cNvSpPr txBox="1"/>
          <p:nvPr/>
        </p:nvSpPr>
        <p:spPr>
          <a:xfrm>
            <a:off x="596900" y="2088246"/>
            <a:ext cx="3238500" cy="646331"/>
          </a:xfrm>
          <a:prstGeom prst="rect">
            <a:avLst/>
          </a:prstGeom>
          <a:noFill/>
        </p:spPr>
        <p:txBody>
          <a:bodyPr wrap="square" rtlCol="0">
            <a:spAutoFit/>
          </a:bodyPr>
          <a:lstStyle/>
          <a:p>
            <a:r>
              <a:rPr kumimoji="0" lang="en-US" altLang="en-US" sz="1800" b="1" i="1"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v(</a:t>
            </a:r>
            <a:r>
              <a:rPr kumimoji="0" lang="en-US" altLang="en-US" sz="1800" b="1" i="1" u="none" strike="noStrike" kern="1200" cap="none" spc="0" normalizeH="0" baseline="0" noProof="0" dirty="0" err="1">
                <a:ln>
                  <a:noFill/>
                </a:ln>
                <a:solidFill>
                  <a:srgbClr val="000000"/>
                </a:solidFill>
                <a:effectLst/>
                <a:uLnTx/>
                <a:uFillTx/>
                <a:latin typeface="Verdana" panose="020B0604030504040204" pitchFamily="34" charset="0"/>
                <a:ea typeface="MS PGothic" panose="020B0600070205080204" pitchFamily="34" charset="-128"/>
                <a:cs typeface="+mn-cs"/>
              </a:rPr>
              <a:t>z,t</a:t>
            </a:r>
            <a:r>
              <a:rPr kumimoji="0" lang="en-US" altLang="en-US" sz="1800" b="1" i="1"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a:t>
            </a:r>
            <a:r>
              <a:rPr kumimoji="0" lang="en-US" altLang="en-US" sz="1800" b="1" i="1" u="none" strike="noStrike" kern="1200" cap="none" spc="0" normalizeH="0" baseline="0" noProof="0" dirty="0" err="1">
                <a:ln>
                  <a:noFill/>
                </a:ln>
                <a:solidFill>
                  <a:srgbClr val="000000"/>
                </a:solidFill>
                <a:effectLst/>
                <a:uLnTx/>
                <a:uFillTx/>
                <a:latin typeface="Verdana" panose="020B0604030504040204" pitchFamily="34" charset="0"/>
                <a:ea typeface="MS PGothic" panose="020B0600070205080204" pitchFamily="34" charset="-128"/>
                <a:cs typeface="+mn-cs"/>
              </a:rPr>
              <a:t>A</a:t>
            </a:r>
            <a:r>
              <a:rPr kumimoji="0" lang="en-US" altLang="en-US" sz="1800" b="1" i="0" u="none" strike="noStrike" kern="1200" cap="none" spc="0" normalizeH="0" baseline="0" noProof="0" dirty="0" err="1">
                <a:ln>
                  <a:noFill/>
                </a:ln>
                <a:solidFill>
                  <a:srgbClr val="000000"/>
                </a:solidFill>
                <a:effectLst/>
                <a:uLnTx/>
                <a:uFillTx/>
                <a:latin typeface="Verdana" panose="020B0604030504040204" pitchFamily="34" charset="0"/>
                <a:ea typeface="MS PGothic" panose="020B0600070205080204" pitchFamily="34" charset="-128"/>
                <a:cs typeface="+mn-cs"/>
              </a:rPr>
              <a:t>cos</a:t>
            </a:r>
            <a:r>
              <a:rPr kumimoji="0" lang="en-US" altLang="en-US" sz="1800" b="1"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a:t>
            </a:r>
            <a:r>
              <a:rPr kumimoji="0" lang="en-US" altLang="en-US" sz="1800" b="1" i="1" u="none"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k</a:t>
            </a:r>
            <a:r>
              <a:rPr kumimoji="0" lang="en-US" altLang="en-US" sz="1800" b="1" i="1"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(z-</a:t>
            </a:r>
            <a:r>
              <a:rPr kumimoji="0" lang="en-US" altLang="en-US" sz="1800" b="1" i="1" u="none"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U</a:t>
            </a:r>
            <a:r>
              <a:rPr kumimoji="0" lang="en-US" altLang="en-US" sz="1800" b="1" i="1"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t)</a:t>
            </a:r>
            <a:r>
              <a:rPr kumimoji="0" lang="en-US" altLang="en-US" sz="1800" b="1"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a:t>
            </a:r>
            <a:r>
              <a:rPr kumimoji="0" lang="en-US" altLang="en-US" sz="1800" b="1" i="1"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a:t>
            </a:r>
            <a:r>
              <a:rPr kumimoji="0" lang="en-US" altLang="en-US" sz="1800" b="1" i="1" u="none" strike="noStrike" kern="1200" cap="none" spc="0" normalizeH="0" baseline="0" noProof="0" dirty="0" err="1">
                <a:ln>
                  <a:noFill/>
                </a:ln>
                <a:solidFill>
                  <a:srgbClr val="000000"/>
                </a:solidFill>
                <a:effectLst/>
                <a:highlight>
                  <a:srgbClr val="FFFF00"/>
                </a:highlight>
                <a:uLnTx/>
                <a:uFillTx/>
                <a:latin typeface="Verdana" panose="020B0604030504040204" pitchFamily="34" charset="0"/>
                <a:ea typeface="MS PGothic" panose="020B0600070205080204" pitchFamily="34" charset="-128"/>
                <a:cs typeface="+mn-cs"/>
              </a:rPr>
              <a:t>A</a:t>
            </a:r>
            <a:r>
              <a:rPr kumimoji="0" lang="en-US" altLang="en-US" sz="1800" b="1" i="0" u="none" strike="noStrike" kern="1200" cap="none" spc="0" normalizeH="0" baseline="0" noProof="0" dirty="0" err="1">
                <a:ln>
                  <a:noFill/>
                </a:ln>
                <a:solidFill>
                  <a:srgbClr val="000000"/>
                </a:solidFill>
                <a:effectLst/>
                <a:highlight>
                  <a:srgbClr val="FFFF00"/>
                </a:highlight>
                <a:uLnTx/>
                <a:uFillTx/>
                <a:latin typeface="Verdana" panose="020B0604030504040204" pitchFamily="34" charset="0"/>
                <a:ea typeface="MS PGothic" panose="020B0600070205080204" pitchFamily="34" charset="-128"/>
                <a:cs typeface="+mn-cs"/>
              </a:rPr>
              <a:t>cos</a:t>
            </a:r>
            <a:r>
              <a:rPr kumimoji="0" lang="en-US" altLang="en-US" sz="1800" b="1" i="1" u="none" strike="noStrike" kern="1200" cap="none" spc="0" normalizeH="0" baseline="0" noProof="0" dirty="0">
                <a:ln>
                  <a:noFill/>
                </a:ln>
                <a:solidFill>
                  <a:srgbClr val="000000"/>
                </a:solidFill>
                <a:effectLst/>
                <a:highlight>
                  <a:srgbClr val="FFFF00"/>
                </a:highlight>
                <a:uLnTx/>
                <a:uFillTx/>
                <a:latin typeface="Verdana" panose="020B0604030504040204" pitchFamily="34" charset="0"/>
                <a:ea typeface="MS PGothic" panose="020B0600070205080204" pitchFamily="34" charset="-128"/>
                <a:cs typeface="+mn-cs"/>
              </a:rPr>
              <a:t>(</a:t>
            </a:r>
            <a:r>
              <a:rPr kumimoji="0" lang="en-US" altLang="en-US" sz="1800" b="1" i="1" u="none" strike="noStrike" kern="1200" cap="none" spc="0" normalizeH="0" baseline="0" noProof="0" dirty="0" err="1">
                <a:ln>
                  <a:noFill/>
                </a:ln>
                <a:solidFill>
                  <a:srgbClr val="000000"/>
                </a:solidFill>
                <a:effectLst/>
                <a:highlight>
                  <a:srgbClr val="FFFF00"/>
                </a:highlight>
                <a:uLnTx/>
                <a:uFillTx/>
                <a:latin typeface="Verdana" panose="020B0604030504040204" pitchFamily="34" charset="0"/>
                <a:ea typeface="MS PGothic" panose="020B0600070205080204" pitchFamily="34" charset="-128"/>
                <a:cs typeface="+mn-cs"/>
              </a:rPr>
              <a:t>kz</a:t>
            </a:r>
            <a:r>
              <a:rPr kumimoji="0" lang="en-US" altLang="en-US" sz="1800" b="1" i="1" u="none" strike="noStrike" kern="1200" cap="none" spc="0" normalizeH="0" baseline="0" noProof="0" dirty="0">
                <a:ln>
                  <a:noFill/>
                </a:ln>
                <a:solidFill>
                  <a:srgbClr val="000000"/>
                </a:solidFill>
                <a:effectLst/>
                <a:highlight>
                  <a:srgbClr val="FFFF00"/>
                </a:highlight>
                <a:uLnTx/>
                <a:uFillTx/>
                <a:latin typeface="Verdana" panose="020B0604030504040204" pitchFamily="34" charset="0"/>
                <a:ea typeface="MS PGothic" panose="020B0600070205080204" pitchFamily="34" charset="-128"/>
                <a:cs typeface="+mn-cs"/>
              </a:rPr>
              <a:t>-</a:t>
            </a:r>
            <a:r>
              <a:rPr kumimoji="0" lang="el-GR" altLang="en-US" sz="1800" b="1" i="1" u="none" strike="noStrike" kern="1200" cap="none" spc="0" normalizeH="0" baseline="0" noProof="0" dirty="0">
                <a:ln>
                  <a:noFill/>
                </a:ln>
                <a:solidFill>
                  <a:srgbClr val="C00000"/>
                </a:solidFill>
                <a:effectLst/>
                <a:highlight>
                  <a:srgbClr val="FFFF00"/>
                </a:highlight>
                <a:uLnTx/>
                <a:uFillTx/>
                <a:latin typeface="Verdana" panose="020B0604030504040204" pitchFamily="34" charset="0"/>
                <a:ea typeface="MS PGothic" panose="020B0600070205080204" pitchFamily="34" charset="-128"/>
                <a:cs typeface="+mn-cs"/>
              </a:rPr>
              <a:t>ω</a:t>
            </a:r>
            <a:r>
              <a:rPr kumimoji="0" lang="en-US" altLang="en-US" sz="1800" b="1" i="1" u="none" strike="noStrike" kern="1200" cap="none" spc="0" normalizeH="0" baseline="0" noProof="0" dirty="0">
                <a:ln>
                  <a:noFill/>
                </a:ln>
                <a:solidFill>
                  <a:srgbClr val="000000"/>
                </a:solidFill>
                <a:effectLst/>
                <a:highlight>
                  <a:srgbClr val="FFFF00"/>
                </a:highlight>
                <a:uLnTx/>
                <a:uFillTx/>
                <a:latin typeface="Verdana" panose="020B0604030504040204" pitchFamily="34" charset="0"/>
                <a:ea typeface="MS PGothic" panose="020B0600070205080204" pitchFamily="34" charset="-128"/>
                <a:cs typeface="+mn-cs"/>
              </a:rPr>
              <a:t>t)</a:t>
            </a:r>
            <a:endParaRPr lang="en-US" sz="1800" b="1" dirty="0">
              <a:highlight>
                <a:srgbClr val="FFFF00"/>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47B3A913-FC9C-463C-9076-FFFC00AD5E77}" type="slidenum">
              <a:rPr lang="en-US" altLang="en-US" sz="1400">
                <a:latin typeface="Arial" panose="020B0604020202020204" pitchFamily="34" charset="0"/>
              </a:rPr>
              <a:pPr eaLnBrk="1" hangingPunct="1"/>
              <a:t>12</a:t>
            </a:fld>
            <a:endParaRPr lang="en-US" altLang="en-US" sz="1400">
              <a:latin typeface="Arial" panose="020B0604020202020204" pitchFamily="34" charset="0"/>
            </a:endParaRPr>
          </a:p>
        </p:txBody>
      </p:sp>
      <p:sp>
        <p:nvSpPr>
          <p:cNvPr id="25603" name="Text Box 4"/>
          <p:cNvSpPr txBox="1">
            <a:spLocks noChangeArrowheads="1"/>
          </p:cNvSpPr>
          <p:nvPr/>
        </p:nvSpPr>
        <p:spPr bwMode="auto">
          <a:xfrm>
            <a:off x="609600" y="304800"/>
            <a:ext cx="85344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a:t>The separation of time and space dependence for sinusoidal (time–harmonic) waves is achieved by the use of </a:t>
            </a:r>
            <a:r>
              <a:rPr lang="en-US" altLang="en-US">
                <a:solidFill>
                  <a:srgbClr val="C00000"/>
                </a:solidFill>
              </a:rPr>
              <a:t>phasors</a:t>
            </a:r>
            <a:r>
              <a:rPr lang="en-US" altLang="en-US"/>
              <a:t>. </a:t>
            </a:r>
          </a:p>
          <a:p>
            <a:pPr eaLnBrk="1" hangingPunct="1">
              <a:spcBef>
                <a:spcPct val="50000"/>
              </a:spcBef>
            </a:pPr>
            <a:r>
              <a:rPr lang="en-US" altLang="en-US" u="sng">
                <a:solidFill>
                  <a:srgbClr val="0000FF"/>
                </a:solidFill>
              </a:rPr>
              <a:t>Phasors</a:t>
            </a:r>
            <a:r>
              <a:rPr lang="en-US" altLang="en-US">
                <a:solidFill>
                  <a:srgbClr val="0000FF"/>
                </a:solidFill>
              </a:rPr>
              <a:t> are the complex quantities (in polar form) representing the magnitude and the phase of sinusoidal functions. Phasors are independent of time. </a:t>
            </a:r>
          </a:p>
        </p:txBody>
      </p:sp>
      <p:graphicFrame>
        <p:nvGraphicFramePr>
          <p:cNvPr id="25604" name="Object 2"/>
          <p:cNvGraphicFramePr>
            <a:graphicFrameLocks noGrp="1" noChangeAspect="1"/>
          </p:cNvGraphicFramePr>
          <p:nvPr>
            <p:ph sz="quarter" idx="2"/>
          </p:nvPr>
        </p:nvGraphicFramePr>
        <p:xfrm>
          <a:off x="4021138" y="1571625"/>
          <a:ext cx="1633537" cy="393700"/>
        </p:xfrm>
        <a:graphic>
          <a:graphicData uri="http://schemas.openxmlformats.org/presentationml/2006/ole">
            <mc:AlternateContent xmlns:mc="http://schemas.openxmlformats.org/markup-compatibility/2006">
              <mc:Choice xmlns:v="urn:schemas-microsoft-com:vml" Requires="v">
                <p:oleObj spid="_x0000_s26622" name="Equation" r:id="rId4" imgW="1054100" imgH="254000" progId="Equation.3">
                  <p:embed/>
                </p:oleObj>
              </mc:Choice>
              <mc:Fallback>
                <p:oleObj name="Equation" r:id="rId4" imgW="1054100" imgH="254000" progId="Equation.3">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1138" y="1571625"/>
                        <a:ext cx="1633537" cy="3937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05" name="Object 3"/>
          <p:cNvGraphicFramePr>
            <a:graphicFrameLocks noGrp="1" noChangeAspect="1"/>
          </p:cNvGraphicFramePr>
          <p:nvPr>
            <p:ph sz="quarter" idx="3"/>
          </p:nvPr>
        </p:nvGraphicFramePr>
        <p:xfrm>
          <a:off x="1295400" y="3352800"/>
          <a:ext cx="7010400" cy="385763"/>
        </p:xfrm>
        <a:graphic>
          <a:graphicData uri="http://schemas.openxmlformats.org/presentationml/2006/ole">
            <mc:AlternateContent xmlns:mc="http://schemas.openxmlformats.org/markup-compatibility/2006">
              <mc:Choice xmlns:v="urn:schemas-microsoft-com:vml" Requires="v">
                <p:oleObj spid="_x0000_s26623" name="Equation" r:id="rId6" imgW="4152900" imgH="228600" progId="Equation.3">
                  <p:embed/>
                </p:oleObj>
              </mc:Choice>
              <mc:Fallback>
                <p:oleObj name="Equation" r:id="rId6" imgW="4152900" imgH="228600" progId="Equation.3">
                  <p:embed/>
                  <p:pic>
                    <p:nvPicPr>
                      <p:cNvPr id="0" name="Object 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3352800"/>
                        <a:ext cx="7010400" cy="38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6" name="Object 4"/>
          <p:cNvGraphicFramePr>
            <a:graphicFrameLocks noGrp="1" noChangeAspect="1"/>
          </p:cNvGraphicFramePr>
          <p:nvPr>
            <p:ph sz="quarter" idx="4"/>
            <p:extLst>
              <p:ext uri="{D42A27DB-BD31-4B8C-83A1-F6EECF244321}">
                <p14:modId xmlns:p14="http://schemas.microsoft.com/office/powerpoint/2010/main" val="237655372"/>
              </p:ext>
            </p:extLst>
          </p:nvPr>
        </p:nvGraphicFramePr>
        <p:xfrm>
          <a:off x="6754081" y="3837781"/>
          <a:ext cx="1885632" cy="465138"/>
        </p:xfrm>
        <a:graphic>
          <a:graphicData uri="http://schemas.openxmlformats.org/presentationml/2006/ole">
            <mc:AlternateContent xmlns:mc="http://schemas.openxmlformats.org/markup-compatibility/2006">
              <mc:Choice xmlns:v="urn:schemas-microsoft-com:vml" Requires="v">
                <p:oleObj spid="_x0000_s89088" name="Equation" r:id="rId8" imgW="1028254" imgH="253890" progId="Equation.3">
                  <p:embed/>
                </p:oleObj>
              </mc:Choice>
              <mc:Fallback>
                <p:oleObj name="Equation" r:id="rId8" imgW="1028254" imgH="253890" progId="Equation.3">
                  <p:embed/>
                  <p:pic>
                    <p:nvPicPr>
                      <p:cNvPr id="0" name="Object 4"/>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54081" y="3837781"/>
                        <a:ext cx="1885632" cy="465138"/>
                      </a:xfrm>
                      <a:prstGeom prst="rect">
                        <a:avLst/>
                      </a:prstGeom>
                      <a:solidFill>
                        <a:srgbClr val="FFFF00"/>
                      </a:solidFill>
                      <a:ln>
                        <a:noFill/>
                      </a:ln>
                    </p:spPr>
                  </p:pic>
                </p:oleObj>
              </mc:Fallback>
            </mc:AlternateContent>
          </a:graphicData>
        </a:graphic>
      </p:graphicFrame>
      <p:graphicFrame>
        <p:nvGraphicFramePr>
          <p:cNvPr id="25607" name="Object 5"/>
          <p:cNvGraphicFramePr>
            <a:graphicFrameLocks noChangeAspect="1"/>
          </p:cNvGraphicFramePr>
          <p:nvPr/>
        </p:nvGraphicFramePr>
        <p:xfrm>
          <a:off x="3124200" y="4572000"/>
          <a:ext cx="2667000" cy="338138"/>
        </p:xfrm>
        <a:graphic>
          <a:graphicData uri="http://schemas.openxmlformats.org/presentationml/2006/ole">
            <mc:AlternateContent xmlns:mc="http://schemas.openxmlformats.org/markup-compatibility/2006">
              <mc:Choice xmlns:v="urn:schemas-microsoft-com:vml" Requires="v">
                <p:oleObj spid="_x0000_s89089" name="Equation" r:id="rId10" imgW="1701800" imgH="215900" progId="Equation.3">
                  <p:embed/>
                </p:oleObj>
              </mc:Choice>
              <mc:Fallback>
                <p:oleObj name="Equation" r:id="rId10" imgW="1701800" imgH="21590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24200" y="4572000"/>
                        <a:ext cx="26670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8" name="Object 6"/>
          <p:cNvGraphicFramePr>
            <a:graphicFrameLocks noChangeAspect="1"/>
          </p:cNvGraphicFramePr>
          <p:nvPr/>
        </p:nvGraphicFramePr>
        <p:xfrm>
          <a:off x="2667000" y="5181600"/>
          <a:ext cx="4419600" cy="360363"/>
        </p:xfrm>
        <a:graphic>
          <a:graphicData uri="http://schemas.openxmlformats.org/presentationml/2006/ole">
            <mc:AlternateContent xmlns:mc="http://schemas.openxmlformats.org/markup-compatibility/2006">
              <mc:Choice xmlns:v="urn:schemas-microsoft-com:vml" Requires="v">
                <p:oleObj spid="_x0000_s89090" name="Equation" r:id="rId12" imgW="2806700" imgH="228600" progId="Equation.3">
                  <p:embed/>
                </p:oleObj>
              </mc:Choice>
              <mc:Fallback>
                <p:oleObj name="Equation" r:id="rId12" imgW="2806700" imgH="228600"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67000" y="5181600"/>
                        <a:ext cx="44196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9" name="Object 7"/>
          <p:cNvGraphicFramePr>
            <a:graphicFrameLocks noChangeAspect="1"/>
          </p:cNvGraphicFramePr>
          <p:nvPr>
            <p:extLst>
              <p:ext uri="{D42A27DB-BD31-4B8C-83A1-F6EECF244321}">
                <p14:modId xmlns:p14="http://schemas.microsoft.com/office/powerpoint/2010/main" val="2344692077"/>
              </p:ext>
            </p:extLst>
          </p:nvPr>
        </p:nvGraphicFramePr>
        <p:xfrm>
          <a:off x="3962400" y="5713534"/>
          <a:ext cx="1887274" cy="497376"/>
        </p:xfrm>
        <a:graphic>
          <a:graphicData uri="http://schemas.openxmlformats.org/presentationml/2006/ole">
            <mc:AlternateContent xmlns:mc="http://schemas.openxmlformats.org/markup-compatibility/2006">
              <mc:Choice xmlns:v="urn:schemas-microsoft-com:vml" Requires="v">
                <p:oleObj spid="_x0000_s89091" name="Equation" r:id="rId14" imgW="965200" imgH="254000" progId="Equation.3">
                  <p:embed/>
                </p:oleObj>
              </mc:Choice>
              <mc:Fallback>
                <p:oleObj name="Equation" r:id="rId14" imgW="965200" imgH="254000"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62400" y="5713534"/>
                        <a:ext cx="1887274" cy="497376"/>
                      </a:xfrm>
                      <a:prstGeom prst="rect">
                        <a:avLst/>
                      </a:prstGeom>
                      <a:solidFill>
                        <a:srgbClr val="FFFF00"/>
                      </a:solidFill>
                      <a:ln>
                        <a:noFill/>
                      </a:ln>
                    </p:spPr>
                  </p:pic>
                </p:oleObj>
              </mc:Fallback>
            </mc:AlternateContent>
          </a:graphicData>
        </a:graphic>
      </p:graphicFrame>
      <p:graphicFrame>
        <p:nvGraphicFramePr>
          <p:cNvPr id="25610" name="Object 8"/>
          <p:cNvGraphicFramePr>
            <a:graphicFrameLocks noChangeAspect="1"/>
          </p:cNvGraphicFramePr>
          <p:nvPr/>
        </p:nvGraphicFramePr>
        <p:xfrm>
          <a:off x="2819400" y="2819400"/>
          <a:ext cx="2590800" cy="331788"/>
        </p:xfrm>
        <a:graphic>
          <a:graphicData uri="http://schemas.openxmlformats.org/presentationml/2006/ole">
            <mc:AlternateContent xmlns:mc="http://schemas.openxmlformats.org/markup-compatibility/2006">
              <mc:Choice xmlns:v="urn:schemas-microsoft-com:vml" Requires="v">
                <p:oleObj spid="_x0000_s89092" name="Equation" r:id="rId16" imgW="1688367" imgH="215806" progId="Equation.3">
                  <p:embed/>
                </p:oleObj>
              </mc:Choice>
              <mc:Fallback>
                <p:oleObj name="Equation" r:id="rId16" imgW="1688367" imgH="215806" progId="Equation.3">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19400" y="2819400"/>
                        <a:ext cx="2590800"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173" name="Text Box 21"/>
          <p:cNvSpPr txBox="1">
            <a:spLocks noChangeArrowheads="1"/>
          </p:cNvSpPr>
          <p:nvPr/>
        </p:nvSpPr>
        <p:spPr bwMode="auto">
          <a:xfrm>
            <a:off x="1371600" y="19812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1200">
                <a:solidFill>
                  <a:srgbClr val="C00000"/>
                </a:solidFill>
              </a:rPr>
              <a:t>Time-harmonic function expressed as a </a:t>
            </a:r>
            <a:r>
              <a:rPr lang="en-US" altLang="en-US" sz="1200" u="sng">
                <a:solidFill>
                  <a:srgbClr val="C00000"/>
                </a:solidFill>
              </a:rPr>
              <a:t>cosine</a:t>
            </a:r>
            <a:r>
              <a:rPr lang="en-US" altLang="en-US" sz="1200">
                <a:solidFill>
                  <a:srgbClr val="C00000"/>
                </a:solidFill>
              </a:rPr>
              <a:t> wave</a:t>
            </a:r>
          </a:p>
        </p:txBody>
      </p:sp>
      <p:sp>
        <p:nvSpPr>
          <p:cNvPr id="49174" name="Text Box 22"/>
          <p:cNvSpPr txBox="1">
            <a:spLocks noChangeArrowheads="1"/>
          </p:cNvSpPr>
          <p:nvPr/>
        </p:nvSpPr>
        <p:spPr bwMode="auto">
          <a:xfrm>
            <a:off x="5334000" y="2286000"/>
            <a:ext cx="762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1200">
                <a:solidFill>
                  <a:srgbClr val="C00000"/>
                </a:solidFill>
              </a:rPr>
              <a:t>Phasor</a:t>
            </a:r>
          </a:p>
        </p:txBody>
      </p:sp>
      <p:sp>
        <p:nvSpPr>
          <p:cNvPr id="49175" name="Text Box 23"/>
          <p:cNvSpPr txBox="1">
            <a:spLocks noChangeArrowheads="1"/>
          </p:cNvSpPr>
          <p:nvPr/>
        </p:nvSpPr>
        <p:spPr bwMode="auto">
          <a:xfrm>
            <a:off x="3962400" y="21336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1200">
                <a:solidFill>
                  <a:srgbClr val="C00000"/>
                </a:solidFill>
              </a:rPr>
              <a:t>“The real part of</a:t>
            </a:r>
            <a:r>
              <a:rPr lang="en-US" altLang="en-US">
                <a:solidFill>
                  <a:srgbClr val="C00000"/>
                </a:solidFill>
              </a:rPr>
              <a:t>”</a:t>
            </a:r>
          </a:p>
        </p:txBody>
      </p:sp>
      <p:sp>
        <p:nvSpPr>
          <p:cNvPr id="49176" name="Text Box 24"/>
          <p:cNvSpPr txBox="1">
            <a:spLocks noChangeArrowheads="1"/>
          </p:cNvSpPr>
          <p:nvPr/>
        </p:nvSpPr>
        <p:spPr bwMode="auto">
          <a:xfrm>
            <a:off x="6019800" y="2057400"/>
            <a:ext cx="1143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1200">
                <a:solidFill>
                  <a:srgbClr val="C00000"/>
                </a:solidFill>
              </a:rPr>
              <a:t>Time Factor</a:t>
            </a:r>
          </a:p>
        </p:txBody>
      </p:sp>
      <p:sp>
        <p:nvSpPr>
          <p:cNvPr id="49177" name="Line 25"/>
          <p:cNvSpPr>
            <a:spLocks noChangeShapeType="1"/>
          </p:cNvSpPr>
          <p:nvPr/>
        </p:nvSpPr>
        <p:spPr bwMode="auto">
          <a:xfrm>
            <a:off x="3886200" y="19050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8" name="Line 26"/>
          <p:cNvSpPr>
            <a:spLocks noChangeShapeType="1"/>
          </p:cNvSpPr>
          <p:nvPr/>
        </p:nvSpPr>
        <p:spPr bwMode="auto">
          <a:xfrm>
            <a:off x="4419600" y="19050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9" name="Line 27"/>
          <p:cNvSpPr>
            <a:spLocks noChangeShapeType="1"/>
          </p:cNvSpPr>
          <p:nvPr/>
        </p:nvSpPr>
        <p:spPr bwMode="auto">
          <a:xfrm>
            <a:off x="3886200" y="1981200"/>
            <a:ext cx="533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0" name="Line 28"/>
          <p:cNvSpPr>
            <a:spLocks noChangeShapeType="1"/>
          </p:cNvSpPr>
          <p:nvPr/>
        </p:nvSpPr>
        <p:spPr bwMode="auto">
          <a:xfrm>
            <a:off x="4648200" y="19050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1" name="Line 29"/>
          <p:cNvSpPr>
            <a:spLocks noChangeShapeType="1"/>
          </p:cNvSpPr>
          <p:nvPr/>
        </p:nvSpPr>
        <p:spPr bwMode="auto">
          <a:xfrm>
            <a:off x="5029200" y="19050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3" name="Line 31"/>
          <p:cNvSpPr>
            <a:spLocks noChangeShapeType="1"/>
          </p:cNvSpPr>
          <p:nvPr/>
        </p:nvSpPr>
        <p:spPr bwMode="auto">
          <a:xfrm>
            <a:off x="4648200" y="1981200"/>
            <a:ext cx="381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4" name="Line 32"/>
          <p:cNvSpPr>
            <a:spLocks noChangeShapeType="1"/>
          </p:cNvSpPr>
          <p:nvPr/>
        </p:nvSpPr>
        <p:spPr bwMode="auto">
          <a:xfrm>
            <a:off x="5257800" y="19050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5" name="Line 33"/>
          <p:cNvSpPr>
            <a:spLocks noChangeShapeType="1"/>
          </p:cNvSpPr>
          <p:nvPr/>
        </p:nvSpPr>
        <p:spPr bwMode="auto">
          <a:xfrm>
            <a:off x="5638800" y="19050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6" name="Line 34"/>
          <p:cNvSpPr>
            <a:spLocks noChangeShapeType="1"/>
          </p:cNvSpPr>
          <p:nvPr/>
        </p:nvSpPr>
        <p:spPr bwMode="auto">
          <a:xfrm>
            <a:off x="5257800" y="1981200"/>
            <a:ext cx="381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8" name="Line 36"/>
          <p:cNvSpPr>
            <a:spLocks noChangeShapeType="1"/>
          </p:cNvSpPr>
          <p:nvPr/>
        </p:nvSpPr>
        <p:spPr bwMode="auto">
          <a:xfrm flipH="1" flipV="1">
            <a:off x="5486400" y="1981200"/>
            <a:ext cx="609600" cy="228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90" name="Line 38"/>
          <p:cNvSpPr>
            <a:spLocks noChangeShapeType="1"/>
          </p:cNvSpPr>
          <p:nvPr/>
        </p:nvSpPr>
        <p:spPr bwMode="auto">
          <a:xfrm flipV="1">
            <a:off x="5138738" y="1905000"/>
            <a:ext cx="0" cy="533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92" name="Line 40"/>
          <p:cNvSpPr>
            <a:spLocks noChangeShapeType="1"/>
          </p:cNvSpPr>
          <p:nvPr/>
        </p:nvSpPr>
        <p:spPr bwMode="auto">
          <a:xfrm flipV="1">
            <a:off x="3581400" y="1981200"/>
            <a:ext cx="457200" cy="304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93" name="Line 41"/>
          <p:cNvSpPr>
            <a:spLocks noChangeShapeType="1"/>
          </p:cNvSpPr>
          <p:nvPr/>
        </p:nvSpPr>
        <p:spPr bwMode="auto">
          <a:xfrm flipV="1">
            <a:off x="4648200" y="1981200"/>
            <a:ext cx="152400" cy="228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94" name="Line 42"/>
          <p:cNvSpPr>
            <a:spLocks noChangeShapeType="1"/>
          </p:cNvSpPr>
          <p:nvPr/>
        </p:nvSpPr>
        <p:spPr bwMode="auto">
          <a:xfrm>
            <a:off x="5138738" y="2438400"/>
            <a:ext cx="228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9" name="Text Box 43"/>
          <p:cNvSpPr txBox="1">
            <a:spLocks noChangeArrowheads="1"/>
          </p:cNvSpPr>
          <p:nvPr/>
        </p:nvSpPr>
        <p:spPr bwMode="auto">
          <a:xfrm>
            <a:off x="1524000" y="2819400"/>
            <a:ext cx="137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a:t>For a wave</a:t>
            </a:r>
          </a:p>
        </p:txBody>
      </p:sp>
      <p:sp>
        <p:nvSpPr>
          <p:cNvPr id="25630" name="Text Box 44"/>
          <p:cNvSpPr txBox="1">
            <a:spLocks noChangeArrowheads="1"/>
          </p:cNvSpPr>
          <p:nvPr/>
        </p:nvSpPr>
        <p:spPr bwMode="auto">
          <a:xfrm>
            <a:off x="5410200" y="2819400"/>
            <a:ext cx="3124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a:t>moving in the </a:t>
            </a:r>
            <a:r>
              <a:rPr lang="en-US" altLang="en-US" u="sng"/>
              <a:t>+z direction</a:t>
            </a:r>
            <a:r>
              <a:rPr lang="en-US" altLang="en-US"/>
              <a:t>, </a:t>
            </a:r>
          </a:p>
        </p:txBody>
      </p:sp>
      <p:sp>
        <p:nvSpPr>
          <p:cNvPr id="25631" name="Text Box 45"/>
          <p:cNvSpPr txBox="1">
            <a:spLocks noChangeArrowheads="1"/>
          </p:cNvSpPr>
          <p:nvPr/>
        </p:nvSpPr>
        <p:spPr bwMode="auto">
          <a:xfrm>
            <a:off x="1143000" y="3962400"/>
            <a:ext cx="5943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a:t>The </a:t>
            </a:r>
            <a:r>
              <a:rPr lang="en-US" altLang="en-US">
                <a:solidFill>
                  <a:srgbClr val="C00000"/>
                </a:solidFill>
              </a:rPr>
              <a:t>phasor</a:t>
            </a:r>
            <a:r>
              <a:rPr lang="en-US" altLang="en-US"/>
              <a:t> representing this </a:t>
            </a:r>
            <a:r>
              <a:rPr lang="en-US" altLang="en-US" u="sng">
                <a:solidFill>
                  <a:schemeClr val="accent2"/>
                </a:solidFill>
              </a:rPr>
              <a:t>positive–going</a:t>
            </a:r>
            <a:r>
              <a:rPr lang="en-US" altLang="en-US"/>
              <a:t> wave is</a:t>
            </a:r>
          </a:p>
        </p:txBody>
      </p:sp>
      <p:sp>
        <p:nvSpPr>
          <p:cNvPr id="25632" name="Text Box 46"/>
          <p:cNvSpPr txBox="1">
            <a:spLocks noChangeArrowheads="1"/>
          </p:cNvSpPr>
          <p:nvPr/>
        </p:nvSpPr>
        <p:spPr bwMode="auto">
          <a:xfrm>
            <a:off x="1752600" y="4572000"/>
            <a:ext cx="1308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a:t>For a wave</a:t>
            </a:r>
          </a:p>
        </p:txBody>
      </p:sp>
      <p:sp>
        <p:nvSpPr>
          <p:cNvPr id="25633" name="Text Box 47"/>
          <p:cNvSpPr txBox="1">
            <a:spLocks noChangeArrowheads="1"/>
          </p:cNvSpPr>
          <p:nvPr/>
        </p:nvSpPr>
        <p:spPr bwMode="auto">
          <a:xfrm>
            <a:off x="5791200" y="4572000"/>
            <a:ext cx="2085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a:t>moving to the </a:t>
            </a:r>
            <a:r>
              <a:rPr lang="en-US" altLang="en-US" u="sng">
                <a:solidFill>
                  <a:srgbClr val="0000FF"/>
                </a:solidFill>
              </a:rPr>
              <a:t>left</a:t>
            </a:r>
            <a:r>
              <a:rPr lang="en-US" altLang="en-US"/>
              <a:t>,</a:t>
            </a:r>
          </a:p>
        </p:txBody>
      </p:sp>
      <p:sp>
        <p:nvSpPr>
          <p:cNvPr id="49200" name="Text Box 48"/>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Transmission Lines</a:t>
            </a:r>
          </a:p>
        </p:txBody>
      </p:sp>
      <p:sp>
        <p:nvSpPr>
          <p:cNvPr id="2" name="TextBox 1"/>
          <p:cNvSpPr txBox="1"/>
          <p:nvPr/>
        </p:nvSpPr>
        <p:spPr>
          <a:xfrm>
            <a:off x="4394322" y="3342176"/>
            <a:ext cx="1946031" cy="385763"/>
          </a:xfrm>
          <a:prstGeom prst="rect">
            <a:avLst/>
          </a:prstGeom>
          <a:noFill/>
          <a:ln w="19050">
            <a:solidFill>
              <a:srgbClr val="0000FF"/>
            </a:solidFill>
          </a:ln>
        </p:spPr>
        <p:txBody>
          <a:bodyPr wrap="square" rtlCol="0">
            <a:spAutoFit/>
          </a:bodyPr>
          <a:lstStyle/>
          <a:p>
            <a:endParaRPr lang="en-US" dirty="0"/>
          </a:p>
        </p:txBody>
      </p:sp>
      <p:sp>
        <p:nvSpPr>
          <p:cNvPr id="4" name="TextBox 3"/>
          <p:cNvSpPr txBox="1"/>
          <p:nvPr/>
        </p:nvSpPr>
        <p:spPr>
          <a:xfrm>
            <a:off x="3657600" y="5181600"/>
            <a:ext cx="1676400" cy="360363"/>
          </a:xfrm>
          <a:prstGeom prst="rect">
            <a:avLst/>
          </a:prstGeom>
          <a:noFill/>
          <a:ln w="19050">
            <a:solidFill>
              <a:srgbClr val="0000FF"/>
            </a:solidFill>
          </a:ln>
        </p:spPr>
        <p:txBody>
          <a:bodyPr wrap="squar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173"/>
                                        </p:tgtEl>
                                        <p:attrNameLst>
                                          <p:attrName>style.visibility</p:attrName>
                                        </p:attrNameLst>
                                      </p:cBhvr>
                                      <p:to>
                                        <p:strVal val="visible"/>
                                      </p:to>
                                    </p:set>
                                    <p:animEffect transition="in" filter="fade">
                                      <p:cBhvr>
                                        <p:cTn id="7" dur="1000"/>
                                        <p:tgtEl>
                                          <p:spTgt spid="49173"/>
                                        </p:tgtEl>
                                      </p:cBhvr>
                                    </p:animEffect>
                                  </p:childTnLst>
                                </p:cTn>
                              </p:par>
                              <p:par>
                                <p:cTn id="8" presetID="10" presetClass="entr" presetSubtype="0" fill="hold" nodeType="withEffect">
                                  <p:stCondLst>
                                    <p:cond delay="0"/>
                                  </p:stCondLst>
                                  <p:childTnLst>
                                    <p:set>
                                      <p:cBhvr>
                                        <p:cTn id="9" dur="1" fill="hold">
                                          <p:stCondLst>
                                            <p:cond delay="0"/>
                                          </p:stCondLst>
                                        </p:cTn>
                                        <p:tgtEl>
                                          <p:spTgt spid="49192"/>
                                        </p:tgtEl>
                                        <p:attrNameLst>
                                          <p:attrName>style.visibility</p:attrName>
                                        </p:attrNameLst>
                                      </p:cBhvr>
                                      <p:to>
                                        <p:strVal val="visible"/>
                                      </p:to>
                                    </p:set>
                                    <p:animEffect transition="in" filter="fade">
                                      <p:cBhvr>
                                        <p:cTn id="10" dur="1000"/>
                                        <p:tgtEl>
                                          <p:spTgt spid="49192"/>
                                        </p:tgtEl>
                                      </p:cBhvr>
                                    </p:animEffect>
                                  </p:childTnLst>
                                </p:cTn>
                              </p:par>
                              <p:par>
                                <p:cTn id="11" presetID="10" presetClass="entr" presetSubtype="0" fill="hold" nodeType="withEffect">
                                  <p:stCondLst>
                                    <p:cond delay="0"/>
                                  </p:stCondLst>
                                  <p:childTnLst>
                                    <p:set>
                                      <p:cBhvr>
                                        <p:cTn id="12" dur="1" fill="hold">
                                          <p:stCondLst>
                                            <p:cond delay="0"/>
                                          </p:stCondLst>
                                        </p:cTn>
                                        <p:tgtEl>
                                          <p:spTgt spid="49177"/>
                                        </p:tgtEl>
                                        <p:attrNameLst>
                                          <p:attrName>style.visibility</p:attrName>
                                        </p:attrNameLst>
                                      </p:cBhvr>
                                      <p:to>
                                        <p:strVal val="visible"/>
                                      </p:to>
                                    </p:set>
                                    <p:animEffect transition="in" filter="fade">
                                      <p:cBhvr>
                                        <p:cTn id="13" dur="1000"/>
                                        <p:tgtEl>
                                          <p:spTgt spid="49177"/>
                                        </p:tgtEl>
                                      </p:cBhvr>
                                    </p:animEffect>
                                  </p:childTnLst>
                                </p:cTn>
                              </p:par>
                              <p:par>
                                <p:cTn id="14" presetID="10" presetClass="entr" presetSubtype="0" fill="hold" nodeType="withEffect">
                                  <p:stCondLst>
                                    <p:cond delay="0"/>
                                  </p:stCondLst>
                                  <p:childTnLst>
                                    <p:set>
                                      <p:cBhvr>
                                        <p:cTn id="15" dur="1" fill="hold">
                                          <p:stCondLst>
                                            <p:cond delay="0"/>
                                          </p:stCondLst>
                                        </p:cTn>
                                        <p:tgtEl>
                                          <p:spTgt spid="49179"/>
                                        </p:tgtEl>
                                        <p:attrNameLst>
                                          <p:attrName>style.visibility</p:attrName>
                                        </p:attrNameLst>
                                      </p:cBhvr>
                                      <p:to>
                                        <p:strVal val="visible"/>
                                      </p:to>
                                    </p:set>
                                    <p:animEffect transition="in" filter="fade">
                                      <p:cBhvr>
                                        <p:cTn id="16" dur="1000"/>
                                        <p:tgtEl>
                                          <p:spTgt spid="49179"/>
                                        </p:tgtEl>
                                      </p:cBhvr>
                                    </p:animEffect>
                                  </p:childTnLst>
                                </p:cTn>
                              </p:par>
                              <p:par>
                                <p:cTn id="17" presetID="10" presetClass="entr" presetSubtype="0" fill="hold" nodeType="withEffect">
                                  <p:stCondLst>
                                    <p:cond delay="0"/>
                                  </p:stCondLst>
                                  <p:childTnLst>
                                    <p:set>
                                      <p:cBhvr>
                                        <p:cTn id="18" dur="1" fill="hold">
                                          <p:stCondLst>
                                            <p:cond delay="0"/>
                                          </p:stCondLst>
                                        </p:cTn>
                                        <p:tgtEl>
                                          <p:spTgt spid="49178"/>
                                        </p:tgtEl>
                                        <p:attrNameLst>
                                          <p:attrName>style.visibility</p:attrName>
                                        </p:attrNameLst>
                                      </p:cBhvr>
                                      <p:to>
                                        <p:strVal val="visible"/>
                                      </p:to>
                                    </p:set>
                                    <p:animEffect transition="in" filter="fade">
                                      <p:cBhvr>
                                        <p:cTn id="19" dur="1000"/>
                                        <p:tgtEl>
                                          <p:spTgt spid="4917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1" nodeType="clickEffect">
                                  <p:stCondLst>
                                    <p:cond delay="0"/>
                                  </p:stCondLst>
                                  <p:childTnLst>
                                    <p:set>
                                      <p:cBhvr>
                                        <p:cTn id="23" dur="1" fill="hold">
                                          <p:stCondLst>
                                            <p:cond delay="0"/>
                                          </p:stCondLst>
                                        </p:cTn>
                                        <p:tgtEl>
                                          <p:spTgt spid="49173"/>
                                        </p:tgtEl>
                                        <p:attrNameLst>
                                          <p:attrName>style.visibility</p:attrName>
                                        </p:attrNameLst>
                                      </p:cBhvr>
                                      <p:to>
                                        <p:strVal val="visible"/>
                                      </p:to>
                                    </p:set>
                                    <p:animEffect transition="in" filter="fade">
                                      <p:cBhvr>
                                        <p:cTn id="24" dur="1000"/>
                                        <p:tgtEl>
                                          <p:spTgt spid="49173"/>
                                        </p:tgtEl>
                                      </p:cBhvr>
                                    </p:animEffect>
                                  </p:childTnLst>
                                </p:cTn>
                              </p:par>
                              <p:par>
                                <p:cTn id="25" presetID="10" presetClass="entr" presetSubtype="0" fill="hold" nodeType="withEffect">
                                  <p:stCondLst>
                                    <p:cond delay="0"/>
                                  </p:stCondLst>
                                  <p:childTnLst>
                                    <p:set>
                                      <p:cBhvr>
                                        <p:cTn id="26" dur="1" fill="hold">
                                          <p:stCondLst>
                                            <p:cond delay="0"/>
                                          </p:stCondLst>
                                        </p:cTn>
                                        <p:tgtEl>
                                          <p:spTgt spid="49192"/>
                                        </p:tgtEl>
                                        <p:attrNameLst>
                                          <p:attrName>style.visibility</p:attrName>
                                        </p:attrNameLst>
                                      </p:cBhvr>
                                      <p:to>
                                        <p:strVal val="visible"/>
                                      </p:to>
                                    </p:set>
                                    <p:animEffect transition="in" filter="fade">
                                      <p:cBhvr>
                                        <p:cTn id="27" dur="1000"/>
                                        <p:tgtEl>
                                          <p:spTgt spid="49192"/>
                                        </p:tgtEl>
                                      </p:cBhvr>
                                    </p:animEffect>
                                  </p:childTnLst>
                                </p:cTn>
                              </p:par>
                              <p:par>
                                <p:cTn id="28" presetID="10" presetClass="entr" presetSubtype="0" fill="hold" nodeType="withEffect">
                                  <p:stCondLst>
                                    <p:cond delay="0"/>
                                  </p:stCondLst>
                                  <p:childTnLst>
                                    <p:set>
                                      <p:cBhvr>
                                        <p:cTn id="29" dur="1" fill="hold">
                                          <p:stCondLst>
                                            <p:cond delay="0"/>
                                          </p:stCondLst>
                                        </p:cTn>
                                        <p:tgtEl>
                                          <p:spTgt spid="49177"/>
                                        </p:tgtEl>
                                        <p:attrNameLst>
                                          <p:attrName>style.visibility</p:attrName>
                                        </p:attrNameLst>
                                      </p:cBhvr>
                                      <p:to>
                                        <p:strVal val="visible"/>
                                      </p:to>
                                    </p:set>
                                    <p:animEffect transition="in" filter="fade">
                                      <p:cBhvr>
                                        <p:cTn id="30" dur="1000"/>
                                        <p:tgtEl>
                                          <p:spTgt spid="49177"/>
                                        </p:tgtEl>
                                      </p:cBhvr>
                                    </p:animEffect>
                                  </p:childTnLst>
                                </p:cTn>
                              </p:par>
                              <p:par>
                                <p:cTn id="31" presetID="10" presetClass="entr" presetSubtype="0" fill="hold" nodeType="withEffect">
                                  <p:stCondLst>
                                    <p:cond delay="0"/>
                                  </p:stCondLst>
                                  <p:childTnLst>
                                    <p:set>
                                      <p:cBhvr>
                                        <p:cTn id="32" dur="1" fill="hold">
                                          <p:stCondLst>
                                            <p:cond delay="0"/>
                                          </p:stCondLst>
                                        </p:cTn>
                                        <p:tgtEl>
                                          <p:spTgt spid="49179"/>
                                        </p:tgtEl>
                                        <p:attrNameLst>
                                          <p:attrName>style.visibility</p:attrName>
                                        </p:attrNameLst>
                                      </p:cBhvr>
                                      <p:to>
                                        <p:strVal val="visible"/>
                                      </p:to>
                                    </p:set>
                                    <p:animEffect transition="in" filter="fade">
                                      <p:cBhvr>
                                        <p:cTn id="33" dur="1000"/>
                                        <p:tgtEl>
                                          <p:spTgt spid="49179"/>
                                        </p:tgtEl>
                                      </p:cBhvr>
                                    </p:animEffect>
                                  </p:childTnLst>
                                </p:cTn>
                              </p:par>
                              <p:par>
                                <p:cTn id="34" presetID="10" presetClass="entr" presetSubtype="0" fill="hold" nodeType="withEffect">
                                  <p:stCondLst>
                                    <p:cond delay="0"/>
                                  </p:stCondLst>
                                  <p:childTnLst>
                                    <p:set>
                                      <p:cBhvr>
                                        <p:cTn id="35" dur="1" fill="hold">
                                          <p:stCondLst>
                                            <p:cond delay="0"/>
                                          </p:stCondLst>
                                        </p:cTn>
                                        <p:tgtEl>
                                          <p:spTgt spid="49178"/>
                                        </p:tgtEl>
                                        <p:attrNameLst>
                                          <p:attrName>style.visibility</p:attrName>
                                        </p:attrNameLst>
                                      </p:cBhvr>
                                      <p:to>
                                        <p:strVal val="visible"/>
                                      </p:to>
                                    </p:set>
                                    <p:animEffect transition="in" filter="fade">
                                      <p:cBhvr>
                                        <p:cTn id="36" dur="1000"/>
                                        <p:tgtEl>
                                          <p:spTgt spid="4917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9175"/>
                                        </p:tgtEl>
                                        <p:attrNameLst>
                                          <p:attrName>style.visibility</p:attrName>
                                        </p:attrNameLst>
                                      </p:cBhvr>
                                      <p:to>
                                        <p:strVal val="visible"/>
                                      </p:to>
                                    </p:set>
                                    <p:animEffect transition="in" filter="fade">
                                      <p:cBhvr>
                                        <p:cTn id="39" dur="1000"/>
                                        <p:tgtEl>
                                          <p:spTgt spid="49175"/>
                                        </p:tgtEl>
                                      </p:cBhvr>
                                    </p:animEffect>
                                  </p:childTnLst>
                                </p:cTn>
                              </p:par>
                              <p:par>
                                <p:cTn id="40" presetID="10" presetClass="entr" presetSubtype="0" fill="hold" nodeType="withEffect">
                                  <p:stCondLst>
                                    <p:cond delay="0"/>
                                  </p:stCondLst>
                                  <p:childTnLst>
                                    <p:set>
                                      <p:cBhvr>
                                        <p:cTn id="41" dur="1" fill="hold">
                                          <p:stCondLst>
                                            <p:cond delay="0"/>
                                          </p:stCondLst>
                                        </p:cTn>
                                        <p:tgtEl>
                                          <p:spTgt spid="49193"/>
                                        </p:tgtEl>
                                        <p:attrNameLst>
                                          <p:attrName>style.visibility</p:attrName>
                                        </p:attrNameLst>
                                      </p:cBhvr>
                                      <p:to>
                                        <p:strVal val="visible"/>
                                      </p:to>
                                    </p:set>
                                    <p:animEffect transition="in" filter="fade">
                                      <p:cBhvr>
                                        <p:cTn id="42" dur="1000"/>
                                        <p:tgtEl>
                                          <p:spTgt spid="49193"/>
                                        </p:tgtEl>
                                      </p:cBhvr>
                                    </p:animEffect>
                                  </p:childTnLst>
                                </p:cTn>
                              </p:par>
                              <p:par>
                                <p:cTn id="43" presetID="10" presetClass="entr" presetSubtype="0" fill="hold" nodeType="withEffect">
                                  <p:stCondLst>
                                    <p:cond delay="0"/>
                                  </p:stCondLst>
                                  <p:childTnLst>
                                    <p:set>
                                      <p:cBhvr>
                                        <p:cTn id="44" dur="1" fill="hold">
                                          <p:stCondLst>
                                            <p:cond delay="0"/>
                                          </p:stCondLst>
                                        </p:cTn>
                                        <p:tgtEl>
                                          <p:spTgt spid="49180"/>
                                        </p:tgtEl>
                                        <p:attrNameLst>
                                          <p:attrName>style.visibility</p:attrName>
                                        </p:attrNameLst>
                                      </p:cBhvr>
                                      <p:to>
                                        <p:strVal val="visible"/>
                                      </p:to>
                                    </p:set>
                                    <p:animEffect transition="in" filter="fade">
                                      <p:cBhvr>
                                        <p:cTn id="45" dur="1000"/>
                                        <p:tgtEl>
                                          <p:spTgt spid="49180"/>
                                        </p:tgtEl>
                                      </p:cBhvr>
                                    </p:animEffect>
                                  </p:childTnLst>
                                </p:cTn>
                              </p:par>
                              <p:par>
                                <p:cTn id="46" presetID="10" presetClass="entr" presetSubtype="0" fill="hold" nodeType="withEffect">
                                  <p:stCondLst>
                                    <p:cond delay="0"/>
                                  </p:stCondLst>
                                  <p:childTnLst>
                                    <p:set>
                                      <p:cBhvr>
                                        <p:cTn id="47" dur="1" fill="hold">
                                          <p:stCondLst>
                                            <p:cond delay="0"/>
                                          </p:stCondLst>
                                        </p:cTn>
                                        <p:tgtEl>
                                          <p:spTgt spid="49183"/>
                                        </p:tgtEl>
                                        <p:attrNameLst>
                                          <p:attrName>style.visibility</p:attrName>
                                        </p:attrNameLst>
                                      </p:cBhvr>
                                      <p:to>
                                        <p:strVal val="visible"/>
                                      </p:to>
                                    </p:set>
                                    <p:animEffect transition="in" filter="fade">
                                      <p:cBhvr>
                                        <p:cTn id="48" dur="1000"/>
                                        <p:tgtEl>
                                          <p:spTgt spid="49183"/>
                                        </p:tgtEl>
                                      </p:cBhvr>
                                    </p:animEffect>
                                  </p:childTnLst>
                                </p:cTn>
                              </p:par>
                              <p:par>
                                <p:cTn id="49" presetID="10" presetClass="entr" presetSubtype="0" fill="hold" nodeType="withEffect">
                                  <p:stCondLst>
                                    <p:cond delay="0"/>
                                  </p:stCondLst>
                                  <p:childTnLst>
                                    <p:set>
                                      <p:cBhvr>
                                        <p:cTn id="50" dur="1" fill="hold">
                                          <p:stCondLst>
                                            <p:cond delay="0"/>
                                          </p:stCondLst>
                                        </p:cTn>
                                        <p:tgtEl>
                                          <p:spTgt spid="49181"/>
                                        </p:tgtEl>
                                        <p:attrNameLst>
                                          <p:attrName>style.visibility</p:attrName>
                                        </p:attrNameLst>
                                      </p:cBhvr>
                                      <p:to>
                                        <p:strVal val="visible"/>
                                      </p:to>
                                    </p:set>
                                    <p:animEffect transition="in" filter="fade">
                                      <p:cBhvr>
                                        <p:cTn id="51" dur="1000"/>
                                        <p:tgtEl>
                                          <p:spTgt spid="4918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nodeType="clickEffect">
                                  <p:stCondLst>
                                    <p:cond delay="0"/>
                                  </p:stCondLst>
                                  <p:childTnLst>
                                    <p:set>
                                      <p:cBhvr>
                                        <p:cTn id="55" dur="1" fill="hold">
                                          <p:stCondLst>
                                            <p:cond delay="0"/>
                                          </p:stCondLst>
                                        </p:cTn>
                                        <p:tgtEl>
                                          <p:spTgt spid="49194"/>
                                        </p:tgtEl>
                                        <p:attrNameLst>
                                          <p:attrName>style.visibility</p:attrName>
                                        </p:attrNameLst>
                                      </p:cBhvr>
                                      <p:to>
                                        <p:strVal val="visible"/>
                                      </p:to>
                                    </p:set>
                                    <p:animEffect transition="in" filter="fade">
                                      <p:cBhvr>
                                        <p:cTn id="56" dur="1000"/>
                                        <p:tgtEl>
                                          <p:spTgt spid="4919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9174"/>
                                        </p:tgtEl>
                                        <p:attrNameLst>
                                          <p:attrName>style.visibility</p:attrName>
                                        </p:attrNameLst>
                                      </p:cBhvr>
                                      <p:to>
                                        <p:strVal val="visible"/>
                                      </p:to>
                                    </p:set>
                                    <p:animEffect transition="in" filter="fade">
                                      <p:cBhvr>
                                        <p:cTn id="59" dur="1000"/>
                                        <p:tgtEl>
                                          <p:spTgt spid="49174"/>
                                        </p:tgtEl>
                                      </p:cBhvr>
                                    </p:animEffect>
                                  </p:childTnLst>
                                </p:cTn>
                              </p:par>
                              <p:par>
                                <p:cTn id="60" presetID="10" presetClass="entr" presetSubtype="0" fill="hold" nodeType="withEffect">
                                  <p:stCondLst>
                                    <p:cond delay="0"/>
                                  </p:stCondLst>
                                  <p:childTnLst>
                                    <p:set>
                                      <p:cBhvr>
                                        <p:cTn id="61" dur="1" fill="hold">
                                          <p:stCondLst>
                                            <p:cond delay="0"/>
                                          </p:stCondLst>
                                        </p:cTn>
                                        <p:tgtEl>
                                          <p:spTgt spid="49190"/>
                                        </p:tgtEl>
                                        <p:attrNameLst>
                                          <p:attrName>style.visibility</p:attrName>
                                        </p:attrNameLst>
                                      </p:cBhvr>
                                      <p:to>
                                        <p:strVal val="visible"/>
                                      </p:to>
                                    </p:set>
                                    <p:animEffect transition="in" filter="fade">
                                      <p:cBhvr>
                                        <p:cTn id="62" dur="1000"/>
                                        <p:tgtEl>
                                          <p:spTgt spid="4919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49188"/>
                                        </p:tgtEl>
                                        <p:attrNameLst>
                                          <p:attrName>style.visibility</p:attrName>
                                        </p:attrNameLst>
                                      </p:cBhvr>
                                      <p:to>
                                        <p:strVal val="visible"/>
                                      </p:to>
                                    </p:set>
                                    <p:animEffect transition="in" filter="fade">
                                      <p:cBhvr>
                                        <p:cTn id="67" dur="1000"/>
                                        <p:tgtEl>
                                          <p:spTgt spid="4918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9176"/>
                                        </p:tgtEl>
                                        <p:attrNameLst>
                                          <p:attrName>style.visibility</p:attrName>
                                        </p:attrNameLst>
                                      </p:cBhvr>
                                      <p:to>
                                        <p:strVal val="visible"/>
                                      </p:to>
                                    </p:set>
                                    <p:animEffect transition="in" filter="fade">
                                      <p:cBhvr>
                                        <p:cTn id="70" dur="1000"/>
                                        <p:tgtEl>
                                          <p:spTgt spid="49176"/>
                                        </p:tgtEl>
                                      </p:cBhvr>
                                    </p:animEffect>
                                  </p:childTnLst>
                                </p:cTn>
                              </p:par>
                              <p:par>
                                <p:cTn id="71" presetID="10" presetClass="entr" presetSubtype="0" fill="hold" nodeType="withEffect">
                                  <p:stCondLst>
                                    <p:cond delay="0"/>
                                  </p:stCondLst>
                                  <p:childTnLst>
                                    <p:set>
                                      <p:cBhvr>
                                        <p:cTn id="72" dur="1" fill="hold">
                                          <p:stCondLst>
                                            <p:cond delay="0"/>
                                          </p:stCondLst>
                                        </p:cTn>
                                        <p:tgtEl>
                                          <p:spTgt spid="49185"/>
                                        </p:tgtEl>
                                        <p:attrNameLst>
                                          <p:attrName>style.visibility</p:attrName>
                                        </p:attrNameLst>
                                      </p:cBhvr>
                                      <p:to>
                                        <p:strVal val="visible"/>
                                      </p:to>
                                    </p:set>
                                    <p:animEffect transition="in" filter="fade">
                                      <p:cBhvr>
                                        <p:cTn id="73" dur="1000"/>
                                        <p:tgtEl>
                                          <p:spTgt spid="49185"/>
                                        </p:tgtEl>
                                      </p:cBhvr>
                                    </p:animEffect>
                                  </p:childTnLst>
                                </p:cTn>
                              </p:par>
                              <p:par>
                                <p:cTn id="74" presetID="10" presetClass="entr" presetSubtype="0" fill="hold" nodeType="withEffect">
                                  <p:stCondLst>
                                    <p:cond delay="0"/>
                                  </p:stCondLst>
                                  <p:childTnLst>
                                    <p:set>
                                      <p:cBhvr>
                                        <p:cTn id="75" dur="1" fill="hold">
                                          <p:stCondLst>
                                            <p:cond delay="0"/>
                                          </p:stCondLst>
                                        </p:cTn>
                                        <p:tgtEl>
                                          <p:spTgt spid="49184"/>
                                        </p:tgtEl>
                                        <p:attrNameLst>
                                          <p:attrName>style.visibility</p:attrName>
                                        </p:attrNameLst>
                                      </p:cBhvr>
                                      <p:to>
                                        <p:strVal val="visible"/>
                                      </p:to>
                                    </p:set>
                                    <p:animEffect transition="in" filter="fade">
                                      <p:cBhvr>
                                        <p:cTn id="76" dur="1000"/>
                                        <p:tgtEl>
                                          <p:spTgt spid="49184"/>
                                        </p:tgtEl>
                                      </p:cBhvr>
                                    </p:animEffect>
                                  </p:childTnLst>
                                </p:cTn>
                              </p:par>
                              <p:par>
                                <p:cTn id="77" presetID="10" presetClass="entr" presetSubtype="0" fill="hold" nodeType="withEffect">
                                  <p:stCondLst>
                                    <p:cond delay="0"/>
                                  </p:stCondLst>
                                  <p:childTnLst>
                                    <p:set>
                                      <p:cBhvr>
                                        <p:cTn id="78" dur="1" fill="hold">
                                          <p:stCondLst>
                                            <p:cond delay="0"/>
                                          </p:stCondLst>
                                        </p:cTn>
                                        <p:tgtEl>
                                          <p:spTgt spid="49185"/>
                                        </p:tgtEl>
                                        <p:attrNameLst>
                                          <p:attrName>style.visibility</p:attrName>
                                        </p:attrNameLst>
                                      </p:cBhvr>
                                      <p:to>
                                        <p:strVal val="visible"/>
                                      </p:to>
                                    </p:set>
                                    <p:animEffect transition="in" filter="fade">
                                      <p:cBhvr>
                                        <p:cTn id="79" dur="1000"/>
                                        <p:tgtEl>
                                          <p:spTgt spid="49185"/>
                                        </p:tgtEl>
                                      </p:cBhvr>
                                    </p:animEffect>
                                  </p:childTnLst>
                                </p:cTn>
                              </p:par>
                              <p:par>
                                <p:cTn id="80" presetID="10" presetClass="entr" presetSubtype="0" fill="hold" nodeType="withEffect">
                                  <p:stCondLst>
                                    <p:cond delay="0"/>
                                  </p:stCondLst>
                                  <p:childTnLst>
                                    <p:set>
                                      <p:cBhvr>
                                        <p:cTn id="81" dur="1" fill="hold">
                                          <p:stCondLst>
                                            <p:cond delay="0"/>
                                          </p:stCondLst>
                                        </p:cTn>
                                        <p:tgtEl>
                                          <p:spTgt spid="49186"/>
                                        </p:tgtEl>
                                        <p:attrNameLst>
                                          <p:attrName>style.visibility</p:attrName>
                                        </p:attrNameLst>
                                      </p:cBhvr>
                                      <p:to>
                                        <p:strVal val="visible"/>
                                      </p:to>
                                    </p:set>
                                    <p:animEffect transition="in" filter="fade">
                                      <p:cBhvr>
                                        <p:cTn id="82" dur="1000"/>
                                        <p:tgtEl>
                                          <p:spTgt spid="49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73" grpId="0"/>
      <p:bldP spid="49173" grpId="1"/>
      <p:bldP spid="49174" grpId="0"/>
      <p:bldP spid="49175" grpId="0"/>
      <p:bldP spid="4917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598ABE0-37EB-4B3F-8E41-5A7100ACDE27}"/>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0A68F8B-0C9D-4F83-9F65-C6C6A2A71531}"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pic>
        <p:nvPicPr>
          <p:cNvPr id="60418" name="Picture 1" descr="C:\Users\ziqinding94\Desktop\51vg-7RCUvL._SX441_BO1,204,203,200_.jpg">
            <a:extLst>
              <a:ext uri="{FF2B5EF4-FFF2-40B4-BE49-F238E27FC236}">
                <a16:creationId xmlns:a16="http://schemas.microsoft.com/office/drawing/2014/main" id="{DEBFD2D5-1710-48B2-B3C7-8E5909A2A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7450" y="225425"/>
            <a:ext cx="4624388" cy="522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468B690B-4561-44C8-A89E-6BE0286E4F5F}"/>
              </a:ext>
            </a:extLst>
          </p:cNvPr>
          <p:cNvSpPr txBox="1"/>
          <p:nvPr/>
        </p:nvSpPr>
        <p:spPr>
          <a:xfrm>
            <a:off x="1207294" y="5573713"/>
            <a:ext cx="7581900" cy="52322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sng" strike="noStrike" kern="1200" cap="none" spc="0" normalizeH="0" baseline="0" noProof="0" dirty="0">
                <a:ln>
                  <a:noFill/>
                </a:ln>
                <a:solidFill>
                  <a:srgbClr val="C00000"/>
                </a:solidFill>
                <a:effectLst/>
                <a:uLnTx/>
                <a:uFillTx/>
                <a:latin typeface="Times New Roman" panose="02020603050405020304" pitchFamily="18" charset="0"/>
                <a:ea typeface="SimSun" panose="02010600030101010101" pitchFamily="2" charset="-122"/>
                <a:cs typeface="+mn-cs"/>
              </a:rPr>
              <a:t>Book Website</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SimSun" panose="02010600030101010101" pitchFamily="2" charset="-122"/>
                <a:cs typeface="+mn-cs"/>
              </a:rPr>
              <a:t>: www.pearsonhighered.com/ulaby</a:t>
            </a:r>
            <a:endParaRPr kumimoji="0" lang="en-US" sz="2800" b="1"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Tree>
    <p:extLst>
      <p:ext uri="{BB962C8B-B14F-4D97-AF65-F5344CB8AC3E}">
        <p14:creationId xmlns:p14="http://schemas.microsoft.com/office/powerpoint/2010/main" val="2072101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A6C0039-5A11-4BF0-82E6-234E6167D326}"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24579" name="Text Box 4"/>
          <p:cNvSpPr txBox="1">
            <a:spLocks noChangeArrowheads="1"/>
          </p:cNvSpPr>
          <p:nvPr/>
        </p:nvSpPr>
        <p:spPr bwMode="auto">
          <a:xfrm>
            <a:off x="533400" y="4581525"/>
            <a:ext cx="86106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The wavelength of the wave is defined as the distance between the maxima at any fixed instant of time. V(</a:t>
            </a:r>
            <a:r>
              <a:rPr kumimoji="0" lang="en-US" altLang="en-US" sz="1600" b="0" i="0" u="none" strike="noStrike" kern="1200" cap="none" spc="0" normalizeH="0" baseline="0" noProof="0" dirty="0" err="1">
                <a:ln>
                  <a:noFill/>
                </a:ln>
                <a:solidFill>
                  <a:srgbClr val="000000"/>
                </a:solidFill>
                <a:effectLst/>
                <a:uLnTx/>
                <a:uFillTx/>
                <a:latin typeface="Verdana" panose="020B0604030504040204" pitchFamily="34" charset="0"/>
                <a:ea typeface="MS PGothic" panose="020B0600070205080204" pitchFamily="34" charset="-128"/>
                <a:cs typeface="+mn-cs"/>
              </a:rPr>
              <a:t>z,t</a:t>
            </a: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has maxima when its argument </a:t>
            </a:r>
            <a:r>
              <a:rPr kumimoji="0" lang="en-US" altLang="en-US" sz="1600" b="1" i="0"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a:t>
            </a:r>
            <a:r>
              <a:rPr kumimoji="0" lang="en-US" altLang="en-US" sz="1600" b="1" i="0" u="none" strike="noStrike" kern="1200" cap="none" spc="0" normalizeH="0" baseline="0" noProof="0" dirty="0" err="1">
                <a:ln>
                  <a:noFill/>
                </a:ln>
                <a:solidFill>
                  <a:srgbClr val="0000FF"/>
                </a:solidFill>
                <a:effectLst/>
                <a:uLnTx/>
                <a:uFillTx/>
                <a:latin typeface="Verdana" panose="020B0604030504040204" pitchFamily="34" charset="0"/>
                <a:ea typeface="MS PGothic" panose="020B0600070205080204" pitchFamily="34" charset="-128"/>
                <a:cs typeface="+mn-cs"/>
              </a:rPr>
              <a:t>kz</a:t>
            </a:r>
            <a:r>
              <a:rPr kumimoji="0" lang="en-US" altLang="en-US" sz="1600" b="1" i="0"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a:t>
            </a:r>
            <a:r>
              <a:rPr kumimoji="0" lang="el-GR" altLang="en-US" sz="1600" b="1" i="0"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ω</a:t>
            </a:r>
            <a:r>
              <a:rPr kumimoji="0" lang="en-US" altLang="en-US" sz="1600" b="1" i="0"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t) </a:t>
            </a: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is </a:t>
            </a:r>
            <a:r>
              <a:rPr kumimoji="0" lang="en-US" altLang="en-US" sz="1600" b="0" i="0"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zero</a:t>
            </a: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600" b="0" i="0"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±2</a:t>
            </a:r>
            <a:r>
              <a:rPr kumimoji="0" lang="el-GR" altLang="en-US" sz="1600" b="0" i="0" u="none" strike="noStrike" kern="1200" cap="none" spc="0" normalizeH="0" baseline="0" noProof="0" dirty="0">
                <a:ln>
                  <a:noFill/>
                </a:ln>
                <a:solidFill>
                  <a:srgbClr val="0000FF"/>
                </a:solidFill>
                <a:effectLst/>
                <a:uLnTx/>
                <a:uFillTx/>
                <a:latin typeface="Times New Roman" panose="02020603050405020304" pitchFamily="18" charset="0"/>
                <a:ea typeface="MS PGothic" panose="020B0600070205080204" pitchFamily="34" charset="-128"/>
                <a:cs typeface="+mn-cs"/>
              </a:rPr>
              <a:t>π</a:t>
            </a: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±4</a:t>
            </a:r>
            <a:r>
              <a:rPr kumimoji="0" lang="el-GR"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rPr>
              <a:t>π</a:t>
            </a: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etc. At </a:t>
            </a:r>
            <a:r>
              <a:rPr kumimoji="0" lang="en-US" altLang="en-US" sz="1600" b="1" i="0" u="sng" strike="noStrike" kern="1200" cap="none" spc="0" normalizeH="0" baseline="0" noProof="0" dirty="0">
                <a:ln>
                  <a:noFill/>
                </a:ln>
                <a:solidFill>
                  <a:srgbClr val="C00000"/>
                </a:solidFill>
                <a:effectLst/>
                <a:highlight>
                  <a:srgbClr val="FFFF00"/>
                </a:highlight>
                <a:uLnTx/>
                <a:uFillTx/>
                <a:latin typeface="Verdana" panose="020B0604030504040204" pitchFamily="34" charset="0"/>
                <a:ea typeface="MS PGothic" panose="020B0600070205080204" pitchFamily="34" charset="-128"/>
                <a:cs typeface="+mn-cs"/>
              </a:rPr>
              <a:t>t = 0</a:t>
            </a: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there is a maximum at </a:t>
            </a:r>
            <a:r>
              <a:rPr kumimoji="0" lang="en-US" altLang="en-US" sz="1600" b="1" i="0" u="sng"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z</a:t>
            </a:r>
            <a:r>
              <a:rPr kumimoji="0" lang="en-US" altLang="en-US" sz="1600" b="1" i="0" u="sng" strike="noStrike" kern="1200" cap="none" spc="0" normalizeH="0" baseline="-25000" noProof="0" dirty="0">
                <a:ln>
                  <a:noFill/>
                </a:ln>
                <a:solidFill>
                  <a:srgbClr val="0000FF"/>
                </a:solidFill>
                <a:effectLst/>
                <a:uLnTx/>
                <a:uFillTx/>
                <a:latin typeface="Verdana" panose="020B0604030504040204" pitchFamily="34" charset="0"/>
                <a:ea typeface="MS PGothic" panose="020B0600070205080204" pitchFamily="34" charset="-128"/>
                <a:cs typeface="+mn-cs"/>
              </a:rPr>
              <a:t>1</a:t>
            </a:r>
            <a:r>
              <a:rPr kumimoji="0" lang="en-US" altLang="en-US" sz="1600" b="1" i="0" u="sng"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 = 0</a:t>
            </a: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The next one occurs when </a:t>
            </a:r>
            <a:r>
              <a:rPr kumimoji="0" lang="en-US" altLang="en-US" sz="1600" b="0" i="0" u="none" strike="noStrike" kern="1200" cap="none" spc="0" normalizeH="0" baseline="0" noProof="0" dirty="0" err="1">
                <a:ln>
                  <a:noFill/>
                </a:ln>
                <a:solidFill>
                  <a:srgbClr val="000000"/>
                </a:solidFill>
                <a:effectLst/>
                <a:uLnTx/>
                <a:uFillTx/>
                <a:latin typeface="Verdana" panose="020B0604030504040204" pitchFamily="34" charset="0"/>
                <a:ea typeface="MS PGothic" panose="020B0600070205080204" pitchFamily="34" charset="-128"/>
                <a:cs typeface="+mn-cs"/>
              </a:rPr>
              <a:t>kz</a:t>
            </a: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 2</a:t>
            </a:r>
            <a:r>
              <a:rPr kumimoji="0" lang="el-GR"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rPr>
              <a:t>π</a:t>
            </a: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rPr>
              <a:t> </a:t>
            </a: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or </a:t>
            </a:r>
            <a:r>
              <a:rPr kumimoji="0" lang="en-US" altLang="en-US" sz="1600" b="1" i="0" u="sng"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z</a:t>
            </a:r>
            <a:r>
              <a:rPr kumimoji="0" lang="en-US" altLang="en-US" sz="1600" b="1" i="0" u="sng" strike="noStrike" kern="1200" cap="none" spc="0" normalizeH="0" baseline="-25000" noProof="0" dirty="0">
                <a:ln>
                  <a:noFill/>
                </a:ln>
                <a:solidFill>
                  <a:srgbClr val="0000FF"/>
                </a:solidFill>
                <a:effectLst/>
                <a:uLnTx/>
                <a:uFillTx/>
                <a:latin typeface="Verdana" panose="020B0604030504040204" pitchFamily="34" charset="0"/>
                <a:ea typeface="MS PGothic" panose="020B0600070205080204" pitchFamily="34" charset="-128"/>
                <a:cs typeface="+mn-cs"/>
              </a:rPr>
              <a:t>2</a:t>
            </a:r>
            <a:r>
              <a:rPr kumimoji="0" lang="en-US" altLang="en-US" sz="1600" b="1" i="0" u="sng"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 = 2</a:t>
            </a:r>
            <a:r>
              <a:rPr kumimoji="0" lang="el-GR" altLang="en-US" sz="1600" b="1" i="0" u="sng" strike="noStrike" kern="1200" cap="none" spc="0" normalizeH="0" baseline="0" noProof="0" dirty="0">
                <a:ln>
                  <a:noFill/>
                </a:ln>
                <a:solidFill>
                  <a:srgbClr val="0000FF"/>
                </a:solidFill>
                <a:effectLst/>
                <a:uLnTx/>
                <a:uFillTx/>
                <a:latin typeface="Times New Roman" panose="02020603050405020304" pitchFamily="18" charset="0"/>
                <a:ea typeface="MS PGothic" panose="020B0600070205080204" pitchFamily="34" charset="-128"/>
                <a:cs typeface="+mn-cs"/>
              </a:rPr>
              <a:t>π</a:t>
            </a:r>
            <a:r>
              <a:rPr kumimoji="0" lang="en-US" altLang="en-US" sz="1600" b="1" i="0" u="sng"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 / k</a:t>
            </a: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a:t>
            </a:r>
            <a:endParaRPr kumimoji="0" lang="el-GR"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24580" name="Text Box 5"/>
          <p:cNvSpPr txBox="1">
            <a:spLocks noChangeArrowheads="1"/>
          </p:cNvSpPr>
          <p:nvPr/>
        </p:nvSpPr>
        <p:spPr bwMode="auto">
          <a:xfrm>
            <a:off x="3092817" y="5613644"/>
            <a:ext cx="4518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l-GR" alt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λ</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24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z</a:t>
            </a:r>
            <a:r>
              <a:rPr kumimoji="0" lang="en-US" altLang="en-US" sz="2400" b="0" i="0" u="none" strike="noStrike" kern="1200" cap="none" spc="0" normalizeH="0" baseline="-25000" noProof="0" dirty="0">
                <a:ln>
                  <a:noFill/>
                </a:ln>
                <a:solidFill>
                  <a:srgbClr val="000000"/>
                </a:solidFill>
                <a:effectLst/>
                <a:uLnTx/>
                <a:uFillTx/>
                <a:latin typeface="Verdana" panose="020B0604030504040204" pitchFamily="34" charset="0"/>
                <a:ea typeface="MS PGothic" panose="020B0600070205080204" pitchFamily="34" charset="-128"/>
                <a:cs typeface="+mn-cs"/>
              </a:rPr>
              <a:t>2</a:t>
            </a:r>
            <a:r>
              <a:rPr kumimoji="0" lang="en-US" altLang="en-US" sz="24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 z</a:t>
            </a:r>
            <a:r>
              <a:rPr kumimoji="0" lang="en-US" altLang="en-US" sz="2400" b="0" i="0" u="none" strike="noStrike" kern="1200" cap="none" spc="0" normalizeH="0" baseline="-25000" noProof="0" dirty="0">
                <a:ln>
                  <a:noFill/>
                </a:ln>
                <a:solidFill>
                  <a:srgbClr val="000000"/>
                </a:solidFill>
                <a:effectLst/>
                <a:uLnTx/>
                <a:uFillTx/>
                <a:latin typeface="Verdana" panose="020B0604030504040204" pitchFamily="34" charset="0"/>
                <a:ea typeface="MS PGothic" panose="020B0600070205080204" pitchFamily="34" charset="-128"/>
                <a:cs typeface="+mn-cs"/>
              </a:rPr>
              <a:t>1</a:t>
            </a:r>
            <a:r>
              <a:rPr kumimoji="0" lang="en-US" altLang="en-US" sz="24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 </a:t>
            </a:r>
            <a:r>
              <a:rPr kumimoji="0" lang="en-US" altLang="en-US" sz="2400" b="0" i="0" u="none"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2</a:t>
            </a:r>
            <a:r>
              <a:rPr kumimoji="0" lang="el-GR" alt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MS PGothic" panose="020B0600070205080204" pitchFamily="34" charset="-128"/>
                <a:cs typeface="+mn-cs"/>
              </a:rPr>
              <a:t>π</a:t>
            </a:r>
            <a:r>
              <a:rPr kumimoji="0" lang="en-US" altLang="en-US" sz="2400" b="0" i="0" u="none"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/k </a:t>
            </a:r>
            <a:endParaRPr kumimoji="0" lang="el-GR" altLang="en-US" sz="2400" b="0" i="0" u="none"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endParaRPr>
          </a:p>
        </p:txBody>
      </p:sp>
      <p:sp>
        <p:nvSpPr>
          <p:cNvPr id="24581" name="Text Box 8"/>
          <p:cNvSpPr txBox="1">
            <a:spLocks noChangeArrowheads="1"/>
          </p:cNvSpPr>
          <p:nvPr/>
        </p:nvSpPr>
        <p:spPr bwMode="auto">
          <a:xfrm>
            <a:off x="3092817" y="6029325"/>
            <a:ext cx="4625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U = </a:t>
            </a:r>
            <a:r>
              <a:rPr kumimoji="0" lang="en-US" altLang="en-US" sz="24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sym typeface="Symbol" panose="05050102010706020507" pitchFamily="18" charset="2"/>
              </a:rPr>
              <a:t>/k = </a:t>
            </a:r>
            <a:r>
              <a:rPr kumimoji="0" lang="en-US" altLang="en-US" sz="24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2</a:t>
            </a:r>
            <a:r>
              <a:rPr kumimoji="0" lang="el-GR"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rPr>
              <a:t>π</a:t>
            </a:r>
            <a:r>
              <a:rPr kumimoji="0" lang="en-US" altLang="en-US" sz="24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f/k = </a:t>
            </a:r>
            <a:r>
              <a:rPr kumimoji="0" lang="el-GR"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rPr>
              <a:t>λ</a:t>
            </a:r>
            <a:r>
              <a:rPr kumimoji="0" lang="en-US" altLang="en-US" sz="24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f</a:t>
            </a:r>
          </a:p>
        </p:txBody>
      </p:sp>
      <p:pic>
        <p:nvPicPr>
          <p:cNvPr id="24582" name="Picture 13" descr="7"/>
          <p:cNvPicPr>
            <a:picLocks noGrp="1" noChangeAspect="1" noChangeArrowheads="1"/>
          </p:cNvPicPr>
          <p:nvPr>
            <p:ph/>
          </p:nvPr>
        </p:nvPicPr>
        <p:blipFill>
          <a:blip r:embed="rId3">
            <a:extLst>
              <a:ext uri="{28A0092B-C50C-407E-A947-70E740481C1C}">
                <a14:useLocalDpi xmlns:a14="http://schemas.microsoft.com/office/drawing/2010/main" val="0"/>
              </a:ext>
            </a:extLst>
          </a:blip>
          <a:srcRect l="7173" t="6374" r="12495"/>
          <a:stretch>
            <a:fillRect/>
          </a:stretch>
        </p:blipFill>
        <p:spPr bwMode="auto">
          <a:xfrm>
            <a:off x="2632075" y="266700"/>
            <a:ext cx="3306763" cy="433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 Box 15"/>
          <p:cNvSpPr txBox="1">
            <a:spLocks noChangeArrowheads="1"/>
          </p:cNvSpPr>
          <p:nvPr/>
        </p:nvSpPr>
        <p:spPr bwMode="auto">
          <a:xfrm>
            <a:off x="1641353" y="1028640"/>
            <a:ext cx="931985" cy="40011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t = 0</a:t>
            </a:r>
          </a:p>
        </p:txBody>
      </p:sp>
      <p:sp>
        <p:nvSpPr>
          <p:cNvPr id="24584" name="Text Box 16"/>
          <p:cNvSpPr txBox="1">
            <a:spLocks noChangeArrowheads="1"/>
          </p:cNvSpPr>
          <p:nvPr/>
        </p:nvSpPr>
        <p:spPr bwMode="auto">
          <a:xfrm>
            <a:off x="1637140" y="3283684"/>
            <a:ext cx="940410" cy="40011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t = t</a:t>
            </a:r>
            <a:r>
              <a:rPr kumimoji="0" lang="en-US" altLang="en-US" sz="2000" b="1" i="0" u="none" strike="noStrike" kern="1200" cap="none" spc="0" normalizeH="0" baseline="-25000" noProof="0" dirty="0">
                <a:ln>
                  <a:noFill/>
                </a:ln>
                <a:solidFill>
                  <a:srgbClr val="0000FF"/>
                </a:solidFill>
                <a:effectLst/>
                <a:uLnTx/>
                <a:uFillTx/>
                <a:latin typeface="Verdana" panose="020B0604030504040204" pitchFamily="34" charset="0"/>
                <a:ea typeface="MS PGothic" panose="020B0600070205080204" pitchFamily="34" charset="-128"/>
                <a:cs typeface="+mn-cs"/>
              </a:rPr>
              <a:t>o</a:t>
            </a:r>
          </a:p>
        </p:txBody>
      </p:sp>
      <p:sp>
        <p:nvSpPr>
          <p:cNvPr id="24585" name="Text Box 17"/>
          <p:cNvSpPr txBox="1">
            <a:spLocks noChangeArrowheads="1"/>
          </p:cNvSpPr>
          <p:nvPr/>
        </p:nvSpPr>
        <p:spPr bwMode="auto">
          <a:xfrm>
            <a:off x="533400" y="0"/>
            <a:ext cx="69056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600" b="0" i="1"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Let </a:t>
            </a:r>
            <a:r>
              <a:rPr kumimoji="0" lang="en-US" altLang="en-US" sz="1600" b="0" i="1"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f(x)=</a:t>
            </a:r>
            <a:r>
              <a:rPr kumimoji="0" lang="en-US" altLang="en-US" sz="1600" b="0" i="1" u="none" strike="noStrike" kern="1200" cap="none" spc="0" normalizeH="0" baseline="0" noProof="0" dirty="0" err="1">
                <a:ln>
                  <a:noFill/>
                </a:ln>
                <a:solidFill>
                  <a:srgbClr val="0000FF"/>
                </a:solidFill>
                <a:effectLst/>
                <a:uLnTx/>
                <a:uFillTx/>
                <a:latin typeface="Verdana" panose="020B0604030504040204" pitchFamily="34" charset="0"/>
                <a:ea typeface="MS PGothic" panose="020B0600070205080204" pitchFamily="34" charset="-128"/>
                <a:cs typeface="+mn-cs"/>
              </a:rPr>
              <a:t>Acoskx</a:t>
            </a:r>
            <a:r>
              <a:rPr kumimoji="0" lang="en-US" altLang="en-US" sz="1600" b="0" i="1"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If </a:t>
            </a:r>
            <a:r>
              <a:rPr kumimoji="0" lang="en-US" altLang="en-US" sz="1600" b="1" i="1"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x=z-</a:t>
            </a:r>
            <a:r>
              <a:rPr kumimoji="0" lang="en-US" altLang="en-US" sz="1600" b="1" i="1" u="none" strike="noStrike" kern="1200" cap="none" spc="0" normalizeH="0" baseline="0" noProof="0" dirty="0" err="1">
                <a:ln>
                  <a:noFill/>
                </a:ln>
                <a:solidFill>
                  <a:srgbClr val="0000FF"/>
                </a:solidFill>
                <a:effectLst/>
                <a:uLnTx/>
                <a:uFillTx/>
                <a:latin typeface="Verdana" panose="020B0604030504040204" pitchFamily="34" charset="0"/>
                <a:ea typeface="MS PGothic" panose="020B0600070205080204" pitchFamily="34" charset="-128"/>
                <a:cs typeface="+mn-cs"/>
              </a:rPr>
              <a:t>Ut</a:t>
            </a:r>
            <a:r>
              <a:rPr kumimoji="0" lang="en-US" altLang="en-US" sz="1600" b="0" i="1"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v(</a:t>
            </a:r>
            <a:r>
              <a:rPr kumimoji="0" lang="en-US" altLang="en-US" sz="1600" b="0" i="1" u="none" strike="noStrike" kern="1200" cap="none" spc="0" normalizeH="0" baseline="0" noProof="0" dirty="0" err="1">
                <a:ln>
                  <a:noFill/>
                </a:ln>
                <a:solidFill>
                  <a:srgbClr val="000000"/>
                </a:solidFill>
                <a:effectLst/>
                <a:uLnTx/>
                <a:uFillTx/>
                <a:latin typeface="Verdana" panose="020B0604030504040204" pitchFamily="34" charset="0"/>
                <a:ea typeface="MS PGothic" panose="020B0600070205080204" pitchFamily="34" charset="-128"/>
                <a:cs typeface="+mn-cs"/>
              </a:rPr>
              <a:t>z,t</a:t>
            </a:r>
            <a:r>
              <a:rPr kumimoji="0" lang="en-US" altLang="en-US" sz="1600" b="0" i="1"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a:t>
            </a:r>
            <a:r>
              <a:rPr kumimoji="0" lang="en-US" altLang="en-US" sz="1600" b="0" i="1" u="none" strike="noStrike" kern="1200" cap="none" spc="0" normalizeH="0" baseline="0" noProof="0" dirty="0" err="1">
                <a:ln>
                  <a:noFill/>
                </a:ln>
                <a:solidFill>
                  <a:srgbClr val="000000"/>
                </a:solidFill>
                <a:effectLst/>
                <a:uLnTx/>
                <a:uFillTx/>
                <a:latin typeface="Verdana" panose="020B0604030504040204" pitchFamily="34" charset="0"/>
                <a:ea typeface="MS PGothic" panose="020B0600070205080204" pitchFamily="34" charset="-128"/>
                <a:cs typeface="+mn-cs"/>
              </a:rPr>
              <a:t>A</a:t>
            </a:r>
            <a:r>
              <a:rPr kumimoji="0" lang="en-US" altLang="en-US" sz="1600" b="0" i="0" u="none" strike="noStrike" kern="1200" cap="none" spc="0" normalizeH="0" baseline="0" noProof="0" dirty="0" err="1">
                <a:ln>
                  <a:noFill/>
                </a:ln>
                <a:solidFill>
                  <a:srgbClr val="000000"/>
                </a:solidFill>
                <a:effectLst/>
                <a:uLnTx/>
                <a:uFillTx/>
                <a:latin typeface="Verdana" panose="020B0604030504040204" pitchFamily="34" charset="0"/>
                <a:ea typeface="MS PGothic" panose="020B0600070205080204" pitchFamily="34" charset="-128"/>
                <a:cs typeface="+mn-cs"/>
              </a:rPr>
              <a:t>cos</a:t>
            </a: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a:t>
            </a:r>
            <a:r>
              <a:rPr kumimoji="0" lang="en-US" altLang="en-US" sz="1600" b="1" i="1" u="none"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k</a:t>
            </a:r>
            <a:r>
              <a:rPr kumimoji="0" lang="en-US" altLang="en-US" sz="1600" b="0" i="1"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(z-</a:t>
            </a:r>
            <a:r>
              <a:rPr kumimoji="0" lang="en-US" altLang="en-US" sz="1600" b="1" i="1" u="none" strike="noStrike" kern="1200" cap="none" spc="0" normalizeH="0" baseline="0" noProof="0" dirty="0" err="1">
                <a:ln>
                  <a:noFill/>
                </a:ln>
                <a:solidFill>
                  <a:srgbClr val="C00000"/>
                </a:solidFill>
                <a:effectLst/>
                <a:uLnTx/>
                <a:uFillTx/>
                <a:latin typeface="Verdana" panose="020B0604030504040204" pitchFamily="34" charset="0"/>
                <a:ea typeface="MS PGothic" panose="020B0600070205080204" pitchFamily="34" charset="-128"/>
                <a:cs typeface="+mn-cs"/>
              </a:rPr>
              <a:t>U</a:t>
            </a:r>
            <a:r>
              <a:rPr kumimoji="0" lang="en-US" altLang="en-US" sz="1600" b="0" i="1" u="none" strike="noStrike" kern="1200" cap="none" spc="0" normalizeH="0" baseline="0" noProof="0" dirty="0" err="1">
                <a:ln>
                  <a:noFill/>
                </a:ln>
                <a:solidFill>
                  <a:srgbClr val="000000"/>
                </a:solidFill>
                <a:effectLst/>
                <a:uLnTx/>
                <a:uFillTx/>
                <a:latin typeface="Verdana" panose="020B0604030504040204" pitchFamily="34" charset="0"/>
                <a:ea typeface="MS PGothic" panose="020B0600070205080204" pitchFamily="34" charset="-128"/>
                <a:cs typeface="+mn-cs"/>
              </a:rPr>
              <a:t>t</a:t>
            </a:r>
            <a:r>
              <a:rPr kumimoji="0" lang="en-US" altLang="en-US" sz="1600" b="0" i="1"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a:t>
            </a: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a:t>
            </a:r>
            <a:r>
              <a:rPr kumimoji="0" lang="en-US" altLang="en-US" sz="1600" b="0" i="1"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a:t>
            </a:r>
            <a:r>
              <a:rPr kumimoji="0" lang="en-US" altLang="en-US" sz="1600" b="0" i="1" u="none" strike="noStrike" kern="1200" cap="none" spc="0" normalizeH="0" baseline="0" noProof="0" dirty="0" err="1">
                <a:ln>
                  <a:noFill/>
                </a:ln>
                <a:solidFill>
                  <a:srgbClr val="000000"/>
                </a:solidFill>
                <a:effectLst/>
                <a:uLnTx/>
                <a:uFillTx/>
                <a:latin typeface="Verdana" panose="020B0604030504040204" pitchFamily="34" charset="0"/>
                <a:ea typeface="MS PGothic" panose="020B0600070205080204" pitchFamily="34" charset="-128"/>
                <a:cs typeface="+mn-cs"/>
              </a:rPr>
              <a:t>A</a:t>
            </a:r>
            <a:r>
              <a:rPr kumimoji="0" lang="en-US" altLang="en-US" sz="1600" b="0" i="0" u="none" strike="noStrike" kern="1200" cap="none" spc="0" normalizeH="0" baseline="0" noProof="0" dirty="0" err="1">
                <a:ln>
                  <a:noFill/>
                </a:ln>
                <a:solidFill>
                  <a:srgbClr val="000000"/>
                </a:solidFill>
                <a:effectLst/>
                <a:uLnTx/>
                <a:uFillTx/>
                <a:latin typeface="Verdana" panose="020B0604030504040204" pitchFamily="34" charset="0"/>
                <a:ea typeface="MS PGothic" panose="020B0600070205080204" pitchFamily="34" charset="-128"/>
                <a:cs typeface="+mn-cs"/>
              </a:rPr>
              <a:t>cos</a:t>
            </a:r>
            <a:r>
              <a:rPr kumimoji="0" lang="en-US" altLang="en-US" sz="1600" b="0" i="1"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a:t>
            </a:r>
            <a:r>
              <a:rPr kumimoji="0" lang="en-US" altLang="en-US" sz="1600" b="0" i="1" u="none" strike="noStrike" kern="1200" cap="none" spc="0" normalizeH="0" baseline="0" noProof="0" dirty="0" err="1">
                <a:ln>
                  <a:noFill/>
                </a:ln>
                <a:solidFill>
                  <a:srgbClr val="000000"/>
                </a:solidFill>
                <a:effectLst/>
                <a:uLnTx/>
                <a:uFillTx/>
                <a:latin typeface="Verdana" panose="020B0604030504040204" pitchFamily="34" charset="0"/>
                <a:ea typeface="MS PGothic" panose="020B0600070205080204" pitchFamily="34" charset="-128"/>
                <a:cs typeface="+mn-cs"/>
              </a:rPr>
              <a:t>kz</a:t>
            </a:r>
            <a:r>
              <a:rPr kumimoji="0" lang="en-US" altLang="en-US" sz="1600" b="0" i="1"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a:t>
            </a:r>
            <a:r>
              <a:rPr kumimoji="0" lang="el-GR" altLang="en-US" sz="1600" b="1" i="1" u="none"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ω</a:t>
            </a:r>
            <a:r>
              <a:rPr kumimoji="0" lang="en-US" altLang="en-US" sz="1600" b="0" i="1"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t)</a:t>
            </a: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a:t>
            </a:r>
            <a:r>
              <a:rPr kumimoji="0" lang="en-US" altLang="en-US" sz="1600" b="1" i="0" u="none" strike="noStrike" kern="1200" cap="none" spc="0" normalizeH="0" baseline="0" noProof="0" dirty="0" err="1">
                <a:ln>
                  <a:noFill/>
                </a:ln>
                <a:solidFill>
                  <a:srgbClr val="C00000"/>
                </a:solidFill>
                <a:effectLst/>
                <a:highlight>
                  <a:srgbClr val="FFFF00"/>
                </a:highlight>
                <a:uLnTx/>
                <a:uFillTx/>
                <a:latin typeface="Verdana" panose="020B0604030504040204" pitchFamily="34" charset="0"/>
                <a:ea typeface="MS PGothic" panose="020B0600070205080204" pitchFamily="34" charset="-128"/>
                <a:cs typeface="+mn-cs"/>
              </a:rPr>
              <a:t>kU</a:t>
            </a:r>
            <a:r>
              <a:rPr kumimoji="0" lang="en-US" altLang="en-US" sz="1600" b="1" i="0" u="none" strike="noStrike" kern="1200" cap="none" spc="0" normalizeH="0" baseline="0" noProof="0" dirty="0">
                <a:ln>
                  <a:noFill/>
                </a:ln>
                <a:solidFill>
                  <a:srgbClr val="C00000"/>
                </a:solidFill>
                <a:effectLst/>
                <a:highlight>
                  <a:srgbClr val="FFFF00"/>
                </a:highlight>
                <a:uLnTx/>
                <a:uFillTx/>
                <a:latin typeface="Verdana" panose="020B0604030504040204" pitchFamily="34" charset="0"/>
                <a:ea typeface="MS PGothic" panose="020B0600070205080204" pitchFamily="34" charset="-128"/>
                <a:cs typeface="+mn-cs"/>
              </a:rPr>
              <a:t>=</a:t>
            </a:r>
            <a:r>
              <a:rPr kumimoji="0" lang="el-GR" altLang="en-US" sz="1600" b="1" i="1" u="none" strike="noStrike" kern="1200" cap="none" spc="0" normalizeH="0" baseline="0" noProof="0" dirty="0">
                <a:ln>
                  <a:noFill/>
                </a:ln>
                <a:solidFill>
                  <a:srgbClr val="C00000"/>
                </a:solidFill>
                <a:effectLst/>
                <a:highlight>
                  <a:srgbClr val="FFFF00"/>
                </a:highlight>
                <a:uLnTx/>
                <a:uFillTx/>
                <a:latin typeface="Verdana" panose="020B0604030504040204" pitchFamily="34" charset="0"/>
                <a:ea typeface="MS PGothic" panose="020B0600070205080204" pitchFamily="34" charset="-128"/>
                <a:cs typeface="+mn-cs"/>
              </a:rPr>
              <a:t>ω</a:t>
            </a:r>
            <a:r>
              <a:rPr kumimoji="0" lang="en-US" altLang="en-US" sz="1600" b="1" i="0" u="none" strike="noStrike" kern="1200" cap="none" spc="0" normalizeH="0" baseline="0" noProof="0" dirty="0">
                <a:ln>
                  <a:noFill/>
                </a:ln>
                <a:solidFill>
                  <a:srgbClr val="C00000"/>
                </a:solidFill>
                <a:effectLst/>
                <a:highlight>
                  <a:srgbClr val="FFFF00"/>
                </a:highlight>
                <a:uLnTx/>
                <a:uFillTx/>
                <a:latin typeface="Verdana" panose="020B0604030504040204" pitchFamily="34" charset="0"/>
                <a:ea typeface="MS PGothic" panose="020B0600070205080204" pitchFamily="34" charset="-128"/>
                <a:cs typeface="+mn-cs"/>
              </a:rPr>
              <a:t>=2</a:t>
            </a:r>
            <a:r>
              <a:rPr kumimoji="0" lang="el-GR" altLang="en-US" sz="1800" b="1" i="0" u="none" strike="noStrike" kern="1200" cap="none" spc="0" normalizeH="0" baseline="0" noProof="0" dirty="0">
                <a:ln>
                  <a:noFill/>
                </a:ln>
                <a:solidFill>
                  <a:srgbClr val="C00000"/>
                </a:solidFill>
                <a:effectLst/>
                <a:highlight>
                  <a:srgbClr val="FFFF00"/>
                </a:highlight>
                <a:uLnTx/>
                <a:uFillTx/>
                <a:latin typeface="Times New Roman" panose="02020603050405020304" pitchFamily="18" charset="0"/>
                <a:ea typeface="MS PGothic" panose="020B0600070205080204" pitchFamily="34" charset="-128"/>
                <a:cs typeface="+mn-cs"/>
              </a:rPr>
              <a:t>π</a:t>
            </a:r>
            <a:r>
              <a:rPr kumimoji="0" lang="en-US" altLang="en-US" sz="1600" b="1" i="0" u="none" strike="noStrike" kern="1200" cap="none" spc="0" normalizeH="0" baseline="0" noProof="0" dirty="0">
                <a:ln>
                  <a:noFill/>
                </a:ln>
                <a:solidFill>
                  <a:srgbClr val="C00000"/>
                </a:solidFill>
                <a:effectLst/>
                <a:highlight>
                  <a:srgbClr val="FFFF00"/>
                </a:highlight>
                <a:uLnTx/>
                <a:uFillTx/>
                <a:latin typeface="Verdana" panose="020B0604030504040204" pitchFamily="34" charset="0"/>
                <a:ea typeface="MS PGothic" panose="020B0600070205080204" pitchFamily="34" charset="-128"/>
                <a:cs typeface="+mn-cs"/>
              </a:rPr>
              <a:t>f</a:t>
            </a: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a:t>
            </a:r>
            <a:r>
              <a:rPr kumimoji="0" lang="en-US" altLang="en-US" sz="1600" b="0" i="1"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U= </a:t>
            </a:r>
            <a:r>
              <a:rPr kumimoji="0" lang="el-GR" altLang="en-US" sz="1600" b="0" i="1"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ω</a:t>
            </a:r>
            <a:r>
              <a:rPr kumimoji="0" lang="en-US" altLang="en-US" sz="1600" b="0" i="1"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/k</a:t>
            </a: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a:t>
            </a:r>
            <a:endParaRPr kumimoji="0" lang="el-GR"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24586" name="Text Box 18"/>
          <p:cNvSpPr txBox="1">
            <a:spLocks noChangeArrowheads="1"/>
          </p:cNvSpPr>
          <p:nvPr/>
        </p:nvSpPr>
        <p:spPr bwMode="auto">
          <a:xfrm>
            <a:off x="5734050" y="1323975"/>
            <a:ext cx="340995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rPr>
              <a:t>An important special case is that in which the function f is a sinusoid. Fig (a) shows the function </a:t>
            </a:r>
            <a:r>
              <a:rPr kumimoji="0" lang="en-US" altLang="en-US" sz="1200" b="0" i="1"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rPr>
              <a:t>v(z,t)=A</a:t>
            </a:r>
            <a:r>
              <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rPr>
              <a:t>cos</a:t>
            </a:r>
            <a:r>
              <a:rPr kumimoji="0" lang="en-US" altLang="en-US" sz="1200" b="0" i="1"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rPr>
              <a:t>(kz-</a:t>
            </a:r>
            <a:r>
              <a:rPr kumimoji="0" lang="el-GR" altLang="en-US" sz="1200" b="0" i="1"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rPr>
              <a:t>ω</a:t>
            </a:r>
            <a:r>
              <a:rPr kumimoji="0" lang="en-US" altLang="en-US" sz="1200" b="0" i="1"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rPr>
              <a:t>t)</a:t>
            </a:r>
            <a:r>
              <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rPr>
              <a:t> as it appears if photographed with a flash camera at time t=0. In (b) it is seen at the later time t</a:t>
            </a:r>
            <a:r>
              <a:rPr kumimoji="0" lang="en-US" altLang="en-US" sz="9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rPr>
              <a:t>o</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48147" name="Text Box 19"/>
          <p:cNvSpPr txBox="1">
            <a:spLocks noChangeArrowheads="1"/>
          </p:cNvSpPr>
          <p:nvPr/>
        </p:nvSpPr>
        <p:spPr bwMode="auto">
          <a:xfrm>
            <a:off x="7269163" y="0"/>
            <a:ext cx="1874837" cy="276225"/>
          </a:xfrm>
          <a:prstGeom prst="rect">
            <a:avLst/>
          </a:prstGeom>
          <a:noFill/>
          <a:ln w="9525">
            <a:noFill/>
            <a:miter lim="800000"/>
            <a:headEnd/>
            <a:tailEnd/>
          </a:ln>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outerShdw blurRad="38100" dist="38100" dir="2700000" algn="tl">
                    <a:srgbClr val="DDDDDD"/>
                  </a:outerShdw>
                </a:effectLst>
                <a:uLnTx/>
                <a:uFillTx/>
                <a:latin typeface="Verdana" charset="0"/>
                <a:ea typeface="MS PGothic" panose="020B0600070205080204" pitchFamily="34" charset="-128"/>
                <a:cs typeface="+mn-cs"/>
              </a:rPr>
              <a:t>Transmission Lines</a:t>
            </a:r>
          </a:p>
        </p:txBody>
      </p:sp>
      <p:sp>
        <p:nvSpPr>
          <p:cNvPr id="2" name="TextBox 1"/>
          <p:cNvSpPr txBox="1"/>
          <p:nvPr/>
        </p:nvSpPr>
        <p:spPr>
          <a:xfrm>
            <a:off x="5795963" y="3249613"/>
            <a:ext cx="3286125" cy="1076325"/>
          </a:xfrm>
          <a:prstGeom prst="rect">
            <a:avLst/>
          </a:prstGeom>
          <a:solidFill>
            <a:schemeClr val="accent1">
              <a:lumMod val="40000"/>
              <a:lumOff val="60000"/>
            </a:schemeClr>
          </a:solidFill>
          <a:ln>
            <a:solidFill>
              <a:srgbClr val="C00000"/>
            </a:solidFill>
          </a:ln>
        </p:spPr>
        <p:txBody>
          <a:bodyPr wrap="none">
            <a:spAutoFit/>
          </a:bodyPr>
          <a:lstStyle/>
          <a:p>
            <a:pPr marL="285750" marR="0" lvl="0" indent="-285750" algn="l" defTabSz="914400" rtl="0" eaLnBrk="1" fontAlgn="base" latinLnBrk="0" hangingPunct="1">
              <a:lnSpc>
                <a:spcPct val="100000"/>
              </a:lnSpc>
              <a:spcBef>
                <a:spcPct val="0"/>
              </a:spcBef>
              <a:spcAft>
                <a:spcPct val="0"/>
              </a:spcAft>
              <a:buClrTx/>
              <a:buSzTx/>
              <a:buFont typeface="Symbol" pitchFamily="18" charset="2"/>
              <a:buChar char="w"/>
              <a:tabLst/>
              <a:defRPr/>
            </a:pPr>
            <a:r>
              <a:rPr kumimoji="0" lang="en-US" sz="1600" b="0" i="0" u="none" strike="noStrike" kern="1200" cap="none" spc="0" normalizeH="0" baseline="0" noProof="0" dirty="0">
                <a:ln>
                  <a:noFill/>
                </a:ln>
                <a:solidFill>
                  <a:srgbClr val="C00000"/>
                </a:solidFill>
                <a:effectLst/>
                <a:uLnTx/>
                <a:uFillTx/>
                <a:latin typeface="Verdana" charset="0"/>
                <a:ea typeface="ＭＳ Ｐゴシック" charset="-128"/>
                <a:cs typeface="+mn-cs"/>
                <a:sym typeface="Symbol"/>
              </a:rPr>
              <a:t>- </a:t>
            </a:r>
            <a:r>
              <a:rPr kumimoji="0" lang="en-US" sz="1600" b="0" i="0" u="sng" strike="noStrike" kern="1200" cap="none" spc="0" normalizeH="0" baseline="0" noProof="0" dirty="0">
                <a:ln>
                  <a:noFill/>
                </a:ln>
                <a:solidFill>
                  <a:srgbClr val="C00000"/>
                </a:solidFill>
                <a:effectLst/>
                <a:uLnTx/>
                <a:uFillTx/>
                <a:latin typeface="Verdana" charset="0"/>
                <a:ea typeface="ＭＳ Ｐゴシック" charset="-128"/>
                <a:cs typeface="+mn-cs"/>
                <a:sym typeface="Symbol"/>
              </a:rPr>
              <a:t>angular frequency, </a:t>
            </a:r>
            <a:r>
              <a:rPr kumimoji="0" lang="en-US" sz="1600" b="1" i="0" u="sng" strike="noStrike" kern="1200" cap="none" spc="0" normalizeH="0" baseline="0" noProof="0" dirty="0">
                <a:ln>
                  <a:noFill/>
                </a:ln>
                <a:solidFill>
                  <a:srgbClr val="C00000"/>
                </a:solidFill>
                <a:effectLst/>
                <a:uLnTx/>
                <a:uFillTx/>
                <a:latin typeface="Verdana" charset="0"/>
                <a:ea typeface="ＭＳ Ｐゴシック" charset="-128"/>
                <a:cs typeface="+mn-cs"/>
                <a:sym typeface="Symbol"/>
              </a:rPr>
              <a:t>rad/s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Verdana" charset="0"/>
                <a:ea typeface="ＭＳ Ｐゴシック" charset="-128"/>
                <a:cs typeface="+mn-cs"/>
                <a:sym typeface="Symbol"/>
              </a:rPr>
              <a:t>U – </a:t>
            </a:r>
            <a:r>
              <a:rPr kumimoji="0" lang="en-US" sz="1600" b="0" i="0" u="sng" strike="noStrike" kern="1200" cap="none" spc="0" normalizeH="0" baseline="0" noProof="0" dirty="0">
                <a:ln>
                  <a:noFill/>
                </a:ln>
                <a:solidFill>
                  <a:srgbClr val="C00000"/>
                </a:solidFill>
                <a:effectLst/>
                <a:uLnTx/>
                <a:uFillTx/>
                <a:latin typeface="Verdana" charset="0"/>
                <a:ea typeface="ＭＳ Ｐゴシック" charset="-128"/>
                <a:cs typeface="+mn-cs"/>
                <a:sym typeface="Symbol"/>
              </a:rPr>
              <a:t>phase velocity, </a:t>
            </a:r>
            <a:r>
              <a:rPr kumimoji="0" lang="en-US" sz="1600" b="1" i="0" u="sng" strike="noStrike" kern="1200" cap="none" spc="0" normalizeH="0" baseline="0" noProof="0" dirty="0">
                <a:ln>
                  <a:noFill/>
                </a:ln>
                <a:solidFill>
                  <a:srgbClr val="C00000"/>
                </a:solidFill>
                <a:effectLst/>
                <a:uLnTx/>
                <a:uFillTx/>
                <a:latin typeface="Verdana" charset="0"/>
                <a:ea typeface="ＭＳ Ｐゴシック" charset="-128"/>
                <a:cs typeface="+mn-cs"/>
                <a:sym typeface="Symbol"/>
              </a:rPr>
              <a:t>m/s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Verdana" charset="0"/>
                <a:ea typeface="ＭＳ Ｐゴシック" charset="-128"/>
                <a:cs typeface="+mn-cs"/>
                <a:sym typeface="Symbol"/>
              </a:rPr>
              <a:t>k – </a:t>
            </a:r>
            <a:r>
              <a:rPr kumimoji="0" lang="en-US" sz="1600" b="0" i="0" u="sng" strike="noStrike" kern="1200" cap="none" spc="0" normalizeH="0" baseline="0" noProof="0" dirty="0">
                <a:ln>
                  <a:noFill/>
                </a:ln>
                <a:solidFill>
                  <a:srgbClr val="C00000"/>
                </a:solidFill>
                <a:effectLst/>
                <a:uLnTx/>
                <a:uFillTx/>
                <a:latin typeface="Verdana" charset="0"/>
                <a:ea typeface="ＭＳ Ｐゴシック" charset="-128"/>
                <a:cs typeface="+mn-cs"/>
                <a:sym typeface="Symbol"/>
              </a:rPr>
              <a:t>propagation constant,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Verdana" charset="0"/>
                <a:ea typeface="ＭＳ Ｐゴシック" charset="-128"/>
                <a:cs typeface="+mn-cs"/>
                <a:sym typeface="Symbol"/>
              </a:rPr>
              <a:t>      </a:t>
            </a:r>
            <a:r>
              <a:rPr kumimoji="0" lang="en-US" sz="1600" b="1" i="0" u="sng" strike="noStrike" kern="1200" cap="none" spc="0" normalizeH="0" baseline="0" noProof="0" dirty="0">
                <a:ln>
                  <a:noFill/>
                </a:ln>
                <a:solidFill>
                  <a:srgbClr val="C00000"/>
                </a:solidFill>
                <a:effectLst/>
                <a:uLnTx/>
                <a:uFillTx/>
                <a:latin typeface="Verdana" charset="0"/>
                <a:ea typeface="ＭＳ Ｐゴシック" charset="-128"/>
                <a:cs typeface="+mn-cs"/>
                <a:sym typeface="Symbol"/>
              </a:rPr>
              <a:t>rad/m</a:t>
            </a:r>
            <a:endParaRPr kumimoji="0" lang="en-US" sz="1600" b="0" i="0" u="none" strike="noStrike" kern="1200" cap="none" spc="0" normalizeH="0" baseline="0" noProof="0" dirty="0">
              <a:ln>
                <a:noFill/>
              </a:ln>
              <a:solidFill>
                <a:srgbClr val="000000"/>
              </a:solidFill>
              <a:effectLst/>
              <a:uLnTx/>
              <a:uFillTx/>
              <a:latin typeface="Verdana" charset="0"/>
              <a:ea typeface="ＭＳ Ｐゴシック" charset="-128"/>
              <a:cs typeface="+mn-cs"/>
            </a:endParaRPr>
          </a:p>
        </p:txBody>
      </p:sp>
      <p:sp>
        <p:nvSpPr>
          <p:cNvPr id="3" name="TextBox 2">
            <a:extLst>
              <a:ext uri="{FF2B5EF4-FFF2-40B4-BE49-F238E27FC236}">
                <a16:creationId xmlns:a16="http://schemas.microsoft.com/office/drawing/2014/main" id="{EB8422B6-F7D0-420B-ACDD-F8EE93449D69}"/>
              </a:ext>
            </a:extLst>
          </p:cNvPr>
          <p:cNvSpPr txBox="1"/>
          <p:nvPr/>
        </p:nvSpPr>
        <p:spPr>
          <a:xfrm>
            <a:off x="647700" y="2167460"/>
            <a:ext cx="3114675" cy="400110"/>
          </a:xfrm>
          <a:prstGeom prst="rect">
            <a:avLst/>
          </a:prstGeom>
          <a:solidFill>
            <a:schemeClr val="accent1">
              <a:lumMod val="20000"/>
              <a:lumOff val="80000"/>
            </a:schemeClr>
          </a:solidFill>
          <a:ln w="38100">
            <a:solidFill>
              <a:srgbClr val="0000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v</a:t>
            </a:r>
            <a:r>
              <a:rPr kumimoji="0" lang="en-US" altLang="en-US" sz="2000" b="1" i="1"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a:t>
            </a:r>
            <a:r>
              <a:rPr kumimoji="0" lang="en-US" altLang="en-US" sz="2000" b="1" i="1" u="none" strike="noStrike" kern="1200" cap="none" spc="0" normalizeH="0" baseline="0" noProof="0" dirty="0" err="1">
                <a:ln>
                  <a:noFill/>
                </a:ln>
                <a:solidFill>
                  <a:srgbClr val="000000"/>
                </a:solidFill>
                <a:effectLst/>
                <a:uLnTx/>
                <a:uFillTx/>
                <a:latin typeface="Verdana" panose="020B0604030504040204" pitchFamily="34" charset="0"/>
                <a:ea typeface="MS PGothic" panose="020B0600070205080204" pitchFamily="34" charset="-128"/>
                <a:cs typeface="+mn-cs"/>
              </a:rPr>
              <a:t>z,t</a:t>
            </a:r>
            <a:r>
              <a:rPr kumimoji="0" lang="en-US" altLang="en-US" sz="2000" b="1" i="1"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 </a:t>
            </a:r>
            <a:r>
              <a:rPr kumimoji="0" lang="en-US" altLang="en-US" sz="2000" b="1" i="1" u="none" strike="noStrike" kern="1200" cap="none" spc="0" normalizeH="0" baseline="0" noProof="0" dirty="0" err="1">
                <a:ln>
                  <a:noFill/>
                </a:ln>
                <a:solidFill>
                  <a:srgbClr val="000000"/>
                </a:solidFill>
                <a:effectLst/>
                <a:uLnTx/>
                <a:uFillTx/>
                <a:latin typeface="Verdana" panose="020B0604030504040204" pitchFamily="34" charset="0"/>
                <a:ea typeface="MS PGothic" panose="020B0600070205080204" pitchFamily="34" charset="-128"/>
                <a:cs typeface="+mn-cs"/>
              </a:rPr>
              <a:t>A</a:t>
            </a:r>
            <a:r>
              <a:rPr kumimoji="0" lang="en-US" altLang="en-US" sz="2000" b="1" i="0" u="none" strike="noStrike" kern="1200" cap="none" spc="0" normalizeH="0" baseline="0" noProof="0" dirty="0" err="1">
                <a:ln>
                  <a:noFill/>
                </a:ln>
                <a:solidFill>
                  <a:srgbClr val="000000"/>
                </a:solidFill>
                <a:effectLst/>
                <a:uLnTx/>
                <a:uFillTx/>
                <a:latin typeface="Verdana" panose="020B0604030504040204" pitchFamily="34" charset="0"/>
                <a:ea typeface="MS PGothic" panose="020B0600070205080204" pitchFamily="34" charset="-128"/>
                <a:cs typeface="+mn-cs"/>
              </a:rPr>
              <a:t>cos</a:t>
            </a:r>
            <a:r>
              <a:rPr kumimoji="0" lang="en-US" altLang="en-US" sz="2000" b="1" i="1"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a:t>
            </a:r>
            <a:r>
              <a:rPr kumimoji="0" lang="el-GR" altLang="en-US" sz="2000" b="1" i="1" u="none" strike="noStrike" kern="1200" cap="none" spc="0" normalizeH="0" baseline="0" noProof="0" dirty="0">
                <a:ln>
                  <a:noFill/>
                </a:ln>
                <a:effectLst/>
                <a:uLnTx/>
                <a:uFillTx/>
                <a:latin typeface="Verdana" panose="020B0604030504040204" pitchFamily="34" charset="0"/>
                <a:ea typeface="MS PGothic" panose="020B0600070205080204" pitchFamily="34" charset="-128"/>
                <a:cs typeface="+mn-cs"/>
              </a:rPr>
              <a:t>ω</a:t>
            </a:r>
            <a:r>
              <a:rPr kumimoji="0" lang="en-US" altLang="en-US" sz="2000" b="1" i="1"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t-</a:t>
            </a:r>
            <a:r>
              <a:rPr kumimoji="0" lang="en-US" altLang="en-US" sz="2000" b="1" i="1" u="none" strike="noStrike" kern="1200" cap="none" spc="0" normalizeH="0" baseline="0" noProof="0" dirty="0" err="1">
                <a:ln>
                  <a:noFill/>
                </a:ln>
                <a:solidFill>
                  <a:srgbClr val="000000"/>
                </a:solidFill>
                <a:effectLst/>
                <a:uLnTx/>
                <a:uFillTx/>
                <a:latin typeface="Verdana" panose="020B0604030504040204" pitchFamily="34" charset="0"/>
                <a:ea typeface="MS PGothic" panose="020B0600070205080204" pitchFamily="34" charset="-128"/>
                <a:cs typeface="+mn-cs"/>
              </a:rPr>
              <a:t>kz</a:t>
            </a:r>
            <a:r>
              <a:rPr kumimoji="0" lang="en-US" altLang="en-US" sz="2000" b="1" i="1"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a:t>
            </a:r>
            <a:endParaRPr kumimoji="0" lang="en-US" sz="2000" b="1"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15" name="TextBox 14">
            <a:extLst>
              <a:ext uri="{FF2B5EF4-FFF2-40B4-BE49-F238E27FC236}">
                <a16:creationId xmlns:a16="http://schemas.microsoft.com/office/drawing/2014/main" id="{693DDB8C-C2C9-409C-8586-F7F2720E8E59}"/>
              </a:ext>
            </a:extLst>
          </p:cNvPr>
          <p:cNvSpPr txBox="1"/>
          <p:nvPr/>
        </p:nvSpPr>
        <p:spPr>
          <a:xfrm>
            <a:off x="6096001" y="470463"/>
            <a:ext cx="2986087" cy="64633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i="1"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v(</a:t>
            </a:r>
            <a:r>
              <a:rPr kumimoji="0" lang="en-US" altLang="en-US" sz="1800" i="1" u="none" strike="noStrike" kern="1200" cap="none" spc="0" normalizeH="0" baseline="0" noProof="0" dirty="0" err="1">
                <a:ln>
                  <a:noFill/>
                </a:ln>
                <a:solidFill>
                  <a:srgbClr val="000000"/>
                </a:solidFill>
                <a:effectLst/>
                <a:uLnTx/>
                <a:uFillTx/>
                <a:latin typeface="Verdana" panose="020B0604030504040204" pitchFamily="34" charset="0"/>
                <a:ea typeface="MS PGothic" panose="020B0600070205080204" pitchFamily="34" charset="-128"/>
                <a:cs typeface="+mn-cs"/>
              </a:rPr>
              <a:t>z,t</a:t>
            </a:r>
            <a:r>
              <a:rPr kumimoji="0" lang="en-US" altLang="en-US" sz="1800" i="1"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 </a:t>
            </a:r>
            <a:r>
              <a:rPr kumimoji="0" lang="en-US" altLang="en-US" sz="1800" i="1" u="none" strike="noStrike" kern="1200" cap="none" spc="0" normalizeH="0" baseline="0" noProof="0" dirty="0" err="1">
                <a:ln>
                  <a:noFill/>
                </a:ln>
                <a:solidFill>
                  <a:srgbClr val="000000"/>
                </a:solidFill>
                <a:effectLst/>
                <a:uLnTx/>
                <a:uFillTx/>
                <a:latin typeface="Verdana" panose="020B0604030504040204" pitchFamily="34" charset="0"/>
                <a:ea typeface="MS PGothic" panose="020B0600070205080204" pitchFamily="34" charset="-128"/>
                <a:cs typeface="+mn-cs"/>
              </a:rPr>
              <a:t>A</a:t>
            </a:r>
            <a:r>
              <a:rPr kumimoji="0" lang="en-US" altLang="en-US" sz="1800" i="0" u="none" strike="noStrike" kern="1200" cap="none" spc="0" normalizeH="0" baseline="0" noProof="0" dirty="0" err="1">
                <a:ln>
                  <a:noFill/>
                </a:ln>
                <a:solidFill>
                  <a:srgbClr val="000000"/>
                </a:solidFill>
                <a:effectLst/>
                <a:uLnTx/>
                <a:uFillTx/>
                <a:latin typeface="Verdana" panose="020B0604030504040204" pitchFamily="34" charset="0"/>
                <a:ea typeface="MS PGothic" panose="020B0600070205080204" pitchFamily="34" charset="-128"/>
                <a:cs typeface="+mn-cs"/>
              </a:rPr>
              <a:t>cos</a:t>
            </a:r>
            <a:r>
              <a:rPr kumimoji="0" lang="en-US" altLang="en-US" sz="1800" i="1"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a:t>
            </a:r>
            <a:r>
              <a:rPr kumimoji="0" lang="en-US" altLang="en-US" sz="1800" i="1" u="none" strike="noStrike" kern="1200" cap="none" spc="0" normalizeH="0" baseline="0" noProof="0" dirty="0" err="1">
                <a:ln>
                  <a:noFill/>
                </a:ln>
                <a:solidFill>
                  <a:srgbClr val="000000"/>
                </a:solidFill>
                <a:effectLst/>
                <a:uLnTx/>
                <a:uFillTx/>
                <a:latin typeface="Verdana" panose="020B0604030504040204" pitchFamily="34" charset="0"/>
                <a:ea typeface="MS PGothic" panose="020B0600070205080204" pitchFamily="34" charset="-128"/>
                <a:cs typeface="+mn-cs"/>
              </a:rPr>
              <a:t>kz</a:t>
            </a:r>
            <a:r>
              <a:rPr kumimoji="0" lang="en-US" altLang="en-US" sz="1800" i="1"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a:t>
            </a:r>
            <a:r>
              <a:rPr kumimoji="0" lang="el-GR" altLang="en-US" sz="1800" i="1"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ω</a:t>
            </a:r>
            <a:r>
              <a:rPr kumimoji="0" lang="en-US" altLang="en-US" sz="1800" i="1"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t)</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800" i="1" dirty="0">
                <a:solidFill>
                  <a:srgbClr val="000000"/>
                </a:solidFill>
              </a:rPr>
              <a:t>          = </a:t>
            </a:r>
            <a:r>
              <a:rPr lang="en-US" sz="1800" i="1" dirty="0" err="1">
                <a:solidFill>
                  <a:srgbClr val="000000"/>
                </a:solidFill>
              </a:rPr>
              <a:t>Acos</a:t>
            </a:r>
            <a:r>
              <a:rPr lang="en-US" sz="1800" i="1" dirty="0">
                <a:solidFill>
                  <a:srgbClr val="000000"/>
                </a:solidFill>
              </a:rPr>
              <a:t> (</a:t>
            </a:r>
            <a:r>
              <a:rPr kumimoji="0" lang="el-GR" altLang="en-US" sz="1800" i="1"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ω</a:t>
            </a:r>
            <a:r>
              <a:rPr kumimoji="0" lang="en-US" altLang="en-US" sz="1800" i="1"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t-</a:t>
            </a:r>
            <a:r>
              <a:rPr kumimoji="0" lang="en-US" altLang="en-US" sz="1800" i="1" u="none" strike="noStrike" kern="1200" cap="none" spc="0" normalizeH="0" baseline="0" noProof="0" dirty="0" err="1">
                <a:ln>
                  <a:noFill/>
                </a:ln>
                <a:solidFill>
                  <a:srgbClr val="000000"/>
                </a:solidFill>
                <a:effectLst/>
                <a:uLnTx/>
                <a:uFillTx/>
                <a:latin typeface="Verdana" panose="020B0604030504040204" pitchFamily="34" charset="0"/>
                <a:ea typeface="MS PGothic" panose="020B0600070205080204" pitchFamily="34" charset="-128"/>
                <a:cs typeface="+mn-cs"/>
              </a:rPr>
              <a:t>kz</a:t>
            </a:r>
            <a:r>
              <a:rPr kumimoji="0" lang="en-US" altLang="en-US" sz="1800" i="1"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a:t>
            </a:r>
            <a:endParaRPr kumimoji="0" lang="en-US" sz="180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11B14F4-BFD6-4E0B-89F9-A03DCBF45A9D}"/>
                  </a:ext>
                </a:extLst>
              </p:cNvPr>
              <p:cNvSpPr txBox="1"/>
              <p:nvPr/>
            </p:nvSpPr>
            <p:spPr>
              <a:xfrm>
                <a:off x="5441158" y="2490404"/>
                <a:ext cx="1309686"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C00000"/>
                          </a:solidFill>
                          <a:latin typeface="Cambria Math" panose="02040503050406030204" pitchFamily="18" charset="0"/>
                          <a:ea typeface="Cambria Math" panose="02040503050406030204" pitchFamily="18" charset="0"/>
                        </a:rPr>
                        <m:t>𝐔</m:t>
                      </m:r>
                    </m:oMath>
                  </m:oMathPara>
                </a14:m>
                <a:endParaRPr lang="en-US" sz="2800" b="1" dirty="0">
                  <a:solidFill>
                    <a:srgbClr val="C00000"/>
                  </a:solidFill>
                </a:endParaRPr>
              </a:p>
            </p:txBody>
          </p:sp>
        </mc:Choice>
        <mc:Fallback xmlns="">
          <p:sp>
            <p:nvSpPr>
              <p:cNvPr id="5" name="TextBox 4">
                <a:extLst>
                  <a:ext uri="{FF2B5EF4-FFF2-40B4-BE49-F238E27FC236}">
                    <a16:creationId xmlns:a16="http://schemas.microsoft.com/office/drawing/2014/main" id="{911B14F4-BFD6-4E0B-89F9-A03DCBF45A9D}"/>
                  </a:ext>
                </a:extLst>
              </p:cNvPr>
              <p:cNvSpPr txBox="1">
                <a:spLocks noRot="1" noChangeAspect="1" noMove="1" noResize="1" noEditPoints="1" noAdjustHandles="1" noChangeArrowheads="1" noChangeShapeType="1" noTextEdit="1"/>
              </p:cNvSpPr>
              <p:nvPr/>
            </p:nvSpPr>
            <p:spPr>
              <a:xfrm>
                <a:off x="5441158" y="2490404"/>
                <a:ext cx="1309686" cy="430887"/>
              </a:xfrm>
              <a:prstGeom prst="rect">
                <a:avLst/>
              </a:prstGeom>
              <a:blipFill>
                <a:blip r:embed="rId4"/>
                <a:stretch>
                  <a:fillRect/>
                </a:stretch>
              </a:blipFill>
            </p:spPr>
            <p:txBody>
              <a:bodyPr/>
              <a:lstStyle/>
              <a:p>
                <a:r>
                  <a:rPr lang="en-US">
                    <a:noFill/>
                  </a:rPr>
                  <a:t> </a:t>
                </a:r>
              </a:p>
            </p:txBody>
          </p:sp>
        </mc:Fallback>
      </mc:AlternateContent>
      <p:sp>
        <p:nvSpPr>
          <p:cNvPr id="6" name="Arrow: Right 5">
            <a:extLst>
              <a:ext uri="{FF2B5EF4-FFF2-40B4-BE49-F238E27FC236}">
                <a16:creationId xmlns:a16="http://schemas.microsoft.com/office/drawing/2014/main" id="{E05D03A5-404C-4E03-99E5-FE95BBCB490C}"/>
              </a:ext>
            </a:extLst>
          </p:cNvPr>
          <p:cNvSpPr>
            <a:spLocks noChangeAspect="1"/>
          </p:cNvSpPr>
          <p:nvPr/>
        </p:nvSpPr>
        <p:spPr>
          <a:xfrm>
            <a:off x="5499190" y="2791975"/>
            <a:ext cx="518229" cy="256694"/>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349323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19C7E54B-56C3-477E-840B-649D61DA9E23}" type="slidenum">
              <a:rPr lang="en-US" altLang="en-US" sz="1400">
                <a:latin typeface="Arial" panose="020B0604020202020204" pitchFamily="34" charset="0"/>
              </a:rPr>
              <a:pPr eaLnBrk="1" hangingPunct="1"/>
              <a:t>15</a:t>
            </a:fld>
            <a:endParaRPr lang="en-US" altLang="en-US" sz="1400">
              <a:latin typeface="Arial" panose="020B0604020202020204" pitchFamily="34" charset="0"/>
            </a:endParaRPr>
          </a:p>
        </p:txBody>
      </p:sp>
      <p:sp>
        <p:nvSpPr>
          <p:cNvPr id="26627" name="Text Box 4"/>
          <p:cNvSpPr txBox="1">
            <a:spLocks noChangeArrowheads="1"/>
          </p:cNvSpPr>
          <p:nvPr/>
        </p:nvSpPr>
        <p:spPr bwMode="auto">
          <a:xfrm>
            <a:off x="5020530" y="542766"/>
            <a:ext cx="413385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2000" b="1" dirty="0">
                <a:solidFill>
                  <a:srgbClr val="C00000"/>
                </a:solidFill>
                <a:highlight>
                  <a:srgbClr val="FFFF00"/>
                </a:highlight>
              </a:rPr>
              <a:t>A=const at all z values, since we are dealing with a lossless line; only the phase (</a:t>
            </a:r>
            <a:r>
              <a:rPr lang="en-US" altLang="en-US" sz="2000" b="1" dirty="0" err="1">
                <a:solidFill>
                  <a:srgbClr val="C00000"/>
                </a:solidFill>
                <a:highlight>
                  <a:srgbClr val="FFFF00"/>
                </a:highlight>
              </a:rPr>
              <a:t>kz</a:t>
            </a:r>
            <a:r>
              <a:rPr lang="en-US" altLang="en-US" sz="2000" b="1" dirty="0">
                <a:solidFill>
                  <a:srgbClr val="C00000"/>
                </a:solidFill>
                <a:highlight>
                  <a:srgbClr val="FFFF00"/>
                </a:highlight>
              </a:rPr>
              <a:t>) varies with z. </a:t>
            </a:r>
          </a:p>
          <a:p>
            <a:pPr eaLnBrk="1" hangingPunct="1">
              <a:spcBef>
                <a:spcPct val="50000"/>
              </a:spcBef>
            </a:pPr>
            <a:endParaRPr lang="en-US" altLang="en-US" sz="2000" dirty="0"/>
          </a:p>
          <a:p>
            <a:pPr eaLnBrk="1" hangingPunct="1">
              <a:spcBef>
                <a:spcPct val="50000"/>
              </a:spcBef>
            </a:pPr>
            <a:endParaRPr lang="en-US" altLang="en-US" sz="2000" dirty="0"/>
          </a:p>
          <a:p>
            <a:pPr eaLnBrk="1" hangingPunct="1">
              <a:spcBef>
                <a:spcPct val="50000"/>
              </a:spcBef>
            </a:pPr>
            <a:r>
              <a:rPr lang="en-US" altLang="en-US" sz="2000" dirty="0"/>
              <a:t>For the </a:t>
            </a:r>
            <a:r>
              <a:rPr lang="en-US" altLang="en-US" sz="2000" u="sng" dirty="0">
                <a:solidFill>
                  <a:srgbClr val="0000FF"/>
                </a:solidFill>
              </a:rPr>
              <a:t>leftward–moving</a:t>
            </a:r>
            <a:r>
              <a:rPr lang="en-US" altLang="en-US" sz="2000" dirty="0"/>
              <a:t> wave, the phasor would rotate in the </a:t>
            </a:r>
            <a:r>
              <a:rPr lang="en-US" altLang="en-US" sz="2000" u="sng" dirty="0"/>
              <a:t>counter–clockwise</a:t>
            </a:r>
            <a:r>
              <a:rPr lang="en-US" altLang="en-US" sz="2000" dirty="0"/>
              <a:t> direction in the complex-number plane. </a:t>
            </a:r>
          </a:p>
        </p:txBody>
      </p:sp>
      <p:pic>
        <p:nvPicPr>
          <p:cNvPr id="26628" name="Picture 22" descr="phasor copy"/>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bwMode="auto">
          <a:xfrm>
            <a:off x="790575" y="1346200"/>
            <a:ext cx="4270375" cy="3910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26"/>
          <p:cNvSpPr txBox="1">
            <a:spLocks noChangeArrowheads="1"/>
          </p:cNvSpPr>
          <p:nvPr/>
        </p:nvSpPr>
        <p:spPr bwMode="auto">
          <a:xfrm>
            <a:off x="1323975" y="2190750"/>
            <a:ext cx="1400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endParaRPr lang="en-US" altLang="en-US"/>
          </a:p>
        </p:txBody>
      </p:sp>
      <p:sp>
        <p:nvSpPr>
          <p:cNvPr id="26630" name="Text Box 27"/>
          <p:cNvSpPr txBox="1">
            <a:spLocks noChangeArrowheads="1"/>
          </p:cNvSpPr>
          <p:nvPr/>
        </p:nvSpPr>
        <p:spPr bwMode="auto">
          <a:xfrm>
            <a:off x="907318" y="2285543"/>
            <a:ext cx="14954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2000" u="sng" dirty="0">
                <a:solidFill>
                  <a:srgbClr val="0000FF"/>
                </a:solidFill>
              </a:rPr>
              <a:t>Rightward- moving </a:t>
            </a:r>
            <a:r>
              <a:rPr lang="en-US" altLang="en-US" sz="2000" dirty="0">
                <a:solidFill>
                  <a:srgbClr val="0000FF"/>
                </a:solidFill>
              </a:rPr>
              <a:t>wave</a:t>
            </a:r>
          </a:p>
        </p:txBody>
      </p:sp>
      <p:graphicFrame>
        <p:nvGraphicFramePr>
          <p:cNvPr id="26631" name="Object 2"/>
          <p:cNvGraphicFramePr>
            <a:graphicFrameLocks noGrp="1" noChangeAspect="1"/>
          </p:cNvGraphicFramePr>
          <p:nvPr>
            <p:ph sz="quarter" idx="2"/>
          </p:nvPr>
        </p:nvGraphicFramePr>
        <p:xfrm>
          <a:off x="3835400" y="4298950"/>
          <a:ext cx="998538" cy="307975"/>
        </p:xfrm>
        <a:graphic>
          <a:graphicData uri="http://schemas.openxmlformats.org/presentationml/2006/ole">
            <mc:AlternateContent xmlns:mc="http://schemas.openxmlformats.org/markup-compatibility/2006">
              <mc:Choice xmlns:v="urn:schemas-microsoft-com:vml" Requires="v">
                <p:oleObj spid="_x0000_s27143" name="Equation" r:id="rId5" imgW="660113" imgH="203112" progId="Equation.3">
                  <p:embed/>
                </p:oleObj>
              </mc:Choice>
              <mc:Fallback>
                <p:oleObj name="Equation" r:id="rId5" imgW="660113" imgH="203112" progId="Equation.3">
                  <p:embed/>
                  <p:pic>
                    <p:nvPicPr>
                      <p:cNvPr id="0" name="Object 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5400" y="4298950"/>
                        <a:ext cx="99853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2" name="Object 3"/>
          <p:cNvGraphicFramePr>
            <a:graphicFrameLocks noChangeAspect="1"/>
          </p:cNvGraphicFramePr>
          <p:nvPr/>
        </p:nvGraphicFramePr>
        <p:xfrm>
          <a:off x="1047750" y="4621213"/>
          <a:ext cx="1096963" cy="307975"/>
        </p:xfrm>
        <a:graphic>
          <a:graphicData uri="http://schemas.openxmlformats.org/presentationml/2006/ole">
            <mc:AlternateContent xmlns:mc="http://schemas.openxmlformats.org/markup-compatibility/2006">
              <mc:Choice xmlns:v="urn:schemas-microsoft-com:vml" Requires="v">
                <p:oleObj spid="_x0000_s27144" name="Equation" r:id="rId7" imgW="723586" imgH="203112" progId="Equation.3">
                  <p:embed/>
                </p:oleObj>
              </mc:Choice>
              <mc:Fallback>
                <p:oleObj name="Equation" r:id="rId7" imgW="723586" imgH="203112"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7750" y="4621213"/>
                        <a:ext cx="109696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210" name="Text Box 34"/>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Transmission Lines</a:t>
            </a:r>
          </a:p>
        </p:txBody>
      </p:sp>
      <p:sp>
        <p:nvSpPr>
          <p:cNvPr id="2" name="TextBox 1"/>
          <p:cNvSpPr txBox="1"/>
          <p:nvPr/>
        </p:nvSpPr>
        <p:spPr>
          <a:xfrm>
            <a:off x="2536825" y="2451834"/>
            <a:ext cx="2228850" cy="400110"/>
          </a:xfrm>
          <a:prstGeom prst="rect">
            <a:avLst/>
          </a:prstGeom>
          <a:noFill/>
        </p:spPr>
        <p:txBody>
          <a:bodyPr wrap="square" rtlCol="0">
            <a:spAutoFit/>
          </a:bodyPr>
          <a:lstStyle/>
          <a:p>
            <a:pPr lvl="0">
              <a:spcBef>
                <a:spcPct val="50000"/>
              </a:spcBef>
            </a:pPr>
            <a:r>
              <a:rPr lang="en-US" altLang="en-US" sz="2000" dirty="0" err="1">
                <a:solidFill>
                  <a:srgbClr val="C00000"/>
                </a:solidFill>
              </a:rPr>
              <a:t>Aexp</a:t>
            </a:r>
            <a:r>
              <a:rPr lang="en-US" altLang="en-US" sz="2000" dirty="0">
                <a:solidFill>
                  <a:srgbClr val="C00000"/>
                </a:solidFill>
              </a:rPr>
              <a:t>(-jkz</a:t>
            </a:r>
            <a:r>
              <a:rPr lang="en-US" altLang="en-US" sz="2000" baseline="-25000" dirty="0">
                <a:solidFill>
                  <a:srgbClr val="C00000"/>
                </a:solidFill>
              </a:rPr>
              <a:t>0</a:t>
            </a:r>
            <a:r>
              <a:rPr lang="en-US" altLang="en-US" sz="2000" dirty="0">
                <a:solidFill>
                  <a:srgbClr val="C00000"/>
                </a:solidFill>
              </a:rPr>
              <a:t>) = A</a:t>
            </a:r>
          </a:p>
        </p:txBody>
      </p:sp>
      <mc:AlternateContent xmlns:mc="http://schemas.openxmlformats.org/markup-compatibility/2006" xmlns:a14="http://schemas.microsoft.com/office/drawing/2010/main">
        <mc:Choice Requires="a14">
          <p:sp>
            <p:nvSpPr>
              <p:cNvPr id="11" name="Object 4"/>
              <p:cNvSpPr txBox="1">
                <a:spLocks noGrp="1"/>
              </p:cNvSpPr>
              <p:nvPr>
                <p:ph sz="quarter" idx="4"/>
              </p:nvPr>
            </p:nvSpPr>
            <p:spPr bwMode="auto">
              <a:xfrm>
                <a:off x="5624736" y="5421076"/>
                <a:ext cx="3411415" cy="932099"/>
              </a:xfrm>
              <a:prstGeom prst="rect">
                <a:avLst/>
              </a:prstGeom>
              <a:solidFill>
                <a:schemeClr val="accent1">
                  <a:lumMod val="20000"/>
                  <a:lumOff val="80000"/>
                </a:schemeClr>
              </a:solidFill>
              <a:ln>
                <a:noFill/>
              </a:ln>
              <a:effectLst/>
            </p:spPr>
            <p:txBody>
              <a:bodyPr>
                <a:noAutofit/>
              </a:bodyPr>
              <a:lstStyle/>
              <a:p>
                <a:pPr>
                  <a:buNone/>
                </a:pPr>
                <a14:m>
                  <m:oMathPara xmlns:m="http://schemas.openxmlformats.org/officeDocument/2006/math">
                    <m:oMathParaPr>
                      <m:jc m:val="left"/>
                    </m:oMathParaPr>
                    <m:oMath xmlns:m="http://schemas.openxmlformats.org/officeDocument/2006/math">
                      <m:r>
                        <a:rPr lang="en-US" sz="2800" i="1" smtClean="0">
                          <a:solidFill>
                            <a:srgbClr val="000000"/>
                          </a:solidFill>
                          <a:latin typeface="Cambria Math" panose="02040503050406030204" pitchFamily="18" charset="0"/>
                        </a:rPr>
                        <m:t>𝐿</m:t>
                      </m:r>
                      <m:r>
                        <a:rPr lang="en-US" sz="2800" b="1" i="1" smtClean="0">
                          <a:solidFill>
                            <a:srgbClr val="008000"/>
                          </a:solidFill>
                          <a:latin typeface="Cambria Math" panose="02040503050406030204" pitchFamily="18" charset="0"/>
                        </a:rPr>
                        <m:t>𝒋</m:t>
                      </m:r>
                      <m:r>
                        <a:rPr lang="en-US" sz="2800" b="1" i="1" smtClean="0">
                          <a:solidFill>
                            <a:srgbClr val="008000"/>
                          </a:solidFill>
                          <a:latin typeface="Cambria Math" panose="02040503050406030204" pitchFamily="18" charset="0"/>
                        </a:rPr>
                        <m:t>𝝎</m:t>
                      </m:r>
                      <m:bar>
                        <m:barPr>
                          <m:ctrlPr>
                            <a:rPr lang="en-US" sz="2800" i="1">
                              <a:solidFill>
                                <a:srgbClr val="000000"/>
                              </a:solidFill>
                              <a:latin typeface="Cambria Math" panose="02040503050406030204" pitchFamily="18" charset="0"/>
                            </a:rPr>
                          </m:ctrlPr>
                        </m:barPr>
                        <m:e>
                          <m:r>
                            <a:rPr lang="en-US" sz="2800" i="1">
                              <a:solidFill>
                                <a:srgbClr val="000000"/>
                              </a:solidFill>
                              <a:latin typeface="Cambria Math" panose="02040503050406030204" pitchFamily="18" charset="0"/>
                            </a:rPr>
                            <m:t>𝑖</m:t>
                          </m:r>
                        </m:e>
                      </m:bar>
                      <m:r>
                        <a:rPr lang="en-US" sz="2800" i="1">
                          <a:solidFill>
                            <a:srgbClr val="000000"/>
                          </a:solidFill>
                          <a:latin typeface="Cambria Math" panose="02040503050406030204" pitchFamily="18" charset="0"/>
                        </a:rPr>
                        <m:t>(</m:t>
                      </m:r>
                      <m:r>
                        <a:rPr lang="en-US" sz="2800" i="1" smtClean="0">
                          <a:solidFill>
                            <a:srgbClr val="0000FF"/>
                          </a:solidFill>
                          <a:latin typeface="Cambria Math" panose="02040503050406030204" pitchFamily="18" charset="0"/>
                        </a:rPr>
                        <m:t>𝑧</m:t>
                      </m:r>
                      <m:r>
                        <a:rPr lang="en-US" sz="2800" i="1">
                          <a:solidFill>
                            <a:srgbClr val="000000"/>
                          </a:solidFill>
                          <a:latin typeface="Cambria Math" panose="02040503050406030204" pitchFamily="18" charset="0"/>
                        </a:rPr>
                        <m:t>)=−</m:t>
                      </m:r>
                      <m:f>
                        <m:fPr>
                          <m:ctrlPr>
                            <a:rPr lang="en-US" sz="2800" i="1">
                              <a:solidFill>
                                <a:srgbClr val="000000"/>
                              </a:solidFill>
                              <a:latin typeface="Cambria Math" panose="02040503050406030204" pitchFamily="18" charset="0"/>
                            </a:rPr>
                          </m:ctrlPr>
                        </m:fPr>
                        <m:num>
                          <m:r>
                            <a:rPr lang="en-US" sz="2800" b="0" i="1" smtClean="0">
                              <a:solidFill>
                                <a:srgbClr val="000000"/>
                              </a:solidFill>
                              <a:latin typeface="Cambria Math" panose="02040503050406030204" pitchFamily="18" charset="0"/>
                            </a:rPr>
                            <m:t>𝑑</m:t>
                          </m:r>
                        </m:num>
                        <m:den>
                          <m:r>
                            <a:rPr lang="en-US" sz="2800" b="0" i="1" smtClean="0">
                              <a:solidFill>
                                <a:srgbClr val="000000"/>
                              </a:solidFill>
                              <a:latin typeface="Cambria Math" panose="02040503050406030204" pitchFamily="18" charset="0"/>
                            </a:rPr>
                            <m:t>𝑑</m:t>
                          </m:r>
                          <m:r>
                            <a:rPr lang="en-US" sz="2800" i="1">
                              <a:solidFill>
                                <a:srgbClr val="000000"/>
                              </a:solidFill>
                              <a:latin typeface="Cambria Math" panose="02040503050406030204" pitchFamily="18" charset="0"/>
                            </a:rPr>
                            <m:t>𝑧</m:t>
                          </m:r>
                        </m:den>
                      </m:f>
                      <m:bar>
                        <m:barPr>
                          <m:ctrlPr>
                            <a:rPr lang="en-US" sz="2800" i="1">
                              <a:solidFill>
                                <a:srgbClr val="000000"/>
                              </a:solidFill>
                              <a:latin typeface="Cambria Math" panose="02040503050406030204" pitchFamily="18" charset="0"/>
                            </a:rPr>
                          </m:ctrlPr>
                        </m:barPr>
                        <m:e>
                          <m:r>
                            <a:rPr lang="en-US" sz="2800" i="1">
                              <a:solidFill>
                                <a:srgbClr val="000000"/>
                              </a:solidFill>
                              <a:latin typeface="Cambria Math" panose="02040503050406030204" pitchFamily="18" charset="0"/>
                            </a:rPr>
                            <m:t>𝑣</m:t>
                          </m:r>
                        </m:e>
                      </m:bar>
                      <m:r>
                        <a:rPr lang="en-US" sz="2800" i="1">
                          <a:solidFill>
                            <a:srgbClr val="000000"/>
                          </a:solidFill>
                          <a:latin typeface="Cambria Math" panose="02040503050406030204" pitchFamily="18" charset="0"/>
                        </a:rPr>
                        <m:t>(</m:t>
                      </m:r>
                      <m:r>
                        <a:rPr lang="en-US" sz="2800" i="1" smtClean="0">
                          <a:solidFill>
                            <a:srgbClr val="0000FF"/>
                          </a:solidFill>
                          <a:latin typeface="Cambria Math" panose="02040503050406030204" pitchFamily="18" charset="0"/>
                        </a:rPr>
                        <m:t>𝑧</m:t>
                      </m:r>
                      <m:r>
                        <a:rPr lang="en-US" sz="2800" i="1">
                          <a:solidFill>
                            <a:srgbClr val="000000"/>
                          </a:solidFill>
                          <a:latin typeface="Cambria Math" panose="02040503050406030204" pitchFamily="18" charset="0"/>
                        </a:rPr>
                        <m:t>)</m:t>
                      </m:r>
                    </m:oMath>
                  </m:oMathPara>
                </a14:m>
                <a:endParaRPr lang="en-US" sz="2800" dirty="0"/>
              </a:p>
            </p:txBody>
          </p:sp>
        </mc:Choice>
        <mc:Fallback xmlns="">
          <p:sp>
            <p:nvSpPr>
              <p:cNvPr id="11" name="Object 4"/>
              <p:cNvSpPr txBox="1">
                <a:spLocks noGrp="1" noRot="1" noChangeAspect="1" noMove="1" noResize="1" noEditPoints="1" noAdjustHandles="1" noChangeArrowheads="1" noChangeShapeType="1" noTextEdit="1"/>
              </p:cNvSpPr>
              <p:nvPr>
                <p:ph sz="quarter" idx="4"/>
              </p:nvPr>
            </p:nvSpPr>
            <p:spPr bwMode="auto">
              <a:xfrm>
                <a:off x="5624736" y="5421076"/>
                <a:ext cx="3411415" cy="932099"/>
              </a:xfrm>
              <a:prstGeom prst="rect">
                <a:avLst/>
              </a:prstGeom>
              <a:blipFill>
                <a:blip r:embed="rId9"/>
                <a:stretch>
                  <a:fillRect/>
                </a:stretch>
              </a:blipFill>
              <a:ln>
                <a:noFill/>
              </a:ln>
              <a:effectLst/>
            </p:spPr>
            <p:txBody>
              <a:bodyPr/>
              <a:lstStyle/>
              <a:p>
                <a:r>
                  <a:rPr lang="en-US">
                    <a:noFill/>
                  </a:rPr>
                  <a:t> </a:t>
                </a:r>
              </a:p>
            </p:txBody>
          </p:sp>
        </mc:Fallback>
      </mc:AlternateContent>
      <p:sp>
        <p:nvSpPr>
          <p:cNvPr id="3" name="TextBox 2"/>
          <p:cNvSpPr txBox="1"/>
          <p:nvPr/>
        </p:nvSpPr>
        <p:spPr>
          <a:xfrm>
            <a:off x="5624735" y="4729797"/>
            <a:ext cx="3411415" cy="584775"/>
          </a:xfrm>
          <a:prstGeom prst="rect">
            <a:avLst/>
          </a:prstGeom>
          <a:solidFill>
            <a:schemeClr val="accent6">
              <a:lumMod val="20000"/>
              <a:lumOff val="80000"/>
            </a:schemeClr>
          </a:solidFill>
        </p:spPr>
        <p:txBody>
          <a:bodyPr wrap="square" rtlCol="0">
            <a:spAutoFit/>
          </a:bodyPr>
          <a:lstStyle/>
          <a:p>
            <a:pPr algn="ctr"/>
            <a:r>
              <a:rPr lang="en-US" u="sng" dirty="0"/>
              <a:t>1</a:t>
            </a:r>
            <a:r>
              <a:rPr lang="en-US" u="sng" baseline="30000" dirty="0"/>
              <a:t>st</a:t>
            </a:r>
            <a:r>
              <a:rPr lang="en-US" u="sng" dirty="0"/>
              <a:t> TL equation in phasor form </a:t>
            </a:r>
            <a:r>
              <a:rPr lang="en-US" dirty="0"/>
              <a:t>(</a:t>
            </a:r>
            <a:r>
              <a:rPr lang="en-US" dirty="0">
                <a:latin typeface="Arial" panose="020B0604020202020204" pitchFamily="34" charset="0"/>
                <a:cs typeface="Arial" panose="020B0604020202020204" pitchFamily="34" charset="0"/>
              </a:rPr>
              <a:t>∂</a:t>
            </a:r>
            <a:r>
              <a:rPr lang="en-US" dirty="0"/>
              <a:t>/</a:t>
            </a:r>
            <a:r>
              <a:rPr lang="en-US" dirty="0">
                <a:latin typeface="Arial" panose="020B0604020202020204" pitchFamily="34" charset="0"/>
                <a:cs typeface="Arial" panose="020B0604020202020204" pitchFamily="34" charset="0"/>
              </a:rPr>
              <a:t>∂</a:t>
            </a:r>
            <a:r>
              <a:rPr lang="en-US" dirty="0"/>
              <a:t>t </a:t>
            </a:r>
            <a:r>
              <a:rPr lang="en-US" dirty="0">
                <a:latin typeface="Arial" panose="020B0604020202020204" pitchFamily="34" charset="0"/>
                <a:cs typeface="Arial" panose="020B0604020202020204" pitchFamily="34" charset="0"/>
              </a:rPr>
              <a:t>→</a:t>
            </a:r>
            <a:r>
              <a:rPr lang="en-US" dirty="0"/>
              <a:t> j</a:t>
            </a:r>
            <a:r>
              <a:rPr lang="el-GR" dirty="0">
                <a:latin typeface="Arial" panose="020B0604020202020204" pitchFamily="34" charset="0"/>
                <a:cs typeface="Arial" panose="020B0604020202020204" pitchFamily="34" charset="0"/>
              </a:rPr>
              <a:t>ω</a:t>
            </a:r>
            <a:r>
              <a:rPr lang="en-US" dirty="0"/>
              <a:t>)</a:t>
            </a:r>
          </a:p>
        </p:txBody>
      </p:sp>
      <p:sp>
        <p:nvSpPr>
          <p:cNvPr id="4" name="TextBox 3"/>
          <p:cNvSpPr txBox="1"/>
          <p:nvPr/>
        </p:nvSpPr>
        <p:spPr>
          <a:xfrm>
            <a:off x="961170" y="205135"/>
            <a:ext cx="3525960" cy="1077218"/>
          </a:xfrm>
          <a:prstGeom prst="rect">
            <a:avLst/>
          </a:prstGeom>
          <a:noFill/>
        </p:spPr>
        <p:txBody>
          <a:bodyPr wrap="square" rtlCol="0">
            <a:spAutoFit/>
          </a:bodyPr>
          <a:lstStyle/>
          <a:p>
            <a:r>
              <a:rPr lang="en-US" dirty="0"/>
              <a:t>Positions of voltage phasor in the complex-number plane for 3 values of z: </a:t>
            </a:r>
            <a:r>
              <a:rPr lang="en-US" b="1" dirty="0">
                <a:solidFill>
                  <a:srgbClr val="0000FF"/>
                </a:solidFill>
              </a:rPr>
              <a:t>z</a:t>
            </a:r>
            <a:r>
              <a:rPr lang="en-US" b="1" baseline="-25000" dirty="0">
                <a:solidFill>
                  <a:srgbClr val="0000FF"/>
                </a:solidFill>
              </a:rPr>
              <a:t>0 </a:t>
            </a:r>
            <a:r>
              <a:rPr lang="en-US" b="1" dirty="0">
                <a:solidFill>
                  <a:srgbClr val="0000FF"/>
                </a:solidFill>
              </a:rPr>
              <a:t>(reference), (z</a:t>
            </a:r>
            <a:r>
              <a:rPr lang="en-US" b="1" baseline="-25000" dirty="0">
                <a:solidFill>
                  <a:srgbClr val="0000FF"/>
                </a:solidFill>
              </a:rPr>
              <a:t>0</a:t>
            </a:r>
            <a:r>
              <a:rPr lang="en-US" b="1" dirty="0">
                <a:solidFill>
                  <a:srgbClr val="0000FF"/>
                </a:solidFill>
              </a:rPr>
              <a:t>+</a:t>
            </a:r>
            <a:r>
              <a:rPr lang="el-GR" b="1" dirty="0">
                <a:solidFill>
                  <a:srgbClr val="0000FF"/>
                </a:solidFill>
              </a:rPr>
              <a:t>Δ</a:t>
            </a:r>
            <a:r>
              <a:rPr lang="en-US" b="1" dirty="0">
                <a:solidFill>
                  <a:srgbClr val="0000FF"/>
                </a:solidFill>
              </a:rPr>
              <a:t>z), and (z</a:t>
            </a:r>
            <a:r>
              <a:rPr lang="en-US" b="1" baseline="-25000" dirty="0">
                <a:solidFill>
                  <a:srgbClr val="0000FF"/>
                </a:solidFill>
              </a:rPr>
              <a:t>0</a:t>
            </a:r>
            <a:r>
              <a:rPr lang="en-US" b="1" dirty="0">
                <a:solidFill>
                  <a:srgbClr val="0000FF"/>
                </a:solidFill>
              </a:rPr>
              <a:t>+2</a:t>
            </a:r>
            <a:r>
              <a:rPr lang="el-GR" b="1" dirty="0">
                <a:solidFill>
                  <a:srgbClr val="0000FF"/>
                </a:solidFill>
              </a:rPr>
              <a:t>Δ</a:t>
            </a:r>
            <a:r>
              <a:rPr lang="en-US" b="1" dirty="0">
                <a:solidFill>
                  <a:srgbClr val="0000FF"/>
                </a:solidFill>
              </a:rPr>
              <a:t>z)</a:t>
            </a:r>
            <a:r>
              <a:rPr lang="en-US" dirty="0">
                <a:solidFill>
                  <a:srgbClr val="0000FF"/>
                </a:solidFill>
              </a:rPr>
              <a: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4D7D63D-12D6-4C34-9C4D-892029476B7B}"/>
                  </a:ext>
                </a:extLst>
              </p:cNvPr>
              <p:cNvSpPr txBox="1"/>
              <p:nvPr/>
            </p:nvSpPr>
            <p:spPr>
              <a:xfrm>
                <a:off x="571500" y="5392996"/>
                <a:ext cx="4867214" cy="573427"/>
              </a:xfrm>
              <a:prstGeom prst="rect">
                <a:avLst/>
              </a:prstGeom>
              <a:solidFill>
                <a:schemeClr val="accent1">
                  <a:lumMod val="20000"/>
                  <a:lumOff val="80000"/>
                </a:schemeClr>
              </a:solidFill>
            </p:spPr>
            <p:txBody>
              <a:bodyPr wrap="square" rtlCol="0">
                <a:spAutoFit/>
              </a:bodyPr>
              <a:lstStyle/>
              <a:p>
                <a:r>
                  <a:rPr lang="en-US" sz="2800" dirty="0"/>
                  <a:t>L</a:t>
                </a:r>
                <a:r>
                  <a:rPr kumimoji="0" lang="en-US" sz="2800" b="0" i="0" u="none" strike="noStrike" kern="0" cap="none" spc="0" normalizeH="0" baseline="0" noProof="0" dirty="0">
                    <a:ln>
                      <a:noFill/>
                    </a:ln>
                    <a:solidFill>
                      <a:srgbClr val="000000"/>
                    </a:solidFill>
                    <a:effectLst/>
                    <a:uLnTx/>
                    <a:uFillTx/>
                    <a:latin typeface="Times New Roman"/>
                  </a:rPr>
                  <a:t> </a:t>
                </a:r>
                <a14:m>
                  <m:oMath xmlns:m="http://schemas.openxmlformats.org/officeDocument/2006/math">
                    <m:r>
                      <a:rPr kumimoji="0" lang="en-US" sz="2800" b="0" i="1" u="none" strike="noStrike" kern="0" cap="none" spc="0" normalizeH="0" baseline="0" noProof="0">
                        <a:ln>
                          <a:noFill/>
                        </a:ln>
                        <a:solidFill>
                          <a:srgbClr val="000000"/>
                        </a:solidFill>
                        <a:effectLst/>
                        <a:uLnTx/>
                        <a:uFillTx/>
                        <a:latin typeface="Cambria Math" panose="02040503050406030204" pitchFamily="18" charset="0"/>
                      </a:rPr>
                      <m:t>𝜕</m:t>
                    </m:r>
                  </m:oMath>
                </a14:m>
                <a:r>
                  <a:rPr lang="en-US" sz="2800" dirty="0"/>
                  <a:t>i(</a:t>
                </a:r>
                <a:r>
                  <a:rPr lang="en-US" sz="2800" dirty="0" err="1">
                    <a:solidFill>
                      <a:srgbClr val="0000FF"/>
                    </a:solidFill>
                  </a:rPr>
                  <a:t>z</a:t>
                </a:r>
                <a:r>
                  <a:rPr lang="en-US" sz="2800" dirty="0" err="1"/>
                  <a:t>,</a:t>
                </a:r>
                <a:r>
                  <a:rPr lang="en-US" sz="2800" dirty="0" err="1">
                    <a:solidFill>
                      <a:srgbClr val="C00000"/>
                    </a:solidFill>
                  </a:rPr>
                  <a:t>t</a:t>
                </a:r>
                <a:r>
                  <a:rPr lang="en-US" sz="2800" dirty="0"/>
                  <a:t>)/</a:t>
                </a:r>
                <a14:m>
                  <m:oMath xmlns:m="http://schemas.openxmlformats.org/officeDocument/2006/math">
                    <m:r>
                      <a:rPr lang="en-US" sz="2800" i="1" kern="0">
                        <a:solidFill>
                          <a:srgbClr val="000000"/>
                        </a:solidFill>
                        <a:latin typeface="Cambria Math" panose="02040503050406030204" pitchFamily="18" charset="0"/>
                      </a:rPr>
                      <m:t>𝜕</m:t>
                    </m:r>
                  </m:oMath>
                </a14:m>
                <a:r>
                  <a:rPr lang="en-US" sz="2800" dirty="0"/>
                  <a:t>t = -</a:t>
                </a:r>
                <a:r>
                  <a:rPr lang="en-US" sz="2800" kern="0" dirty="0">
                    <a:solidFill>
                      <a:srgbClr val="000000"/>
                    </a:solidFill>
                  </a:rPr>
                  <a:t> </a:t>
                </a:r>
                <a14:m>
                  <m:oMath xmlns:m="http://schemas.openxmlformats.org/officeDocument/2006/math">
                    <m:r>
                      <a:rPr lang="en-US" sz="3200" i="1" kern="0">
                        <a:solidFill>
                          <a:srgbClr val="000000"/>
                        </a:solidFill>
                        <a:latin typeface="Cambria Math" panose="02040503050406030204" pitchFamily="18" charset="0"/>
                      </a:rPr>
                      <m:t>𝜕</m:t>
                    </m:r>
                  </m:oMath>
                </a14:m>
                <a:r>
                  <a:rPr lang="en-US" sz="2800" dirty="0"/>
                  <a:t>v(</a:t>
                </a:r>
                <a:r>
                  <a:rPr lang="en-US" sz="2800" dirty="0" err="1">
                    <a:solidFill>
                      <a:srgbClr val="0000FF"/>
                    </a:solidFill>
                  </a:rPr>
                  <a:t>z</a:t>
                </a:r>
                <a:r>
                  <a:rPr lang="en-US" sz="2800" dirty="0" err="1"/>
                  <a:t>,</a:t>
                </a:r>
                <a:r>
                  <a:rPr lang="en-US" sz="2800" dirty="0" err="1">
                    <a:solidFill>
                      <a:srgbClr val="C00000"/>
                    </a:solidFill>
                  </a:rPr>
                  <a:t>t</a:t>
                </a:r>
                <a:r>
                  <a:rPr lang="en-US" sz="2800" dirty="0"/>
                  <a:t>)/</a:t>
                </a:r>
                <a14:m>
                  <m:oMath xmlns:m="http://schemas.openxmlformats.org/officeDocument/2006/math">
                    <m:r>
                      <a:rPr lang="en-US" sz="2800" i="1" kern="0">
                        <a:solidFill>
                          <a:srgbClr val="000000"/>
                        </a:solidFill>
                        <a:latin typeface="Cambria Math" panose="02040503050406030204" pitchFamily="18" charset="0"/>
                      </a:rPr>
                      <m:t>𝜕</m:t>
                    </m:r>
                  </m:oMath>
                </a14:m>
                <a:r>
                  <a:rPr lang="en-US" sz="2800" dirty="0"/>
                  <a:t>z</a:t>
                </a:r>
              </a:p>
            </p:txBody>
          </p:sp>
        </mc:Choice>
        <mc:Fallback xmlns="">
          <p:sp>
            <p:nvSpPr>
              <p:cNvPr id="6" name="TextBox 5">
                <a:extLst>
                  <a:ext uri="{FF2B5EF4-FFF2-40B4-BE49-F238E27FC236}">
                    <a16:creationId xmlns:a16="http://schemas.microsoft.com/office/drawing/2014/main" id="{A4D7D63D-12D6-4C34-9C4D-892029476B7B}"/>
                  </a:ext>
                </a:extLst>
              </p:cNvPr>
              <p:cNvSpPr txBox="1">
                <a:spLocks noRot="1" noChangeAspect="1" noMove="1" noResize="1" noEditPoints="1" noAdjustHandles="1" noChangeArrowheads="1" noChangeShapeType="1" noTextEdit="1"/>
              </p:cNvSpPr>
              <p:nvPr/>
            </p:nvSpPr>
            <p:spPr>
              <a:xfrm>
                <a:off x="571500" y="5392996"/>
                <a:ext cx="4867214" cy="573427"/>
              </a:xfrm>
              <a:prstGeom prst="rect">
                <a:avLst/>
              </a:prstGeom>
              <a:blipFill>
                <a:blip r:embed="rId10"/>
                <a:stretch>
                  <a:fillRect l="-2632" t="-6383" b="-25532"/>
                </a:stretch>
              </a:blipFill>
            </p:spPr>
            <p:txBody>
              <a:bodyPr/>
              <a:lstStyle/>
              <a:p>
                <a:r>
                  <a:rPr lang="en-US">
                    <a:noFill/>
                  </a:rPr>
                  <a:t> </a:t>
                </a:r>
              </a:p>
            </p:txBody>
          </p:sp>
        </mc:Fallback>
      </mc:AlternateContent>
      <p:graphicFrame>
        <p:nvGraphicFramePr>
          <p:cNvPr id="17" name="Object 4">
            <a:extLst>
              <a:ext uri="{FF2B5EF4-FFF2-40B4-BE49-F238E27FC236}">
                <a16:creationId xmlns:a16="http://schemas.microsoft.com/office/drawing/2014/main" id="{3861F390-2518-4BC5-9C0F-E5D4C79F5639}"/>
              </a:ext>
            </a:extLst>
          </p:cNvPr>
          <p:cNvGraphicFramePr>
            <a:graphicFrameLocks noChangeAspect="1"/>
          </p:cNvGraphicFramePr>
          <p:nvPr>
            <p:extLst>
              <p:ext uri="{D42A27DB-BD31-4B8C-83A1-F6EECF244321}">
                <p14:modId xmlns:p14="http://schemas.microsoft.com/office/powerpoint/2010/main" val="453120938"/>
              </p:ext>
            </p:extLst>
          </p:nvPr>
        </p:nvGraphicFramePr>
        <p:xfrm>
          <a:off x="571500" y="1821398"/>
          <a:ext cx="1885632" cy="465138"/>
        </p:xfrm>
        <a:graphic>
          <a:graphicData uri="http://schemas.openxmlformats.org/presentationml/2006/ole">
            <mc:AlternateContent xmlns:mc="http://schemas.openxmlformats.org/markup-compatibility/2006">
              <mc:Choice xmlns:v="urn:schemas-microsoft-com:vml" Requires="v">
                <p:oleObj spid="_x0000_s27145" name="Equation" r:id="rId11" imgW="1028254" imgH="253890" progId="Equation.3">
                  <p:embed/>
                </p:oleObj>
              </mc:Choice>
              <mc:Fallback>
                <p:oleObj name="Equation" r:id="rId11" imgW="1028254" imgH="253890" progId="Equation.3">
                  <p:embed/>
                  <p:pic>
                    <p:nvPicPr>
                      <p:cNvPr id="25606" name="Object 4"/>
                      <p:cNvPicPr>
                        <a:picLocks noGrp="1"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1500" y="1821398"/>
                        <a:ext cx="1885632" cy="465138"/>
                      </a:xfrm>
                      <a:prstGeom prst="rect">
                        <a:avLst/>
                      </a:prstGeom>
                      <a:solidFill>
                        <a:srgbClr val="FFFF00"/>
                      </a:solidFill>
                      <a:ln>
                        <a:noFill/>
                      </a:ln>
                    </p:spPr>
                  </p:pic>
                </p:oleObj>
              </mc:Fallback>
            </mc:AlternateContent>
          </a:graphicData>
        </a:graphic>
      </p:graphicFrame>
      <p:graphicFrame>
        <p:nvGraphicFramePr>
          <p:cNvPr id="18" name="Object 7">
            <a:extLst>
              <a:ext uri="{FF2B5EF4-FFF2-40B4-BE49-F238E27FC236}">
                <a16:creationId xmlns:a16="http://schemas.microsoft.com/office/drawing/2014/main" id="{E0B1AECF-5BFD-4556-8FA6-D79E45E3A6AB}"/>
              </a:ext>
            </a:extLst>
          </p:cNvPr>
          <p:cNvGraphicFramePr>
            <a:graphicFrameLocks noChangeAspect="1"/>
          </p:cNvGraphicFramePr>
          <p:nvPr>
            <p:extLst>
              <p:ext uri="{D42A27DB-BD31-4B8C-83A1-F6EECF244321}">
                <p14:modId xmlns:p14="http://schemas.microsoft.com/office/powerpoint/2010/main" val="2281439559"/>
              </p:ext>
            </p:extLst>
          </p:nvPr>
        </p:nvGraphicFramePr>
        <p:xfrm>
          <a:off x="6239677" y="2318057"/>
          <a:ext cx="1887274" cy="497376"/>
        </p:xfrm>
        <a:graphic>
          <a:graphicData uri="http://schemas.openxmlformats.org/presentationml/2006/ole">
            <mc:AlternateContent xmlns:mc="http://schemas.openxmlformats.org/markup-compatibility/2006">
              <mc:Choice xmlns:v="urn:schemas-microsoft-com:vml" Requires="v">
                <p:oleObj spid="_x0000_s27146" name="Equation" r:id="rId13" imgW="965200" imgH="254000" progId="Equation.3">
                  <p:embed/>
                </p:oleObj>
              </mc:Choice>
              <mc:Fallback>
                <p:oleObj name="Equation" r:id="rId13" imgW="965200" imgH="254000" progId="Equation.3">
                  <p:embed/>
                  <p:pic>
                    <p:nvPicPr>
                      <p:cNvPr id="25609"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39677" y="2318057"/>
                        <a:ext cx="1887274" cy="497376"/>
                      </a:xfrm>
                      <a:prstGeom prst="rect">
                        <a:avLst/>
                      </a:prstGeom>
                      <a:solidFill>
                        <a:srgbClr val="FFFF00"/>
                      </a:solidFill>
                      <a:ln>
                        <a:noFill/>
                      </a:ln>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2FE92981-51F8-4E5F-A148-DC0B8B01DE5F}" type="slidenum">
              <a:rPr lang="en-US" altLang="en-US" sz="1400">
                <a:latin typeface="Arial" panose="020B0604020202020204" pitchFamily="34" charset="0"/>
              </a:rPr>
              <a:pPr eaLnBrk="1" hangingPunct="1"/>
              <a:t>16</a:t>
            </a:fld>
            <a:endParaRPr lang="en-US" altLang="en-US" sz="1400">
              <a:latin typeface="Arial" panose="020B0604020202020204" pitchFamily="34" charset="0"/>
            </a:endParaRPr>
          </a:p>
        </p:txBody>
      </p:sp>
      <p:sp>
        <p:nvSpPr>
          <p:cNvPr id="27651" name="Text Box 4"/>
          <p:cNvSpPr txBox="1">
            <a:spLocks noChangeArrowheads="1"/>
          </p:cNvSpPr>
          <p:nvPr/>
        </p:nvSpPr>
        <p:spPr bwMode="auto">
          <a:xfrm>
            <a:off x="609600" y="152400"/>
            <a:ext cx="853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2000" b="1" u="sng">
                <a:solidFill>
                  <a:srgbClr val="0000FF"/>
                </a:solidFill>
              </a:rPr>
              <a:t>Characteristic Impedance</a:t>
            </a:r>
          </a:p>
        </p:txBody>
      </p:sp>
      <p:sp>
        <p:nvSpPr>
          <p:cNvPr id="27652" name="Text Box 5"/>
          <p:cNvSpPr txBox="1">
            <a:spLocks noChangeArrowheads="1"/>
          </p:cNvSpPr>
          <p:nvPr/>
        </p:nvSpPr>
        <p:spPr bwMode="auto">
          <a:xfrm>
            <a:off x="609600" y="609600"/>
            <a:ext cx="68309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dirty="0"/>
              <a:t>The </a:t>
            </a:r>
            <a:r>
              <a:rPr lang="en-US" altLang="en-US" u="sng" dirty="0">
                <a:solidFill>
                  <a:schemeClr val="accent2"/>
                </a:solidFill>
              </a:rPr>
              <a:t>positive-going</a:t>
            </a:r>
            <a:r>
              <a:rPr lang="en-US" altLang="en-US" dirty="0"/>
              <a:t> voltage wave with a non-zero initial phase </a:t>
            </a:r>
            <a:r>
              <a:rPr lang="el-GR" altLang="en-US" dirty="0">
                <a:latin typeface="Cambria Math" panose="02040503050406030204" pitchFamily="18" charset="0"/>
                <a:ea typeface="Cambria Math" panose="02040503050406030204" pitchFamily="18" charset="0"/>
              </a:rPr>
              <a:t>ϕ</a:t>
            </a:r>
            <a:r>
              <a:rPr lang="en-US" altLang="en-US" dirty="0"/>
              <a:t>:</a:t>
            </a:r>
          </a:p>
        </p:txBody>
      </p:sp>
      <p:sp>
        <p:nvSpPr>
          <p:cNvPr id="27653" name="Text Box 6"/>
          <p:cNvSpPr txBox="1">
            <a:spLocks noChangeArrowheads="1"/>
          </p:cNvSpPr>
          <p:nvPr/>
        </p:nvSpPr>
        <p:spPr bwMode="auto">
          <a:xfrm>
            <a:off x="6477000" y="1066800"/>
            <a:ext cx="2465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u="sng">
                <a:solidFill>
                  <a:srgbClr val="0000FF"/>
                </a:solidFill>
              </a:rPr>
              <a:t>Instantaneous voltage</a:t>
            </a:r>
          </a:p>
        </p:txBody>
      </p:sp>
      <p:sp>
        <p:nvSpPr>
          <p:cNvPr id="27654" name="Text Box 7"/>
          <p:cNvSpPr txBox="1">
            <a:spLocks noChangeArrowheads="1"/>
          </p:cNvSpPr>
          <p:nvPr/>
        </p:nvSpPr>
        <p:spPr bwMode="auto">
          <a:xfrm>
            <a:off x="6516688" y="1416050"/>
            <a:ext cx="17192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u="sng">
                <a:solidFill>
                  <a:srgbClr val="0000FF"/>
                </a:solidFill>
              </a:rPr>
              <a:t>Voltage phasor</a:t>
            </a:r>
          </a:p>
        </p:txBody>
      </p:sp>
      <mc:AlternateContent xmlns:mc="http://schemas.openxmlformats.org/markup-compatibility/2006" xmlns:a14="http://schemas.microsoft.com/office/drawing/2010/main">
        <mc:Choice Requires="a14">
          <p:sp>
            <p:nvSpPr>
              <p:cNvPr id="27655" name="Text Box 8"/>
              <p:cNvSpPr txBox="1">
                <a:spLocks noChangeArrowheads="1"/>
              </p:cNvSpPr>
              <p:nvPr/>
            </p:nvSpPr>
            <p:spPr bwMode="auto">
              <a:xfrm>
                <a:off x="609600" y="1066800"/>
                <a:ext cx="2239716" cy="3385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dirty="0"/>
                  <a:t>(A=const, </a:t>
                </a:r>
                <a14:m>
                  <m:oMath xmlns:m="http://schemas.openxmlformats.org/officeDocument/2006/math">
                    <m:r>
                      <m:rPr>
                        <m:sty m:val="p"/>
                      </m:rPr>
                      <a:rPr lang="el-GR" altLang="en-US" i="1" dirty="0" smtClean="0">
                        <a:latin typeface="Cambria Math" panose="02040503050406030204" pitchFamily="18" charset="0"/>
                      </a:rPr>
                      <m:t>ϕ</m:t>
                    </m:r>
                  </m:oMath>
                </a14:m>
                <a:r>
                  <a:rPr lang="en-US" altLang="en-US" i="1" dirty="0"/>
                  <a:t>=</a:t>
                </a:r>
                <a:r>
                  <a:rPr lang="en-US" altLang="en-US" dirty="0"/>
                  <a:t>const)</a:t>
                </a:r>
                <a:endParaRPr lang="el-GR" altLang="en-US" i="1" dirty="0"/>
              </a:p>
            </p:txBody>
          </p:sp>
        </mc:Choice>
        <mc:Fallback xmlns="">
          <p:sp>
            <p:nvSpPr>
              <p:cNvPr id="27655" name="Text Box 8"/>
              <p:cNvSpPr txBox="1">
                <a:spLocks noRot="1" noChangeAspect="1" noMove="1" noResize="1" noEditPoints="1" noAdjustHandles="1" noChangeArrowheads="1" noChangeShapeType="1" noTextEdit="1"/>
              </p:cNvSpPr>
              <p:nvPr/>
            </p:nvSpPr>
            <p:spPr bwMode="auto">
              <a:xfrm>
                <a:off x="609600" y="1066800"/>
                <a:ext cx="2239716" cy="338554"/>
              </a:xfrm>
              <a:prstGeom prst="rect">
                <a:avLst/>
              </a:prstGeom>
              <a:blipFill>
                <a:blip r:embed="rId4"/>
                <a:stretch>
                  <a:fillRect l="-1362" t="-5357" b="-2142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aphicFrame>
        <p:nvGraphicFramePr>
          <p:cNvPr id="27656" name="Object 2"/>
          <p:cNvGraphicFramePr>
            <a:graphicFrameLocks noGrp="1" noChangeAspect="1"/>
          </p:cNvGraphicFramePr>
          <p:nvPr>
            <p:ph sz="quarter" idx="1"/>
          </p:nvPr>
        </p:nvGraphicFramePr>
        <p:xfrm>
          <a:off x="3886200" y="1371600"/>
          <a:ext cx="1828800" cy="381000"/>
        </p:xfrm>
        <a:graphic>
          <a:graphicData uri="http://schemas.openxmlformats.org/presentationml/2006/ole">
            <mc:AlternateContent xmlns:mc="http://schemas.openxmlformats.org/markup-compatibility/2006">
              <mc:Choice xmlns:v="urn:schemas-microsoft-com:vml" Requires="v">
                <p:oleObj spid="_x0000_s69890" name="Equation" r:id="rId5" imgW="1218671" imgH="253890" progId="Equation.3">
                  <p:embed/>
                </p:oleObj>
              </mc:Choice>
              <mc:Fallback>
                <p:oleObj name="Equation" r:id="rId5" imgW="1218671" imgH="253890" progId="Equation.3">
                  <p:embed/>
                  <p:pic>
                    <p:nvPicPr>
                      <p:cNvPr id="0" name="Object 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1371600"/>
                        <a:ext cx="1828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7" name="Object 3"/>
          <p:cNvGraphicFramePr>
            <a:graphicFrameLocks noGrp="1" noChangeAspect="1"/>
          </p:cNvGraphicFramePr>
          <p:nvPr>
            <p:ph sz="quarter" idx="2"/>
          </p:nvPr>
        </p:nvGraphicFramePr>
        <p:xfrm>
          <a:off x="3886200" y="1066800"/>
          <a:ext cx="2514600" cy="346075"/>
        </p:xfrm>
        <a:graphic>
          <a:graphicData uri="http://schemas.openxmlformats.org/presentationml/2006/ole">
            <mc:AlternateContent xmlns:mc="http://schemas.openxmlformats.org/markup-compatibility/2006">
              <mc:Choice xmlns:v="urn:schemas-microsoft-com:vml" Requires="v">
                <p:oleObj spid="_x0000_s69891" name="Equation" r:id="rId7" imgW="1663700" imgH="228600" progId="Equation.3">
                  <p:embed/>
                </p:oleObj>
              </mc:Choice>
              <mc:Fallback>
                <p:oleObj name="Equation" r:id="rId7" imgW="1663700" imgH="228600" progId="Equation.3">
                  <p:embed/>
                  <p:pic>
                    <p:nvPicPr>
                      <p:cNvPr id="0" name="Object 3"/>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1066800"/>
                        <a:ext cx="251460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7658" name="Object 4"/>
              <p:cNvSpPr txBox="1">
                <a:spLocks noGrp="1"/>
              </p:cNvSpPr>
              <p:nvPr>
                <p:ph sz="quarter" idx="4"/>
              </p:nvPr>
            </p:nvSpPr>
            <p:spPr bwMode="auto">
              <a:xfrm>
                <a:off x="3373437" y="2353493"/>
                <a:ext cx="3143251" cy="396875"/>
              </a:xfrm>
              <a:prstGeom prst="rect">
                <a:avLst/>
              </a:prstGeom>
              <a:solidFill>
                <a:schemeClr val="accent1">
                  <a:lumMod val="20000"/>
                  <a:lumOff val="80000"/>
                </a:schemeClr>
              </a:solidFill>
              <a:ln>
                <a:noFill/>
              </a:ln>
              <a:effectLst/>
            </p:spPr>
            <p:txBody>
              <a:bodyPr>
                <a:noAutofit/>
              </a:bodyPr>
              <a:lstStyle/>
              <a:p>
                <a:pPr>
                  <a:buNone/>
                </a:pPr>
                <a14:m>
                  <m:oMathPara xmlns:m="http://schemas.openxmlformats.org/officeDocument/2006/math">
                    <m:oMathParaPr>
                      <m:jc m:val="left"/>
                    </m:oMathParaPr>
                    <m:oMath xmlns:m="http://schemas.openxmlformats.org/officeDocument/2006/math">
                      <m:r>
                        <a:rPr lang="en-US" sz="2400" i="1" smtClean="0">
                          <a:solidFill>
                            <a:srgbClr val="000000"/>
                          </a:solidFill>
                          <a:latin typeface="Cambria Math" panose="02040503050406030204" pitchFamily="18" charset="0"/>
                        </a:rPr>
                        <m:t>𝐿𝑗</m:t>
                      </m:r>
                      <m:r>
                        <a:rPr lang="en-US" sz="2400" i="1" smtClean="0">
                          <a:solidFill>
                            <a:srgbClr val="000000"/>
                          </a:solidFill>
                          <a:latin typeface="Cambria Math" panose="02040503050406030204" pitchFamily="18" charset="0"/>
                        </a:rPr>
                        <m:t>𝜔</m:t>
                      </m:r>
                      <m:bar>
                        <m:barPr>
                          <m:ctrlPr>
                            <a:rPr lang="en-US" sz="2400" i="1">
                              <a:solidFill>
                                <a:srgbClr val="000000"/>
                              </a:solidFill>
                              <a:latin typeface="Cambria Math" panose="02040503050406030204" pitchFamily="18" charset="0"/>
                            </a:rPr>
                          </m:ctrlPr>
                        </m:barPr>
                        <m:e>
                          <m:r>
                            <a:rPr lang="en-US" sz="2400" i="1">
                              <a:solidFill>
                                <a:srgbClr val="000000"/>
                              </a:solidFill>
                              <a:latin typeface="Cambria Math" panose="02040503050406030204" pitchFamily="18" charset="0"/>
                            </a:rPr>
                            <m:t>𝑖</m:t>
                          </m:r>
                        </m:e>
                      </m:ba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𝑧</m:t>
                      </m:r>
                      <m:r>
                        <a:rPr lang="en-US" sz="2400" i="1">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𝑑</m:t>
                      </m:r>
                      <m:bar>
                        <m:barPr>
                          <m:ctrlPr>
                            <a:rPr lang="en-US" sz="2400" i="1">
                              <a:solidFill>
                                <a:srgbClr val="000000"/>
                              </a:solidFill>
                              <a:latin typeface="Cambria Math" panose="02040503050406030204" pitchFamily="18" charset="0"/>
                            </a:rPr>
                          </m:ctrlPr>
                        </m:barPr>
                        <m:e>
                          <m:r>
                            <a:rPr lang="en-US" sz="2400" i="1">
                              <a:solidFill>
                                <a:srgbClr val="000000"/>
                              </a:solidFill>
                              <a:latin typeface="Cambria Math" panose="02040503050406030204" pitchFamily="18" charset="0"/>
                            </a:rPr>
                            <m:t>𝑣</m:t>
                          </m:r>
                        </m:e>
                      </m:ba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𝑧</m:t>
                      </m:r>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𝑑𝑧</m:t>
                      </m:r>
                    </m:oMath>
                  </m:oMathPara>
                </a14:m>
                <a:endParaRPr lang="en-US" sz="2400" dirty="0"/>
              </a:p>
            </p:txBody>
          </p:sp>
        </mc:Choice>
        <mc:Fallback xmlns="">
          <p:sp>
            <p:nvSpPr>
              <p:cNvPr id="27658" name="Object 4"/>
              <p:cNvSpPr txBox="1">
                <a:spLocks noGrp="1" noRot="1" noChangeAspect="1" noMove="1" noResize="1" noEditPoints="1" noAdjustHandles="1" noChangeArrowheads="1" noChangeShapeType="1" noTextEdit="1"/>
              </p:cNvSpPr>
              <p:nvPr>
                <p:ph sz="quarter" idx="4"/>
              </p:nvPr>
            </p:nvSpPr>
            <p:spPr bwMode="auto">
              <a:xfrm>
                <a:off x="3373437" y="2353493"/>
                <a:ext cx="3143251" cy="396875"/>
              </a:xfrm>
              <a:prstGeom prst="rect">
                <a:avLst/>
              </a:prstGeom>
              <a:blipFill>
                <a:blip r:embed="rId9"/>
                <a:stretch>
                  <a:fillRect l="-1550" b="-38462"/>
                </a:stretch>
              </a:blipFill>
              <a:ln>
                <a:noFill/>
              </a:ln>
              <a:effectLst/>
            </p:spPr>
            <p:txBody>
              <a:bodyPr/>
              <a:lstStyle/>
              <a:p>
                <a:r>
                  <a:rPr lang="en-US">
                    <a:noFill/>
                  </a:rPr>
                  <a:t> </a:t>
                </a:r>
              </a:p>
            </p:txBody>
          </p:sp>
        </mc:Fallback>
      </mc:AlternateContent>
      <p:graphicFrame>
        <p:nvGraphicFramePr>
          <p:cNvPr id="27659" name="Object 5"/>
          <p:cNvGraphicFramePr>
            <a:graphicFrameLocks noChangeAspect="1"/>
          </p:cNvGraphicFramePr>
          <p:nvPr/>
        </p:nvGraphicFramePr>
        <p:xfrm>
          <a:off x="3048000" y="3429000"/>
          <a:ext cx="4133850" cy="400050"/>
        </p:xfrm>
        <a:graphic>
          <a:graphicData uri="http://schemas.openxmlformats.org/presentationml/2006/ole">
            <mc:AlternateContent xmlns:mc="http://schemas.openxmlformats.org/markup-compatibility/2006">
              <mc:Choice xmlns:v="urn:schemas-microsoft-com:vml" Requires="v">
                <p:oleObj spid="_x0000_s69892" name="Equation" r:id="rId10" imgW="2628900" imgH="254000" progId="Equation.3">
                  <p:embed/>
                </p:oleObj>
              </mc:Choice>
              <mc:Fallback>
                <p:oleObj name="Equation" r:id="rId10" imgW="2628900" imgH="25400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0" y="3429000"/>
                        <a:ext cx="41338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60" name="Object 6"/>
          <p:cNvGraphicFramePr>
            <a:graphicFrameLocks noChangeAspect="1"/>
          </p:cNvGraphicFramePr>
          <p:nvPr>
            <p:extLst>
              <p:ext uri="{D42A27DB-BD31-4B8C-83A1-F6EECF244321}">
                <p14:modId xmlns:p14="http://schemas.microsoft.com/office/powerpoint/2010/main" val="3091973335"/>
              </p:ext>
            </p:extLst>
          </p:nvPr>
        </p:nvGraphicFramePr>
        <p:xfrm>
          <a:off x="2383804" y="4100922"/>
          <a:ext cx="1897318" cy="754615"/>
        </p:xfrm>
        <a:graphic>
          <a:graphicData uri="http://schemas.openxmlformats.org/presentationml/2006/ole">
            <mc:AlternateContent xmlns:mc="http://schemas.openxmlformats.org/markup-compatibility/2006">
              <mc:Choice xmlns:v="urn:schemas-microsoft-com:vml" Requires="v">
                <p:oleObj spid="_x0000_s69893" name="Equation" r:id="rId12" imgW="1180588" imgH="469696" progId="Equation.3">
                  <p:embed/>
                </p:oleObj>
              </mc:Choice>
              <mc:Fallback>
                <p:oleObj name="Equation" r:id="rId12" imgW="1180588" imgH="469696"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83804" y="4100922"/>
                        <a:ext cx="1897318" cy="754615"/>
                      </a:xfrm>
                      <a:prstGeom prst="rect">
                        <a:avLst/>
                      </a:prstGeom>
                      <a:solidFill>
                        <a:srgbClr val="FFFF00"/>
                      </a:solidFill>
                      <a:ln>
                        <a:noFill/>
                      </a:ln>
                    </p:spPr>
                  </p:pic>
                </p:oleObj>
              </mc:Fallback>
            </mc:AlternateContent>
          </a:graphicData>
        </a:graphic>
      </p:graphicFrame>
      <p:graphicFrame>
        <p:nvGraphicFramePr>
          <p:cNvPr id="27661" name="Object 7"/>
          <p:cNvGraphicFramePr>
            <a:graphicFrameLocks noChangeAspect="1"/>
          </p:cNvGraphicFramePr>
          <p:nvPr>
            <p:extLst>
              <p:ext uri="{D42A27DB-BD31-4B8C-83A1-F6EECF244321}">
                <p14:modId xmlns:p14="http://schemas.microsoft.com/office/powerpoint/2010/main" val="3898430782"/>
              </p:ext>
            </p:extLst>
          </p:nvPr>
        </p:nvGraphicFramePr>
        <p:xfrm>
          <a:off x="1706563" y="5024269"/>
          <a:ext cx="609600" cy="527050"/>
        </p:xfrm>
        <a:graphic>
          <a:graphicData uri="http://schemas.openxmlformats.org/presentationml/2006/ole">
            <mc:AlternateContent xmlns:mc="http://schemas.openxmlformats.org/markup-compatibility/2006">
              <mc:Choice xmlns:v="urn:schemas-microsoft-com:vml" Requires="v">
                <p:oleObj spid="_x0000_s69894" name="Equation" r:id="rId14" imgW="469696" imgH="406224" progId="Equation.3">
                  <p:embed/>
                </p:oleObj>
              </mc:Choice>
              <mc:Fallback>
                <p:oleObj name="Equation" r:id="rId14" imgW="469696" imgH="406224"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06563" y="5024269"/>
                        <a:ext cx="60960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62" name="Object 8"/>
          <p:cNvGraphicFramePr>
            <a:graphicFrameLocks noChangeAspect="1"/>
          </p:cNvGraphicFramePr>
          <p:nvPr>
            <p:extLst>
              <p:ext uri="{D42A27DB-BD31-4B8C-83A1-F6EECF244321}">
                <p14:modId xmlns:p14="http://schemas.microsoft.com/office/powerpoint/2010/main" val="2171846309"/>
              </p:ext>
            </p:extLst>
          </p:nvPr>
        </p:nvGraphicFramePr>
        <p:xfrm>
          <a:off x="2979353" y="5067300"/>
          <a:ext cx="838200" cy="527050"/>
        </p:xfrm>
        <a:graphic>
          <a:graphicData uri="http://schemas.openxmlformats.org/presentationml/2006/ole">
            <mc:AlternateContent xmlns:mc="http://schemas.openxmlformats.org/markup-compatibility/2006">
              <mc:Choice xmlns:v="urn:schemas-microsoft-com:vml" Requires="v">
                <p:oleObj spid="_x0000_s69895" name="Equation" r:id="rId16" imgW="685800" imgH="431800" progId="Equation.3">
                  <p:embed/>
                </p:oleObj>
              </mc:Choice>
              <mc:Fallback>
                <p:oleObj name="Equation" r:id="rId16" imgW="685800" imgH="431800" progId="Equation.3">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79353" y="5067300"/>
                        <a:ext cx="83820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63" name="Object 9"/>
          <p:cNvGraphicFramePr>
            <a:graphicFrameLocks noChangeAspect="1"/>
          </p:cNvGraphicFramePr>
          <p:nvPr>
            <p:extLst>
              <p:ext uri="{D42A27DB-BD31-4B8C-83A1-F6EECF244321}">
                <p14:modId xmlns:p14="http://schemas.microsoft.com/office/powerpoint/2010/main" val="3183233209"/>
              </p:ext>
            </p:extLst>
          </p:nvPr>
        </p:nvGraphicFramePr>
        <p:xfrm>
          <a:off x="4045479" y="5014783"/>
          <a:ext cx="1846408" cy="579567"/>
        </p:xfrm>
        <a:graphic>
          <a:graphicData uri="http://schemas.openxmlformats.org/presentationml/2006/ole">
            <mc:AlternateContent xmlns:mc="http://schemas.openxmlformats.org/markup-compatibility/2006">
              <mc:Choice xmlns:v="urn:schemas-microsoft-com:vml" Requires="v">
                <p:oleObj spid="_x0000_s69896" name="Equation" r:id="rId18" imgW="850531" imgH="266584" progId="Equation.3">
                  <p:embed/>
                </p:oleObj>
              </mc:Choice>
              <mc:Fallback>
                <p:oleObj name="Equation" r:id="rId18" imgW="850531" imgH="266584" progId="Equation.3">
                  <p:embed/>
                  <p:pic>
                    <p:nvPicPr>
                      <p:cNvPr id="0"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45479" y="5014783"/>
                        <a:ext cx="1846408" cy="579567"/>
                      </a:xfrm>
                      <a:prstGeom prst="rect">
                        <a:avLst/>
                      </a:prstGeom>
                      <a:solidFill>
                        <a:srgbClr val="FFFF00"/>
                      </a:solidFill>
                      <a:ln w="28575">
                        <a:solidFill>
                          <a:srgbClr val="0000FF"/>
                        </a:solidFill>
                      </a:ln>
                    </p:spPr>
                  </p:pic>
                </p:oleObj>
              </mc:Fallback>
            </mc:AlternateContent>
          </a:graphicData>
        </a:graphic>
      </p:graphicFrame>
      <p:sp>
        <p:nvSpPr>
          <p:cNvPr id="27664" name="Text Box 37"/>
          <p:cNvSpPr txBox="1">
            <a:spLocks noChangeArrowheads="1"/>
          </p:cNvSpPr>
          <p:nvPr/>
        </p:nvSpPr>
        <p:spPr bwMode="auto">
          <a:xfrm>
            <a:off x="609600" y="1905000"/>
            <a:ext cx="853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r>
              <a:rPr lang="en-US" altLang="en-US" dirty="0"/>
              <a:t>The first telegrapher’s equation in phasor form:</a:t>
            </a:r>
          </a:p>
        </p:txBody>
      </p:sp>
      <p:sp>
        <p:nvSpPr>
          <p:cNvPr id="27665" name="Text Box 38"/>
          <p:cNvSpPr txBox="1">
            <a:spLocks noChangeArrowheads="1"/>
          </p:cNvSpPr>
          <p:nvPr/>
        </p:nvSpPr>
        <p:spPr bwMode="auto">
          <a:xfrm>
            <a:off x="633111" y="2945365"/>
            <a:ext cx="853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r>
              <a:rPr lang="en-US" altLang="en-US"/>
              <a:t>For the </a:t>
            </a:r>
            <a:r>
              <a:rPr lang="en-US" altLang="en-US" u="sng">
                <a:solidFill>
                  <a:schemeClr val="accent2"/>
                </a:solidFill>
              </a:rPr>
              <a:t>positive–going</a:t>
            </a:r>
            <a:r>
              <a:rPr lang="en-US" altLang="en-US"/>
              <a:t> wave, </a:t>
            </a:r>
          </a:p>
        </p:txBody>
      </p:sp>
      <p:sp>
        <p:nvSpPr>
          <p:cNvPr id="27666" name="Text Box 39"/>
          <p:cNvSpPr txBox="1">
            <a:spLocks noChangeArrowheads="1"/>
          </p:cNvSpPr>
          <p:nvPr/>
        </p:nvSpPr>
        <p:spPr bwMode="auto">
          <a:xfrm>
            <a:off x="4419600" y="4191000"/>
            <a:ext cx="31894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sz="1800" u="sng" dirty="0">
                <a:solidFill>
                  <a:schemeClr val="accent2"/>
                </a:solidFill>
              </a:rPr>
              <a:t>Characteristic impedance</a:t>
            </a:r>
            <a:r>
              <a:rPr lang="en-US" altLang="en-US" sz="1800" dirty="0"/>
              <a:t> </a:t>
            </a:r>
          </a:p>
          <a:p>
            <a:pPr eaLnBrk="1" hangingPunct="1"/>
            <a:r>
              <a:rPr lang="en-US" altLang="en-US" sz="1800" u="sng" dirty="0"/>
              <a:t>(</a:t>
            </a:r>
            <a:r>
              <a:rPr lang="en-US" altLang="en-US" sz="1800" u="sng" dirty="0">
                <a:solidFill>
                  <a:srgbClr val="C00000"/>
                </a:solidFill>
              </a:rPr>
              <a:t>independent of position</a:t>
            </a:r>
            <a:r>
              <a:rPr lang="en-US" altLang="en-US" sz="1800" u="sng" dirty="0"/>
              <a:t>)</a:t>
            </a:r>
          </a:p>
        </p:txBody>
      </p:sp>
      <p:sp>
        <p:nvSpPr>
          <p:cNvPr id="27667" name="Text Box 40"/>
          <p:cNvSpPr txBox="1">
            <a:spLocks noChangeArrowheads="1"/>
          </p:cNvSpPr>
          <p:nvPr/>
        </p:nvSpPr>
        <p:spPr bwMode="auto">
          <a:xfrm>
            <a:off x="5907272" y="5125956"/>
            <a:ext cx="32576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dirty="0"/>
              <a:t>- </a:t>
            </a:r>
            <a:r>
              <a:rPr lang="en-US" altLang="en-US" sz="1800" dirty="0"/>
              <a:t>real number (</a:t>
            </a:r>
            <a:r>
              <a:rPr lang="en-US" altLang="en-US" sz="1800" b="1" dirty="0">
                <a:solidFill>
                  <a:srgbClr val="C00000"/>
                </a:solidFill>
              </a:rPr>
              <a:t>50-400 </a:t>
            </a:r>
            <a:r>
              <a:rPr lang="el-GR" altLang="en-US" sz="1800" b="1" dirty="0">
                <a:solidFill>
                  <a:srgbClr val="C00000"/>
                </a:solidFill>
              </a:rPr>
              <a:t>Ω</a:t>
            </a:r>
            <a:r>
              <a:rPr lang="en-US" altLang="en-US" sz="1800" dirty="0"/>
              <a:t>)</a:t>
            </a:r>
            <a:endParaRPr lang="el-GR" altLang="en-US" sz="1800" dirty="0"/>
          </a:p>
        </p:txBody>
      </p:sp>
      <p:sp>
        <p:nvSpPr>
          <p:cNvPr id="27668" name="Text Box 45"/>
          <p:cNvSpPr txBox="1">
            <a:spLocks noChangeArrowheads="1"/>
          </p:cNvSpPr>
          <p:nvPr/>
        </p:nvSpPr>
        <p:spPr bwMode="auto">
          <a:xfrm>
            <a:off x="971550" y="5086350"/>
            <a:ext cx="735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dirty="0"/>
              <a:t>Since</a:t>
            </a:r>
          </a:p>
        </p:txBody>
      </p:sp>
      <p:sp>
        <p:nvSpPr>
          <p:cNvPr id="27669" name="Text Box 46"/>
          <p:cNvSpPr txBox="1">
            <a:spLocks noChangeArrowheads="1"/>
          </p:cNvSpPr>
          <p:nvPr/>
        </p:nvSpPr>
        <p:spPr bwMode="auto">
          <a:xfrm>
            <a:off x="2377307" y="5142347"/>
            <a:ext cx="561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dirty="0"/>
              <a:t>and</a:t>
            </a:r>
          </a:p>
        </p:txBody>
      </p:sp>
      <p:sp>
        <p:nvSpPr>
          <p:cNvPr id="51247" name="Text Box 47"/>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Transmission Lines</a:t>
            </a:r>
          </a:p>
        </p:txBody>
      </p:sp>
      <mc:AlternateContent xmlns:mc="http://schemas.openxmlformats.org/markup-compatibility/2006" xmlns:a14="http://schemas.microsoft.com/office/drawing/2010/main">
        <mc:Choice Requires="a14">
          <p:sp>
            <p:nvSpPr>
              <p:cNvPr id="23" name="Object 2"/>
              <p:cNvSpPr txBox="1"/>
              <p:nvPr/>
            </p:nvSpPr>
            <p:spPr bwMode="auto">
              <a:xfrm>
                <a:off x="6202850" y="5603322"/>
                <a:ext cx="1629377" cy="749853"/>
              </a:xfrm>
              <a:prstGeom prst="rect">
                <a:avLst/>
              </a:prstGeom>
              <a:solidFill>
                <a:srgbClr val="FFFF00"/>
              </a:solidFill>
              <a:ln>
                <a:noFill/>
              </a:ln>
            </p:spPr>
            <p:txBody>
              <a:bodyPr>
                <a:normAutofit/>
              </a:bodyPr>
              <a:lstStyle/>
              <a:p>
                <a:pPr/>
                <a14:m>
                  <m:oMathPara xmlns:m="http://schemas.openxmlformats.org/officeDocument/2006/math">
                    <m:oMathParaPr>
                      <m:jc m:val="left"/>
                    </m:oMathParaPr>
                    <m:oMath xmlns:m="http://schemas.openxmlformats.org/officeDocument/2006/math">
                      <m:f>
                        <m:fPr>
                          <m:ctrlPr>
                            <a:rPr lang="en-US" sz="2000" i="1" smtClean="0">
                              <a:solidFill>
                                <a:srgbClr val="000000"/>
                              </a:solidFill>
                              <a:latin typeface="Cambria Math" panose="02040503050406030204" pitchFamily="18" charset="0"/>
                            </a:rPr>
                          </m:ctrlPr>
                        </m:fPr>
                        <m:num>
                          <m:sSup>
                            <m:sSupPr>
                              <m:ctrlPr>
                                <a:rPr lang="en-US" sz="2000" i="1">
                                  <a:solidFill>
                                    <a:srgbClr val="000000"/>
                                  </a:solidFill>
                                  <a:latin typeface="Cambria Math" panose="02040503050406030204" pitchFamily="18" charset="0"/>
                                </a:rPr>
                              </m:ctrlPr>
                            </m:sSupPr>
                            <m:e>
                              <m:bar>
                                <m:barPr>
                                  <m:ctrlPr>
                                    <a:rPr lang="en-US" sz="2000" i="1">
                                      <a:solidFill>
                                        <a:srgbClr val="000000"/>
                                      </a:solidFill>
                                      <a:latin typeface="Cambria Math" panose="02040503050406030204" pitchFamily="18" charset="0"/>
                                    </a:rPr>
                                  </m:ctrlPr>
                                </m:barPr>
                                <m:e>
                                  <m:r>
                                    <a:rPr lang="en-US" sz="2000" i="1">
                                      <a:solidFill>
                                        <a:srgbClr val="000000"/>
                                      </a:solidFill>
                                      <a:latin typeface="Cambria Math" panose="02040503050406030204" pitchFamily="18" charset="0"/>
                                    </a:rPr>
                                    <m:t>𝑣</m:t>
                                  </m:r>
                                </m:e>
                              </m:bar>
                            </m:e>
                            <m:sup>
                              <m:r>
                                <a:rPr lang="en-US" sz="2000" i="1">
                                  <a:solidFill>
                                    <a:srgbClr val="000000"/>
                                  </a:solidFill>
                                  <a:latin typeface="Cambria Math" panose="02040503050406030204" pitchFamily="18" charset="0"/>
                                </a:rPr>
                                <m:t>−</m:t>
                              </m:r>
                            </m:sup>
                          </m:sSup>
                          <m:r>
                            <a:rPr lang="en-US" sz="2000" b="0" i="1" smtClean="0">
                              <a:solidFill>
                                <a:srgbClr val="000000"/>
                              </a:solidFill>
                              <a:latin typeface="Cambria Math" panose="02040503050406030204" pitchFamily="18" charset="0"/>
                            </a:rPr>
                            <m:t>(</m:t>
                          </m:r>
                          <m:r>
                            <a:rPr lang="en-US" sz="2000" b="0" i="1" smtClean="0">
                              <a:solidFill>
                                <a:srgbClr val="000000"/>
                              </a:solidFill>
                              <a:latin typeface="Cambria Math" panose="02040503050406030204" pitchFamily="18" charset="0"/>
                            </a:rPr>
                            <m:t>𝑧</m:t>
                          </m:r>
                          <m:r>
                            <a:rPr lang="en-US" sz="2000" b="0" i="1" smtClean="0">
                              <a:solidFill>
                                <a:srgbClr val="000000"/>
                              </a:solidFill>
                              <a:latin typeface="Cambria Math" panose="02040503050406030204" pitchFamily="18" charset="0"/>
                            </a:rPr>
                            <m:t>)</m:t>
                          </m:r>
                        </m:num>
                        <m:den>
                          <m:sSup>
                            <m:sSupPr>
                              <m:ctrlPr>
                                <a:rPr lang="en-US" sz="2000" i="1">
                                  <a:solidFill>
                                    <a:srgbClr val="000000"/>
                                  </a:solidFill>
                                  <a:latin typeface="Cambria Math" panose="02040503050406030204" pitchFamily="18" charset="0"/>
                                </a:rPr>
                              </m:ctrlPr>
                            </m:sSupPr>
                            <m:e>
                              <m:bar>
                                <m:barPr>
                                  <m:ctrlPr>
                                    <a:rPr lang="en-US" sz="2000" i="1">
                                      <a:solidFill>
                                        <a:srgbClr val="000000"/>
                                      </a:solidFill>
                                      <a:latin typeface="Cambria Math" panose="02040503050406030204" pitchFamily="18" charset="0"/>
                                    </a:rPr>
                                  </m:ctrlPr>
                                </m:barPr>
                                <m:e>
                                  <m:r>
                                    <a:rPr lang="en-US" sz="2000" i="1">
                                      <a:solidFill>
                                        <a:srgbClr val="000000"/>
                                      </a:solidFill>
                                      <a:latin typeface="Cambria Math" panose="02040503050406030204" pitchFamily="18" charset="0"/>
                                    </a:rPr>
                                    <m:t>𝑖</m:t>
                                  </m:r>
                                </m:e>
                              </m:bar>
                            </m:e>
                            <m:sup>
                              <m:r>
                                <a:rPr lang="en-US" sz="2000" i="1">
                                  <a:solidFill>
                                    <a:srgbClr val="000000"/>
                                  </a:solidFill>
                                  <a:latin typeface="Cambria Math" panose="02040503050406030204" pitchFamily="18" charset="0"/>
                                </a:rPr>
                                <m:t>−</m:t>
                              </m:r>
                            </m:sup>
                          </m:sSup>
                          <m:r>
                            <a:rPr lang="en-US" sz="2000" b="0" i="1" smtClean="0">
                              <a:solidFill>
                                <a:srgbClr val="000000"/>
                              </a:solidFill>
                              <a:latin typeface="Cambria Math" panose="02040503050406030204" pitchFamily="18" charset="0"/>
                            </a:rPr>
                            <m:t>(</m:t>
                          </m:r>
                          <m:r>
                            <a:rPr lang="en-US" sz="2000" b="0" i="1" smtClean="0">
                              <a:solidFill>
                                <a:srgbClr val="000000"/>
                              </a:solidFill>
                              <a:latin typeface="Cambria Math" panose="02040503050406030204" pitchFamily="18" charset="0"/>
                            </a:rPr>
                            <m:t>𝑧</m:t>
                          </m:r>
                          <m:r>
                            <a:rPr lang="en-US" sz="2000" b="0" i="1" smtClean="0">
                              <a:solidFill>
                                <a:srgbClr val="000000"/>
                              </a:solidFill>
                              <a:latin typeface="Cambria Math" panose="02040503050406030204" pitchFamily="18" charset="0"/>
                            </a:rPr>
                            <m:t>)</m:t>
                          </m:r>
                        </m:den>
                      </m:f>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𝑍</m:t>
                          </m:r>
                        </m:e>
                        <m:sub>
                          <m:r>
                            <a:rPr lang="en-US" sz="2000" i="1">
                              <a:solidFill>
                                <a:srgbClr val="000000"/>
                              </a:solidFill>
                              <a:latin typeface="Cambria Math" panose="02040503050406030204" pitchFamily="18" charset="0"/>
                            </a:rPr>
                            <m:t>𝑜</m:t>
                          </m:r>
                        </m:sub>
                      </m:sSub>
                    </m:oMath>
                  </m:oMathPara>
                </a14:m>
                <a:endParaRPr lang="en-US" sz="2000" dirty="0"/>
              </a:p>
            </p:txBody>
          </p:sp>
        </mc:Choice>
        <mc:Fallback xmlns="">
          <p:sp>
            <p:nvSpPr>
              <p:cNvPr id="23" name="Object 2"/>
              <p:cNvSpPr txBox="1">
                <a:spLocks noRot="1" noChangeAspect="1" noMove="1" noResize="1" noEditPoints="1" noAdjustHandles="1" noChangeArrowheads="1" noChangeShapeType="1" noTextEdit="1"/>
              </p:cNvSpPr>
              <p:nvPr/>
            </p:nvSpPr>
            <p:spPr bwMode="auto">
              <a:xfrm>
                <a:off x="6202850" y="5603322"/>
                <a:ext cx="1629377" cy="749853"/>
              </a:xfrm>
              <a:prstGeom prst="rect">
                <a:avLst/>
              </a:prstGeom>
              <a:blipFill>
                <a:blip r:embed="rId20"/>
                <a:stretch>
                  <a:fillRect/>
                </a:stretch>
              </a:blipFill>
              <a:ln>
                <a:noFill/>
              </a:ln>
            </p:spPr>
            <p:txBody>
              <a:bodyPr/>
              <a:lstStyle/>
              <a:p>
                <a:r>
                  <a:rPr lang="en-US">
                    <a:noFill/>
                  </a:rPr>
                  <a:t> </a:t>
                </a:r>
              </a:p>
            </p:txBody>
          </p:sp>
        </mc:Fallback>
      </mc:AlternateContent>
      <p:sp>
        <p:nvSpPr>
          <p:cNvPr id="2" name="TextBox 1"/>
          <p:cNvSpPr txBox="1"/>
          <p:nvPr/>
        </p:nvSpPr>
        <p:spPr>
          <a:xfrm>
            <a:off x="-729762" y="5941313"/>
            <a:ext cx="7492635" cy="338554"/>
          </a:xfrm>
          <a:prstGeom prst="rect">
            <a:avLst/>
          </a:prstGeom>
          <a:noFill/>
        </p:spPr>
        <p:txBody>
          <a:bodyPr wrap="square" rtlCol="0">
            <a:spAutoFit/>
          </a:bodyPr>
          <a:lstStyle/>
          <a:p>
            <a:pPr lvl="0" algn="ctr"/>
            <a:r>
              <a:rPr lang="en-US" altLang="en-US" dirty="0">
                <a:solidFill>
                  <a:srgbClr val="000000"/>
                </a:solidFill>
              </a:rPr>
              <a:t>          For a </a:t>
            </a:r>
            <a:r>
              <a:rPr lang="en-US" altLang="en-US" u="sng" dirty="0">
                <a:solidFill>
                  <a:srgbClr val="3333CC"/>
                </a:solidFill>
              </a:rPr>
              <a:t>negative–going</a:t>
            </a:r>
            <a:r>
              <a:rPr lang="en-US" altLang="en-US" dirty="0">
                <a:solidFill>
                  <a:srgbClr val="000000"/>
                </a:solidFill>
              </a:rPr>
              <a:t> wave                              , </a:t>
            </a:r>
          </a:p>
        </p:txBody>
      </p:sp>
      <p:sp>
        <p:nvSpPr>
          <p:cNvPr id="3" name="TextBox 2"/>
          <p:cNvSpPr txBox="1"/>
          <p:nvPr/>
        </p:nvSpPr>
        <p:spPr>
          <a:xfrm>
            <a:off x="3765184" y="1370641"/>
            <a:ext cx="2069681" cy="416956"/>
          </a:xfrm>
          <a:prstGeom prst="rect">
            <a:avLst/>
          </a:prstGeom>
          <a:noFill/>
          <a:ln w="19050">
            <a:solidFill>
              <a:srgbClr val="0000FF"/>
            </a:solidFill>
          </a:ln>
        </p:spPr>
        <p:txBody>
          <a:bodyPr wrap="square" rtlCol="0">
            <a:spAutoFit/>
          </a:bodyPr>
          <a:lstStyle/>
          <a:p>
            <a:endParaRPr lang="en-US" dirty="0"/>
          </a:p>
        </p:txBody>
      </p:sp>
      <p:graphicFrame>
        <p:nvGraphicFramePr>
          <p:cNvPr id="26" name="Object 7"/>
          <p:cNvGraphicFramePr>
            <a:graphicFrameLocks noChangeAspect="1"/>
          </p:cNvGraphicFramePr>
          <p:nvPr>
            <p:extLst>
              <p:ext uri="{D42A27DB-BD31-4B8C-83A1-F6EECF244321}">
                <p14:modId xmlns:p14="http://schemas.microsoft.com/office/powerpoint/2010/main" val="3933641111"/>
              </p:ext>
            </p:extLst>
          </p:nvPr>
        </p:nvGraphicFramePr>
        <p:xfrm>
          <a:off x="4085623" y="5813278"/>
          <a:ext cx="1629377" cy="429409"/>
        </p:xfrm>
        <a:graphic>
          <a:graphicData uri="http://schemas.openxmlformats.org/presentationml/2006/ole">
            <mc:AlternateContent xmlns:mc="http://schemas.openxmlformats.org/markup-compatibility/2006">
              <mc:Choice xmlns:v="urn:schemas-microsoft-com:vml" Requires="v">
                <p:oleObj spid="_x0000_s69897" name="Equation" r:id="rId21" imgW="965200" imgH="254000" progId="Equation.3">
                  <p:embed/>
                </p:oleObj>
              </mc:Choice>
              <mc:Fallback>
                <p:oleObj name="Equation" r:id="rId21" imgW="965200" imgH="254000" progId="Equation.3">
                  <p:embed/>
                  <p:pic>
                    <p:nvPicPr>
                      <p:cNvPr id="25609" name="Object 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085623" y="5813278"/>
                        <a:ext cx="1629377" cy="429409"/>
                      </a:xfrm>
                      <a:prstGeom prst="rect">
                        <a:avLst/>
                      </a:prstGeom>
                      <a:solidFill>
                        <a:schemeClr val="bg1"/>
                      </a:solidFill>
                      <a:ln w="19050">
                        <a:solidFill>
                          <a:srgbClr val="0000FF"/>
                        </a:solidFill>
                      </a:ln>
                    </p:spPr>
                  </p:pic>
                </p:oleObj>
              </mc:Fallback>
            </mc:AlternateContent>
          </a:graphicData>
        </a:graphic>
      </p:graphicFrame>
      <p:sp>
        <p:nvSpPr>
          <p:cNvPr id="4" name="TextBox 3"/>
          <p:cNvSpPr txBox="1"/>
          <p:nvPr/>
        </p:nvSpPr>
        <p:spPr>
          <a:xfrm>
            <a:off x="3016555" y="3436385"/>
            <a:ext cx="1037623" cy="465992"/>
          </a:xfrm>
          <a:prstGeom prst="rect">
            <a:avLst/>
          </a:prstGeom>
          <a:noFill/>
          <a:ln w="28575">
            <a:solidFill>
              <a:srgbClr val="C00000"/>
            </a:solidFill>
          </a:ln>
        </p:spPr>
        <p:txBody>
          <a:bodyPr wrap="square" rtlCol="0">
            <a:spAutoFit/>
          </a:bodyPr>
          <a:lstStyle/>
          <a:p>
            <a:endParaRPr lang="en-US" dirty="0"/>
          </a:p>
        </p:txBody>
      </p:sp>
      <p:sp>
        <p:nvSpPr>
          <p:cNvPr id="5" name="TextBox 4"/>
          <p:cNvSpPr txBox="1"/>
          <p:nvPr/>
        </p:nvSpPr>
        <p:spPr>
          <a:xfrm>
            <a:off x="6225311" y="3436385"/>
            <a:ext cx="987984" cy="400050"/>
          </a:xfrm>
          <a:prstGeom prst="rect">
            <a:avLst/>
          </a:prstGeom>
          <a:noFill/>
          <a:ln w="28575">
            <a:solidFill>
              <a:srgbClr val="C00000"/>
            </a:solidFill>
          </a:ln>
        </p:spPr>
        <p:txBody>
          <a:bodyPr wrap="square" rtlCol="0">
            <a:spAutoFit/>
          </a:bodyPr>
          <a:lstStyle/>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9F4DCEA0-9A64-4CC3-84B9-A94BC5467AD2}" type="slidenum">
              <a:rPr lang="en-US" altLang="en-US" sz="1400">
                <a:latin typeface="Arial" panose="020B0604020202020204" pitchFamily="34" charset="0"/>
              </a:rPr>
              <a:pPr eaLnBrk="1" hangingPunct="1"/>
              <a:t>17</a:t>
            </a:fld>
            <a:endParaRPr lang="en-US" altLang="en-US" sz="1400">
              <a:latin typeface="Arial" panose="020B0604020202020204" pitchFamily="34" charset="0"/>
            </a:endParaRPr>
          </a:p>
        </p:txBody>
      </p:sp>
      <p:pic>
        <p:nvPicPr>
          <p:cNvPr id="29699" name="Picture 42" descr="TL0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9445" y="435831"/>
            <a:ext cx="4154555" cy="24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6"/>
          <p:cNvSpPr>
            <a:spLocks noChangeArrowheads="1"/>
          </p:cNvSpPr>
          <p:nvPr/>
        </p:nvSpPr>
        <p:spPr bwMode="auto">
          <a:xfrm>
            <a:off x="609600" y="152400"/>
            <a:ext cx="853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2000" b="1" u="sng">
                <a:solidFill>
                  <a:srgbClr val="0000FF"/>
                </a:solidFill>
              </a:rPr>
              <a:t>Reflection and Transmission</a:t>
            </a:r>
          </a:p>
        </p:txBody>
      </p:sp>
      <p:sp>
        <p:nvSpPr>
          <p:cNvPr id="29701" name="Text Box 7"/>
          <p:cNvSpPr txBox="1">
            <a:spLocks noChangeArrowheads="1"/>
          </p:cNvSpPr>
          <p:nvPr/>
        </p:nvSpPr>
        <p:spPr bwMode="auto">
          <a:xfrm>
            <a:off x="742743" y="530746"/>
            <a:ext cx="1407502" cy="400110"/>
          </a:xfrm>
          <a:prstGeom prst="rect">
            <a:avLst/>
          </a:prstGeom>
          <a:solidFill>
            <a:schemeClr val="accent1">
              <a:lumMod val="20000"/>
              <a:lumOff val="80000"/>
            </a:schemeClr>
          </a:solidFill>
          <a:ln>
            <a:noFill/>
          </a:ln>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sz="2000" b="1" u="sng" dirty="0">
                <a:solidFill>
                  <a:schemeClr val="accent2"/>
                </a:solidFill>
              </a:rPr>
              <a:t>At z = 0</a:t>
            </a:r>
            <a:r>
              <a:rPr lang="en-US" altLang="en-US" sz="2000" u="sng" dirty="0"/>
              <a:t>,</a:t>
            </a:r>
          </a:p>
        </p:txBody>
      </p:sp>
      <p:sp>
        <p:nvSpPr>
          <p:cNvPr id="29702" name="Text Box 8"/>
          <p:cNvSpPr txBox="1">
            <a:spLocks noChangeArrowheads="1"/>
          </p:cNvSpPr>
          <p:nvPr/>
        </p:nvSpPr>
        <p:spPr bwMode="auto">
          <a:xfrm>
            <a:off x="914400" y="4724400"/>
            <a:ext cx="353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dirty="0"/>
              <a:t>Assuming that the incident wave</a:t>
            </a:r>
          </a:p>
        </p:txBody>
      </p:sp>
      <p:sp>
        <p:nvSpPr>
          <p:cNvPr id="29703" name="Text Box 9"/>
          <p:cNvSpPr txBox="1">
            <a:spLocks noChangeArrowheads="1"/>
          </p:cNvSpPr>
          <p:nvPr/>
        </p:nvSpPr>
        <p:spPr bwMode="auto">
          <a:xfrm>
            <a:off x="4572000" y="4724400"/>
            <a:ext cx="2749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a:t>is known and solving for </a:t>
            </a:r>
          </a:p>
        </p:txBody>
      </p:sp>
      <p:sp>
        <p:nvSpPr>
          <p:cNvPr id="29704" name="Text Box 10"/>
          <p:cNvSpPr txBox="1">
            <a:spLocks noChangeArrowheads="1"/>
          </p:cNvSpPr>
          <p:nvPr/>
        </p:nvSpPr>
        <p:spPr bwMode="auto">
          <a:xfrm>
            <a:off x="7467600" y="4724400"/>
            <a:ext cx="13255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dirty="0"/>
              <a:t>, we obtain</a:t>
            </a:r>
          </a:p>
        </p:txBody>
      </p:sp>
      <p:graphicFrame>
        <p:nvGraphicFramePr>
          <p:cNvPr id="29705" name="Object 2"/>
          <p:cNvGraphicFramePr>
            <a:graphicFrameLocks noGrp="1" noChangeAspect="1"/>
          </p:cNvGraphicFramePr>
          <p:nvPr>
            <p:ph sz="quarter" idx="2"/>
          </p:nvPr>
        </p:nvGraphicFramePr>
        <p:xfrm>
          <a:off x="2019300" y="952500"/>
          <a:ext cx="2971800" cy="330200"/>
        </p:xfrm>
        <a:graphic>
          <a:graphicData uri="http://schemas.openxmlformats.org/presentationml/2006/ole">
            <mc:AlternateContent xmlns:mc="http://schemas.openxmlformats.org/markup-compatibility/2006">
              <mc:Choice xmlns:v="urn:schemas-microsoft-com:vml" Requires="v">
                <p:oleObj spid="_x0000_s64996" name="Equation" r:id="rId5" imgW="2273300" imgH="254000" progId="Equation.3">
                  <p:embed/>
                </p:oleObj>
              </mc:Choice>
              <mc:Fallback>
                <p:oleObj name="Equation" r:id="rId5" imgW="2273300" imgH="254000" progId="Equation.3">
                  <p:embed/>
                  <p:pic>
                    <p:nvPicPr>
                      <p:cNvPr id="0" name="Object 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9300" y="952500"/>
                        <a:ext cx="29718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6" name="Object 3"/>
          <p:cNvGraphicFramePr>
            <a:graphicFrameLocks noGrp="1" noChangeAspect="1"/>
          </p:cNvGraphicFramePr>
          <p:nvPr>
            <p:ph sz="quarter" idx="3"/>
            <p:extLst>
              <p:ext uri="{D42A27DB-BD31-4B8C-83A1-F6EECF244321}">
                <p14:modId xmlns:p14="http://schemas.microsoft.com/office/powerpoint/2010/main" val="3002232501"/>
              </p:ext>
            </p:extLst>
          </p:nvPr>
        </p:nvGraphicFramePr>
        <p:xfrm>
          <a:off x="2017102" y="1499088"/>
          <a:ext cx="2819400" cy="333375"/>
        </p:xfrm>
        <a:graphic>
          <a:graphicData uri="http://schemas.openxmlformats.org/presentationml/2006/ole">
            <mc:AlternateContent xmlns:mc="http://schemas.openxmlformats.org/markup-compatibility/2006">
              <mc:Choice xmlns:v="urn:schemas-microsoft-com:vml" Requires="v">
                <p:oleObj spid="_x0000_s64997" name="Equation" r:id="rId7" imgW="2145369" imgH="253890" progId="Equation.3">
                  <p:embed/>
                </p:oleObj>
              </mc:Choice>
              <mc:Fallback>
                <p:oleObj name="Equation" r:id="rId7" imgW="2145369" imgH="253890" progId="Equation.3">
                  <p:embed/>
                  <p:pic>
                    <p:nvPicPr>
                      <p:cNvPr id="0" name="Object 3"/>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7102" y="1499088"/>
                        <a:ext cx="28194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7" name="Object 4"/>
          <p:cNvGraphicFramePr>
            <a:graphicFrameLocks noGrp="1" noChangeAspect="1"/>
          </p:cNvGraphicFramePr>
          <p:nvPr>
            <p:ph sz="quarter" idx="4"/>
          </p:nvPr>
        </p:nvGraphicFramePr>
        <p:xfrm>
          <a:off x="2857500" y="1943100"/>
          <a:ext cx="2362200" cy="530225"/>
        </p:xfrm>
        <a:graphic>
          <a:graphicData uri="http://schemas.openxmlformats.org/presentationml/2006/ole">
            <mc:AlternateContent xmlns:mc="http://schemas.openxmlformats.org/markup-compatibility/2006">
              <mc:Choice xmlns:v="urn:schemas-microsoft-com:vml" Requires="v">
                <p:oleObj spid="_x0000_s64998" name="Equation" r:id="rId9" imgW="1981200" imgH="444500" progId="Equation.3">
                  <p:embed/>
                </p:oleObj>
              </mc:Choice>
              <mc:Fallback>
                <p:oleObj name="Equation" r:id="rId9" imgW="1981200" imgH="444500" progId="Equation.3">
                  <p:embed/>
                  <p:pic>
                    <p:nvPicPr>
                      <p:cNvPr id="0" name="Object 4"/>
                      <p:cNvPicPr>
                        <a:picLocks noGrp="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7500" y="1943100"/>
                        <a:ext cx="23622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8" name="Object 5"/>
          <p:cNvGraphicFramePr>
            <a:graphicFrameLocks noChangeAspect="1"/>
          </p:cNvGraphicFramePr>
          <p:nvPr>
            <p:extLst>
              <p:ext uri="{D42A27DB-BD31-4B8C-83A1-F6EECF244321}">
                <p14:modId xmlns:p14="http://schemas.microsoft.com/office/powerpoint/2010/main" val="3305341636"/>
              </p:ext>
            </p:extLst>
          </p:nvPr>
        </p:nvGraphicFramePr>
        <p:xfrm>
          <a:off x="7568530" y="2914039"/>
          <a:ext cx="1270000" cy="287338"/>
        </p:xfrm>
        <a:graphic>
          <a:graphicData uri="http://schemas.openxmlformats.org/presentationml/2006/ole">
            <mc:AlternateContent xmlns:mc="http://schemas.openxmlformats.org/markup-compatibility/2006">
              <mc:Choice xmlns:v="urn:schemas-microsoft-com:vml" Requires="v">
                <p:oleObj spid="_x0000_s64999" name="Equation" r:id="rId11" imgW="952087" imgH="215806" progId="Equation.3">
                  <p:embed/>
                </p:oleObj>
              </mc:Choice>
              <mc:Fallback>
                <p:oleObj name="Equation" r:id="rId11" imgW="952087" imgH="215806" progId="Equation.3">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68530" y="2914039"/>
                        <a:ext cx="1270000"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9" name="Object 6"/>
          <p:cNvGraphicFramePr>
            <a:graphicFrameLocks noChangeAspect="1"/>
          </p:cNvGraphicFramePr>
          <p:nvPr>
            <p:extLst>
              <p:ext uri="{D42A27DB-BD31-4B8C-83A1-F6EECF244321}">
                <p14:modId xmlns:p14="http://schemas.microsoft.com/office/powerpoint/2010/main" val="4133050040"/>
              </p:ext>
            </p:extLst>
          </p:nvPr>
        </p:nvGraphicFramePr>
        <p:xfrm>
          <a:off x="7568530" y="3338450"/>
          <a:ext cx="1168400" cy="287338"/>
        </p:xfrm>
        <a:graphic>
          <a:graphicData uri="http://schemas.openxmlformats.org/presentationml/2006/ole">
            <mc:AlternateContent xmlns:mc="http://schemas.openxmlformats.org/markup-compatibility/2006">
              <mc:Choice xmlns:v="urn:schemas-microsoft-com:vml" Requires="v">
                <p:oleObj spid="_x0000_s65000" name="Equation" r:id="rId13" imgW="875920" imgH="215806" progId="Equation.3">
                  <p:embed/>
                </p:oleObj>
              </mc:Choice>
              <mc:Fallback>
                <p:oleObj name="Equation" r:id="rId13" imgW="875920" imgH="215806" progId="Equation.3">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68530" y="3338450"/>
                        <a:ext cx="1168400"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10" name="Object 7"/>
          <p:cNvGraphicFramePr>
            <a:graphicFrameLocks noChangeAspect="1"/>
          </p:cNvGraphicFramePr>
          <p:nvPr>
            <p:extLst>
              <p:ext uri="{D42A27DB-BD31-4B8C-83A1-F6EECF244321}">
                <p14:modId xmlns:p14="http://schemas.microsoft.com/office/powerpoint/2010/main" val="815199638"/>
              </p:ext>
            </p:extLst>
          </p:nvPr>
        </p:nvGraphicFramePr>
        <p:xfrm>
          <a:off x="7568530" y="3688433"/>
          <a:ext cx="777875" cy="593725"/>
        </p:xfrm>
        <a:graphic>
          <a:graphicData uri="http://schemas.openxmlformats.org/presentationml/2006/ole">
            <mc:AlternateContent xmlns:mc="http://schemas.openxmlformats.org/markup-compatibility/2006">
              <mc:Choice xmlns:v="urn:schemas-microsoft-com:vml" Requires="v">
                <p:oleObj spid="_x0000_s65001" name="Equation" r:id="rId15" imgW="583947" imgH="444307" progId="Equation.3">
                  <p:embed/>
                </p:oleObj>
              </mc:Choice>
              <mc:Fallback>
                <p:oleObj name="Equation" r:id="rId15" imgW="583947" imgH="444307" progId="Equation.3">
                  <p:embed/>
                  <p:pic>
                    <p:nvPicPr>
                      <p:cNvPr id="0"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68530" y="3688433"/>
                        <a:ext cx="777875"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11" name="Object 8"/>
          <p:cNvGraphicFramePr>
            <a:graphicFrameLocks noChangeAspect="1"/>
          </p:cNvGraphicFramePr>
          <p:nvPr>
            <p:extLst>
              <p:ext uri="{D42A27DB-BD31-4B8C-83A1-F6EECF244321}">
                <p14:modId xmlns:p14="http://schemas.microsoft.com/office/powerpoint/2010/main" val="1488436943"/>
              </p:ext>
            </p:extLst>
          </p:nvPr>
        </p:nvGraphicFramePr>
        <p:xfrm>
          <a:off x="1397453" y="3196126"/>
          <a:ext cx="5002893" cy="984250"/>
        </p:xfrm>
        <a:graphic>
          <a:graphicData uri="http://schemas.openxmlformats.org/presentationml/2006/ole">
            <mc:AlternateContent xmlns:mc="http://schemas.openxmlformats.org/markup-compatibility/2006">
              <mc:Choice xmlns:v="urn:schemas-microsoft-com:vml" Requires="v">
                <p:oleObj spid="_x0000_s65002" name="Equation" r:id="rId17" imgW="2451100" imgH="482600" progId="Equation.3">
                  <p:embed/>
                </p:oleObj>
              </mc:Choice>
              <mc:Fallback>
                <p:oleObj name="Equation" r:id="rId17" imgW="2451100" imgH="482600" progId="Equation.3">
                  <p:embed/>
                  <p:pic>
                    <p:nvPicPr>
                      <p:cNvPr id="0" name="Object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97453" y="3196126"/>
                        <a:ext cx="5002893" cy="984250"/>
                      </a:xfrm>
                      <a:prstGeom prst="rect">
                        <a:avLst/>
                      </a:prstGeom>
                      <a:solidFill>
                        <a:schemeClr val="accent1">
                          <a:lumMod val="20000"/>
                          <a:lumOff val="80000"/>
                        </a:schemeClr>
                      </a:solidFill>
                      <a:ln>
                        <a:noFill/>
                      </a:ln>
                      <a:effectLst/>
                    </p:spPr>
                  </p:pic>
                </p:oleObj>
              </mc:Fallback>
            </mc:AlternateContent>
          </a:graphicData>
        </a:graphic>
      </p:graphicFrame>
      <p:graphicFrame>
        <p:nvGraphicFramePr>
          <p:cNvPr id="29712" name="Object 9"/>
          <p:cNvGraphicFramePr>
            <a:graphicFrameLocks noChangeAspect="1"/>
          </p:cNvGraphicFramePr>
          <p:nvPr/>
        </p:nvGraphicFramePr>
        <p:xfrm>
          <a:off x="7239000" y="4724400"/>
          <a:ext cx="228600" cy="304800"/>
        </p:xfrm>
        <a:graphic>
          <a:graphicData uri="http://schemas.openxmlformats.org/presentationml/2006/ole">
            <mc:AlternateContent xmlns:mc="http://schemas.openxmlformats.org/markup-compatibility/2006">
              <mc:Choice xmlns:v="urn:schemas-microsoft-com:vml" Requires="v">
                <p:oleObj spid="_x0000_s65003" name="Equation" r:id="rId19" imgW="190417" imgH="253890" progId="Equation.3">
                  <p:embed/>
                </p:oleObj>
              </mc:Choice>
              <mc:Fallback>
                <p:oleObj name="Equation" r:id="rId19" imgW="190417" imgH="253890" progId="Equation.3">
                  <p:embed/>
                  <p:pic>
                    <p:nvPicPr>
                      <p:cNvPr id="0" name="Object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239000" y="4724400"/>
                        <a:ext cx="22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13" name="Object 10"/>
          <p:cNvGraphicFramePr>
            <a:graphicFrameLocks noChangeAspect="1"/>
          </p:cNvGraphicFramePr>
          <p:nvPr>
            <p:extLst>
              <p:ext uri="{D42A27DB-BD31-4B8C-83A1-F6EECF244321}">
                <p14:modId xmlns:p14="http://schemas.microsoft.com/office/powerpoint/2010/main" val="3842755707"/>
              </p:ext>
            </p:extLst>
          </p:nvPr>
        </p:nvGraphicFramePr>
        <p:xfrm>
          <a:off x="702445" y="5399881"/>
          <a:ext cx="2895600" cy="614363"/>
        </p:xfrm>
        <a:graphic>
          <a:graphicData uri="http://schemas.openxmlformats.org/presentationml/2006/ole">
            <mc:AlternateContent xmlns:mc="http://schemas.openxmlformats.org/markup-compatibility/2006">
              <mc:Choice xmlns:v="urn:schemas-microsoft-com:vml" Requires="v">
                <p:oleObj spid="_x0000_s65004" name="Equation" r:id="rId21" imgW="2094591" imgH="444307" progId="Equation.3">
                  <p:embed/>
                </p:oleObj>
              </mc:Choice>
              <mc:Fallback>
                <p:oleObj name="Equation" r:id="rId21" imgW="2094591" imgH="444307" progId="Equation.3">
                  <p:embed/>
                  <p:pic>
                    <p:nvPicPr>
                      <p:cNvPr id="0" name="Object 1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02445" y="5399881"/>
                        <a:ext cx="2895600" cy="614363"/>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29714" name="Object 11"/>
              <p:cNvSpPr txBox="1"/>
              <p:nvPr/>
            </p:nvSpPr>
            <p:spPr bwMode="auto">
              <a:xfrm>
                <a:off x="3708400" y="5271492"/>
                <a:ext cx="3530600" cy="871140"/>
              </a:xfrm>
              <a:prstGeom prst="rect">
                <a:avLst/>
              </a:prstGeom>
              <a:solidFill>
                <a:schemeClr val="accent1">
                  <a:lumMod val="20000"/>
                  <a:lumOff val="80000"/>
                </a:schemeClr>
              </a:solidFill>
              <a:ln w="28575">
                <a:solidFill>
                  <a:srgbClr val="C00000"/>
                </a:solid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f>
                        <m:fPr>
                          <m:ctrlPr>
                            <a:rPr lang="en-US" sz="2600" i="1">
                              <a:solidFill>
                                <a:srgbClr val="000000"/>
                              </a:solidFill>
                              <a:latin typeface="Cambria Math" panose="02040503050406030204" pitchFamily="18" charset="0"/>
                            </a:rPr>
                          </m:ctrlPr>
                        </m:fPr>
                        <m:num>
                          <m:sSubSup>
                            <m:sSubSupPr>
                              <m:ctrlPr>
                                <a:rPr lang="en-US" sz="2600" i="1">
                                  <a:solidFill>
                                    <a:srgbClr val="000000"/>
                                  </a:solidFill>
                                  <a:latin typeface="Cambria Math" panose="02040503050406030204" pitchFamily="18" charset="0"/>
                                </a:rPr>
                              </m:ctrlPr>
                            </m:sSubSupPr>
                            <m:e>
                              <m:bar>
                                <m:barPr>
                                  <m:ctrlPr>
                                    <a:rPr lang="en-US" sz="2600" i="1">
                                      <a:solidFill>
                                        <a:srgbClr val="000000"/>
                                      </a:solidFill>
                                      <a:latin typeface="Cambria Math" panose="02040503050406030204" pitchFamily="18" charset="0"/>
                                    </a:rPr>
                                  </m:ctrlPr>
                                </m:barPr>
                                <m:e>
                                  <m:r>
                                    <a:rPr lang="en-US" sz="2600" b="0" i="1">
                                      <a:solidFill>
                                        <a:srgbClr val="000000"/>
                                      </a:solidFill>
                                      <a:latin typeface="Cambria Math" panose="02040503050406030204" pitchFamily="18" charset="0"/>
                                    </a:rPr>
                                    <m:t>𝑣</m:t>
                                  </m:r>
                                </m:e>
                              </m:bar>
                            </m:e>
                            <m:sub>
                              <m:r>
                                <a:rPr lang="en-US" sz="2600" b="0" i="1">
                                  <a:solidFill>
                                    <a:srgbClr val="000000"/>
                                  </a:solidFill>
                                  <a:latin typeface="Cambria Math" panose="02040503050406030204" pitchFamily="18" charset="0"/>
                                </a:rPr>
                                <m:t>𝑟</m:t>
                              </m:r>
                            </m:sub>
                            <m:sup>
                              <m:r>
                                <a:rPr lang="en-US" sz="2600" b="0" i="1">
                                  <a:solidFill>
                                    <a:srgbClr val="000000"/>
                                  </a:solidFill>
                                  <a:latin typeface="Cambria Math" panose="02040503050406030204" pitchFamily="18" charset="0"/>
                                </a:rPr>
                                <m:t>−</m:t>
                              </m:r>
                            </m:sup>
                          </m:sSubSup>
                          <m:r>
                            <a:rPr lang="en-US" sz="2600" b="0" i="1">
                              <a:solidFill>
                                <a:srgbClr val="000000"/>
                              </a:solidFill>
                              <a:latin typeface="Cambria Math" panose="02040503050406030204" pitchFamily="18" charset="0"/>
                            </a:rPr>
                            <m:t>(</m:t>
                          </m:r>
                          <m:r>
                            <a:rPr lang="en-US" sz="2600" b="0" i="1">
                              <a:solidFill>
                                <a:srgbClr val="000000"/>
                              </a:solidFill>
                              <a:latin typeface="Cambria Math" panose="02040503050406030204" pitchFamily="18" charset="0"/>
                            </a:rPr>
                            <m:t>𝑧</m:t>
                          </m:r>
                          <m:r>
                            <a:rPr lang="en-US" sz="2600" b="0" i="1">
                              <a:solidFill>
                                <a:srgbClr val="000000"/>
                              </a:solidFill>
                              <a:latin typeface="Cambria Math" panose="02040503050406030204" pitchFamily="18" charset="0"/>
                            </a:rPr>
                            <m:t>=0)</m:t>
                          </m:r>
                        </m:num>
                        <m:den>
                          <m:sSubSup>
                            <m:sSubSupPr>
                              <m:ctrlPr>
                                <a:rPr lang="en-US" sz="2600" i="1">
                                  <a:solidFill>
                                    <a:srgbClr val="000000"/>
                                  </a:solidFill>
                                  <a:latin typeface="Cambria Math" panose="02040503050406030204" pitchFamily="18" charset="0"/>
                                </a:rPr>
                              </m:ctrlPr>
                            </m:sSubSupPr>
                            <m:e>
                              <m:bar>
                                <m:barPr>
                                  <m:ctrlPr>
                                    <a:rPr lang="en-US" sz="2600" i="1">
                                      <a:solidFill>
                                        <a:srgbClr val="000000"/>
                                      </a:solidFill>
                                      <a:latin typeface="Cambria Math" panose="02040503050406030204" pitchFamily="18" charset="0"/>
                                    </a:rPr>
                                  </m:ctrlPr>
                                </m:barPr>
                                <m:e>
                                  <m:r>
                                    <a:rPr lang="en-US" sz="2600" b="0" i="1">
                                      <a:solidFill>
                                        <a:srgbClr val="000000"/>
                                      </a:solidFill>
                                      <a:latin typeface="Cambria Math" panose="02040503050406030204" pitchFamily="18" charset="0"/>
                                    </a:rPr>
                                    <m:t>𝑣</m:t>
                                  </m:r>
                                </m:e>
                              </m:bar>
                            </m:e>
                            <m:sub>
                              <m:r>
                                <a:rPr lang="en-US" sz="2600" b="0" i="1">
                                  <a:solidFill>
                                    <a:srgbClr val="000000"/>
                                  </a:solidFill>
                                  <a:latin typeface="Cambria Math" panose="02040503050406030204" pitchFamily="18" charset="0"/>
                                </a:rPr>
                                <m:t>𝑖</m:t>
                              </m:r>
                            </m:sub>
                            <m:sup>
                              <m:r>
                                <a:rPr lang="en-US" sz="2600" b="0" i="1">
                                  <a:solidFill>
                                    <a:srgbClr val="000000"/>
                                  </a:solidFill>
                                  <a:latin typeface="Cambria Math" panose="02040503050406030204" pitchFamily="18" charset="0"/>
                                </a:rPr>
                                <m:t>+</m:t>
                              </m:r>
                            </m:sup>
                          </m:sSubSup>
                          <m:r>
                            <a:rPr lang="en-US" sz="2600" b="0" i="1">
                              <a:solidFill>
                                <a:srgbClr val="000000"/>
                              </a:solidFill>
                              <a:latin typeface="Cambria Math" panose="02040503050406030204" pitchFamily="18" charset="0"/>
                            </a:rPr>
                            <m:t>(</m:t>
                          </m:r>
                          <m:r>
                            <a:rPr lang="en-US" sz="2600" b="0" i="1">
                              <a:solidFill>
                                <a:srgbClr val="000000"/>
                              </a:solidFill>
                              <a:latin typeface="Cambria Math" panose="02040503050406030204" pitchFamily="18" charset="0"/>
                            </a:rPr>
                            <m:t>𝑧</m:t>
                          </m:r>
                          <m:r>
                            <a:rPr lang="en-US" sz="2600" b="0" i="1">
                              <a:solidFill>
                                <a:srgbClr val="000000"/>
                              </a:solidFill>
                              <a:latin typeface="Cambria Math" panose="02040503050406030204" pitchFamily="18" charset="0"/>
                            </a:rPr>
                            <m:t>=0)</m:t>
                          </m:r>
                        </m:den>
                      </m:f>
                      <m:r>
                        <a:rPr lang="en-US" sz="2600" b="0" i="1">
                          <a:solidFill>
                            <a:srgbClr val="000000"/>
                          </a:solidFill>
                          <a:latin typeface="Cambria Math" panose="02040503050406030204" pitchFamily="18" charset="0"/>
                        </a:rPr>
                        <m:t>=</m:t>
                      </m:r>
                      <m:f>
                        <m:fPr>
                          <m:ctrlPr>
                            <a:rPr lang="en-US" sz="2600" i="1">
                              <a:solidFill>
                                <a:srgbClr val="000000"/>
                              </a:solidFill>
                              <a:latin typeface="Cambria Math" panose="02040503050406030204" pitchFamily="18" charset="0"/>
                            </a:rPr>
                          </m:ctrlPr>
                        </m:fPr>
                        <m:num>
                          <m:sSub>
                            <m:sSubPr>
                              <m:ctrlPr>
                                <a:rPr lang="en-US" sz="2600" i="1">
                                  <a:solidFill>
                                    <a:srgbClr val="000000"/>
                                  </a:solidFill>
                                  <a:latin typeface="Cambria Math" panose="02040503050406030204" pitchFamily="18" charset="0"/>
                                </a:rPr>
                              </m:ctrlPr>
                            </m:sSubPr>
                            <m:e>
                              <m:r>
                                <a:rPr lang="en-US" sz="2600" b="0" i="1">
                                  <a:solidFill>
                                    <a:srgbClr val="000000"/>
                                  </a:solidFill>
                                  <a:latin typeface="Cambria Math" panose="02040503050406030204" pitchFamily="18" charset="0"/>
                                </a:rPr>
                                <m:t>𝑍</m:t>
                              </m:r>
                            </m:e>
                            <m:sub>
                              <m:r>
                                <a:rPr lang="en-US" sz="2600" b="0" i="1">
                                  <a:solidFill>
                                    <a:srgbClr val="000000"/>
                                  </a:solidFill>
                                  <a:latin typeface="Cambria Math" panose="02040503050406030204" pitchFamily="18" charset="0"/>
                                </a:rPr>
                                <m:t>𝐿</m:t>
                              </m:r>
                            </m:sub>
                          </m:sSub>
                          <m:r>
                            <a:rPr lang="en-US" sz="2600" b="0" i="1">
                              <a:solidFill>
                                <a:srgbClr val="000000"/>
                              </a:solidFill>
                              <a:latin typeface="Cambria Math" panose="02040503050406030204" pitchFamily="18" charset="0"/>
                            </a:rPr>
                            <m:t>−</m:t>
                          </m:r>
                          <m:sSub>
                            <m:sSubPr>
                              <m:ctrlPr>
                                <a:rPr lang="en-US" sz="2600" i="1">
                                  <a:solidFill>
                                    <a:srgbClr val="000000"/>
                                  </a:solidFill>
                                  <a:latin typeface="Cambria Math" panose="02040503050406030204" pitchFamily="18" charset="0"/>
                                </a:rPr>
                              </m:ctrlPr>
                            </m:sSubPr>
                            <m:e>
                              <m:r>
                                <a:rPr lang="en-US" sz="2600" b="0" i="1">
                                  <a:solidFill>
                                    <a:srgbClr val="000000"/>
                                  </a:solidFill>
                                  <a:latin typeface="Cambria Math" panose="02040503050406030204" pitchFamily="18" charset="0"/>
                                </a:rPr>
                                <m:t>𝑍</m:t>
                              </m:r>
                            </m:e>
                            <m:sub>
                              <m:r>
                                <a:rPr lang="en-US" sz="2600" b="0" i="1">
                                  <a:solidFill>
                                    <a:srgbClr val="000000"/>
                                  </a:solidFill>
                                  <a:latin typeface="Cambria Math" panose="02040503050406030204" pitchFamily="18" charset="0"/>
                                </a:rPr>
                                <m:t>𝑜</m:t>
                              </m:r>
                            </m:sub>
                          </m:sSub>
                        </m:num>
                        <m:den>
                          <m:sSub>
                            <m:sSubPr>
                              <m:ctrlPr>
                                <a:rPr lang="en-US" sz="2600" i="1">
                                  <a:solidFill>
                                    <a:srgbClr val="000000"/>
                                  </a:solidFill>
                                  <a:latin typeface="Cambria Math" panose="02040503050406030204" pitchFamily="18" charset="0"/>
                                </a:rPr>
                              </m:ctrlPr>
                            </m:sSubPr>
                            <m:e>
                              <m:r>
                                <a:rPr lang="en-US" sz="2600" b="0" i="1">
                                  <a:solidFill>
                                    <a:srgbClr val="000000"/>
                                  </a:solidFill>
                                  <a:latin typeface="Cambria Math" panose="02040503050406030204" pitchFamily="18" charset="0"/>
                                </a:rPr>
                                <m:t>𝑍</m:t>
                              </m:r>
                            </m:e>
                            <m:sub>
                              <m:r>
                                <a:rPr lang="en-US" sz="2600" b="0" i="1">
                                  <a:solidFill>
                                    <a:srgbClr val="000000"/>
                                  </a:solidFill>
                                  <a:latin typeface="Cambria Math" panose="02040503050406030204" pitchFamily="18" charset="0"/>
                                </a:rPr>
                                <m:t>𝐿</m:t>
                              </m:r>
                            </m:sub>
                          </m:sSub>
                          <m:r>
                            <a:rPr lang="en-US" sz="2600" b="0" i="1">
                              <a:solidFill>
                                <a:srgbClr val="000000"/>
                              </a:solidFill>
                              <a:latin typeface="Cambria Math" panose="02040503050406030204" pitchFamily="18" charset="0"/>
                            </a:rPr>
                            <m:t>+</m:t>
                          </m:r>
                          <m:sSub>
                            <m:sSubPr>
                              <m:ctrlPr>
                                <a:rPr lang="en-US" sz="2600" i="1">
                                  <a:solidFill>
                                    <a:srgbClr val="000000"/>
                                  </a:solidFill>
                                  <a:latin typeface="Cambria Math" panose="02040503050406030204" pitchFamily="18" charset="0"/>
                                </a:rPr>
                              </m:ctrlPr>
                            </m:sSubPr>
                            <m:e>
                              <m:r>
                                <a:rPr lang="en-US" sz="2600" b="0" i="1">
                                  <a:solidFill>
                                    <a:srgbClr val="000000"/>
                                  </a:solidFill>
                                  <a:latin typeface="Cambria Math" panose="02040503050406030204" pitchFamily="18" charset="0"/>
                                </a:rPr>
                                <m:t>𝑍</m:t>
                              </m:r>
                            </m:e>
                            <m:sub>
                              <m:r>
                                <a:rPr lang="en-US" sz="2600" b="0" i="1">
                                  <a:solidFill>
                                    <a:srgbClr val="000000"/>
                                  </a:solidFill>
                                  <a:latin typeface="Cambria Math" panose="02040503050406030204" pitchFamily="18" charset="0"/>
                                </a:rPr>
                                <m:t>𝑜</m:t>
                              </m:r>
                            </m:sub>
                          </m:sSub>
                        </m:den>
                      </m:f>
                      <m:r>
                        <a:rPr lang="en-US" sz="2600" b="0" i="1">
                          <a:solidFill>
                            <a:srgbClr val="000000"/>
                          </a:solidFill>
                          <a:latin typeface="Cambria Math" panose="02040503050406030204" pitchFamily="18" charset="0"/>
                        </a:rPr>
                        <m:t>=</m:t>
                      </m:r>
                      <m:sSub>
                        <m:sSubPr>
                          <m:ctrlPr>
                            <a:rPr lang="en-US" sz="2600" i="1">
                              <a:solidFill>
                                <a:srgbClr val="000000"/>
                              </a:solidFill>
                              <a:latin typeface="Cambria Math" panose="02040503050406030204" pitchFamily="18" charset="0"/>
                            </a:rPr>
                          </m:ctrlPr>
                        </m:sSubPr>
                        <m:e>
                          <m:r>
                            <a:rPr lang="en-US" sz="2600" b="0" i="1">
                              <a:solidFill>
                                <a:srgbClr val="000000"/>
                              </a:solidFill>
                              <a:latin typeface="Cambria Math" panose="02040503050406030204" pitchFamily="18" charset="0"/>
                            </a:rPr>
                            <m:t>𝜌</m:t>
                          </m:r>
                        </m:e>
                        <m:sub>
                          <m:r>
                            <a:rPr lang="en-US" sz="2600" b="0" i="1">
                              <a:solidFill>
                                <a:srgbClr val="000000"/>
                              </a:solidFill>
                              <a:latin typeface="Cambria Math" panose="02040503050406030204" pitchFamily="18" charset="0"/>
                            </a:rPr>
                            <m:t>𝑜</m:t>
                          </m:r>
                        </m:sub>
                      </m:sSub>
                    </m:oMath>
                  </m:oMathPara>
                </a14:m>
                <a:endParaRPr lang="en-US" sz="2400" dirty="0"/>
              </a:p>
            </p:txBody>
          </p:sp>
        </mc:Choice>
        <mc:Fallback xmlns="">
          <p:sp>
            <p:nvSpPr>
              <p:cNvPr id="29714" name="Object 11"/>
              <p:cNvSpPr txBox="1">
                <a:spLocks noRot="1" noChangeAspect="1" noMove="1" noResize="1" noEditPoints="1" noAdjustHandles="1" noChangeArrowheads="1" noChangeShapeType="1" noTextEdit="1"/>
              </p:cNvSpPr>
              <p:nvPr/>
            </p:nvSpPr>
            <p:spPr bwMode="auto">
              <a:xfrm>
                <a:off x="3708400" y="5271492"/>
                <a:ext cx="3530600" cy="871140"/>
              </a:xfrm>
              <a:prstGeom prst="rect">
                <a:avLst/>
              </a:prstGeom>
              <a:blipFill>
                <a:blip r:embed="rId23"/>
                <a:stretch>
                  <a:fillRect/>
                </a:stretch>
              </a:blipFill>
              <a:ln w="28575">
                <a:solidFill>
                  <a:srgbClr val="C00000"/>
                </a:solidFill>
              </a:ln>
              <a:effectLst/>
            </p:spPr>
            <p:txBody>
              <a:bodyPr/>
              <a:lstStyle/>
              <a:p>
                <a:r>
                  <a:rPr lang="en-US">
                    <a:noFill/>
                  </a:rPr>
                  <a:t> </a:t>
                </a:r>
              </a:p>
            </p:txBody>
          </p:sp>
        </mc:Fallback>
      </mc:AlternateContent>
      <p:graphicFrame>
        <p:nvGraphicFramePr>
          <p:cNvPr id="29715" name="Object 12"/>
          <p:cNvGraphicFramePr>
            <a:graphicFrameLocks noChangeAspect="1"/>
          </p:cNvGraphicFramePr>
          <p:nvPr/>
        </p:nvGraphicFramePr>
        <p:xfrm>
          <a:off x="4419600" y="4733925"/>
          <a:ext cx="228600" cy="304800"/>
        </p:xfrm>
        <a:graphic>
          <a:graphicData uri="http://schemas.openxmlformats.org/presentationml/2006/ole">
            <mc:AlternateContent xmlns:mc="http://schemas.openxmlformats.org/markup-compatibility/2006">
              <mc:Choice xmlns:v="urn:schemas-microsoft-com:vml" Requires="v">
                <p:oleObj spid="_x0000_s65005" name="Equation" r:id="rId24" imgW="190417" imgH="253890" progId="Equation.3">
                  <p:embed/>
                </p:oleObj>
              </mc:Choice>
              <mc:Fallback>
                <p:oleObj name="Equation" r:id="rId24" imgW="190417" imgH="253890" progId="Equation.3">
                  <p:embed/>
                  <p:pic>
                    <p:nvPicPr>
                      <p:cNvPr id="0" name="Object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419600" y="4733925"/>
                        <a:ext cx="22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16" name="Text Box 38"/>
          <p:cNvSpPr txBox="1">
            <a:spLocks noChangeArrowheads="1"/>
          </p:cNvSpPr>
          <p:nvPr/>
        </p:nvSpPr>
        <p:spPr bwMode="auto">
          <a:xfrm>
            <a:off x="7239000" y="5347859"/>
            <a:ext cx="19764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u="sng" dirty="0">
                <a:solidFill>
                  <a:schemeClr val="accent2"/>
                </a:solidFill>
              </a:rPr>
              <a:t>Load’s Reflection </a:t>
            </a:r>
          </a:p>
          <a:p>
            <a:pPr eaLnBrk="1" hangingPunct="1"/>
            <a:r>
              <a:rPr lang="en-US" altLang="en-US" u="sng" dirty="0">
                <a:solidFill>
                  <a:schemeClr val="accent2"/>
                </a:solidFill>
              </a:rPr>
              <a:t>Coefficient</a:t>
            </a:r>
          </a:p>
        </p:txBody>
      </p:sp>
      <p:sp>
        <p:nvSpPr>
          <p:cNvPr id="53292" name="Text Box 44"/>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Transmission Lines</a:t>
            </a:r>
          </a:p>
        </p:txBody>
      </p:sp>
      <p:sp>
        <p:nvSpPr>
          <p:cNvPr id="2" name="TextBox 1"/>
          <p:cNvSpPr txBox="1"/>
          <p:nvPr/>
        </p:nvSpPr>
        <p:spPr>
          <a:xfrm>
            <a:off x="2759319" y="1919043"/>
            <a:ext cx="2558561" cy="591771"/>
          </a:xfrm>
          <a:prstGeom prst="rect">
            <a:avLst/>
          </a:prstGeom>
          <a:noFill/>
          <a:ln w="19050">
            <a:solidFill>
              <a:srgbClr val="C00000"/>
            </a:solidFill>
          </a:ln>
        </p:spPr>
        <p:txBody>
          <a:bodyPr wrap="square" rtlCol="0">
            <a:spAutoFit/>
          </a:bodyPr>
          <a:lstStyle/>
          <a:p>
            <a:endParaRPr lang="en-US" dirty="0"/>
          </a:p>
        </p:txBody>
      </p:sp>
      <p:sp>
        <p:nvSpPr>
          <p:cNvPr id="3" name="TextBox 2"/>
          <p:cNvSpPr txBox="1"/>
          <p:nvPr/>
        </p:nvSpPr>
        <p:spPr>
          <a:xfrm>
            <a:off x="2857500" y="861646"/>
            <a:ext cx="2215662" cy="548054"/>
          </a:xfrm>
          <a:prstGeom prst="rect">
            <a:avLst/>
          </a:prstGeom>
          <a:noFill/>
          <a:ln w="19050">
            <a:solidFill>
              <a:srgbClr val="C00000"/>
            </a:solidFill>
          </a:ln>
        </p:spPr>
        <p:txBody>
          <a:bodyPr wrap="square" rtlCol="0">
            <a:spAutoFit/>
          </a:bodyPr>
          <a:lstStyle/>
          <a:p>
            <a:endParaRPr lang="en-US" dirty="0"/>
          </a:p>
        </p:txBody>
      </p:sp>
      <p:sp>
        <p:nvSpPr>
          <p:cNvPr id="4" name="TextBox 3"/>
          <p:cNvSpPr txBox="1"/>
          <p:nvPr/>
        </p:nvSpPr>
        <p:spPr>
          <a:xfrm>
            <a:off x="2759319" y="3196126"/>
            <a:ext cx="3641027" cy="984250"/>
          </a:xfrm>
          <a:prstGeom prst="rect">
            <a:avLst/>
          </a:prstGeom>
          <a:noFill/>
          <a:ln w="19050">
            <a:solidFill>
              <a:srgbClr val="C00000"/>
            </a:solidFill>
          </a:ln>
        </p:spPr>
        <p:txBody>
          <a:bodyPr wrap="square" rtlCol="0">
            <a:spAutoFit/>
          </a:bodyPr>
          <a:lstStyle/>
          <a:p>
            <a:endParaRPr lang="en-US" dirty="0"/>
          </a:p>
        </p:txBody>
      </p:sp>
      <p:sp>
        <p:nvSpPr>
          <p:cNvPr id="5" name="TextBox 4"/>
          <p:cNvSpPr txBox="1"/>
          <p:nvPr/>
        </p:nvSpPr>
        <p:spPr>
          <a:xfrm>
            <a:off x="6796228" y="1349319"/>
            <a:ext cx="442772" cy="338554"/>
          </a:xfrm>
          <a:prstGeom prst="rect">
            <a:avLst/>
          </a:prstGeom>
          <a:noFill/>
        </p:spPr>
        <p:txBody>
          <a:bodyPr wrap="square" rtlCol="0">
            <a:spAutoFit/>
          </a:bodyPr>
          <a:lstStyle/>
          <a:p>
            <a:r>
              <a:rPr lang="en-US" b="1" dirty="0">
                <a:solidFill>
                  <a:srgbClr val="0000FF"/>
                </a:solidFill>
              </a:rPr>
              <a:t>Z</a:t>
            </a:r>
            <a:r>
              <a:rPr lang="en-US" b="1" baseline="-25000" dirty="0">
                <a:solidFill>
                  <a:srgbClr val="0000FF"/>
                </a:solidFill>
              </a:rPr>
              <a:t>0</a:t>
            </a:r>
          </a:p>
        </p:txBody>
      </p:sp>
      <p:sp>
        <p:nvSpPr>
          <p:cNvPr id="6" name="TextBox 5"/>
          <p:cNvSpPr txBox="1"/>
          <p:nvPr/>
        </p:nvSpPr>
        <p:spPr>
          <a:xfrm>
            <a:off x="8047727" y="2024459"/>
            <a:ext cx="1072233" cy="694592"/>
          </a:xfrm>
          <a:prstGeom prst="rect">
            <a:avLst/>
          </a:prstGeom>
          <a:noFill/>
          <a:ln w="19050">
            <a:solidFill>
              <a:srgbClr val="0000FF"/>
            </a:solidFill>
          </a:ln>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3DEE1C32-CACF-4641-9745-9C994F0DB493}"/>
                  </a:ext>
                </a:extLst>
              </p:cNvPr>
              <p:cNvSpPr txBox="1"/>
              <p:nvPr/>
            </p:nvSpPr>
            <p:spPr>
              <a:xfrm>
                <a:off x="5663038" y="1946709"/>
                <a:ext cx="2275329" cy="757195"/>
              </a:xfrm>
              <a:prstGeom prst="rect">
                <a:avLst/>
              </a:prstGeom>
              <a:solidFill>
                <a:schemeClr val="bg2">
                  <a:lumMod val="20000"/>
                  <a:lumOff val="8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f>
                        <m:f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rPr>
                          </m:ctrlPr>
                        </m:fPr>
                        <m:num>
                          <m:sSubSup>
                            <m:sSub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rPr>
                              </m:ctrlPr>
                            </m:sSubSupPr>
                            <m:e>
                              <m:bar>
                                <m:bar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rPr>
                                  </m:ctrlPr>
                                </m:bar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rPr>
                                    <m:t>𝑣</m:t>
                                  </m:r>
                                </m:e>
                              </m:ba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rPr>
                                <m:t>𝑟</m:t>
                              </m:r>
                            </m:sub>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rPr>
                                <m:t>−</m:t>
                              </m:r>
                            </m:sup>
                          </m:sSub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rPr>
                            <m:t>𝑧</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rPr>
                            <m:t>=0)</m:t>
                          </m:r>
                        </m:num>
                        <m:den>
                          <m:sSubSup>
                            <m:sSub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rPr>
                              </m:ctrlPr>
                            </m:sSubSupPr>
                            <m:e>
                              <m:bar>
                                <m:bar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rPr>
                                  </m:ctrlPr>
                                </m:bar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rPr>
                                    <m:t>𝑣</m:t>
                                  </m:r>
                                </m:e>
                              </m:ba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rPr>
                                <m:t>𝑖</m:t>
                              </m:r>
                            </m:sub>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rPr>
                                <m:t>+</m:t>
                              </m:r>
                            </m:sup>
                          </m:sSub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rPr>
                            <m:t>𝑧</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rPr>
                            <m:t>=0)</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rPr>
                            <m:t>𝜌</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rPr>
                            <m:t>𝑜</m:t>
                          </m:r>
                        </m:sub>
                      </m:sSub>
                    </m:oMath>
                  </m:oMathPara>
                </a14:m>
                <a:endParaRPr lang="en-US" dirty="0"/>
              </a:p>
            </p:txBody>
          </p:sp>
        </mc:Choice>
        <mc:Fallback xmlns="">
          <p:sp>
            <p:nvSpPr>
              <p:cNvPr id="30" name="TextBox 29">
                <a:extLst>
                  <a:ext uri="{FF2B5EF4-FFF2-40B4-BE49-F238E27FC236}">
                    <a16:creationId xmlns:a16="http://schemas.microsoft.com/office/drawing/2014/main" id="{3DEE1C32-CACF-4641-9745-9C994F0DB493}"/>
                  </a:ext>
                </a:extLst>
              </p:cNvPr>
              <p:cNvSpPr txBox="1">
                <a:spLocks noRot="1" noChangeAspect="1" noMove="1" noResize="1" noEditPoints="1" noAdjustHandles="1" noChangeArrowheads="1" noChangeShapeType="1" noTextEdit="1"/>
              </p:cNvSpPr>
              <p:nvPr/>
            </p:nvSpPr>
            <p:spPr>
              <a:xfrm>
                <a:off x="5663038" y="1946709"/>
                <a:ext cx="2275329" cy="757195"/>
              </a:xfrm>
              <a:prstGeom prst="rect">
                <a:avLst/>
              </a:prstGeom>
              <a:blipFill>
                <a:blip r:embed="rId26"/>
                <a:stretch>
                  <a:fillRect/>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519D5C7D-5798-435F-8A07-4530022BE202}" type="slidenum">
              <a:rPr lang="en-US" altLang="en-US" sz="1400">
                <a:latin typeface="Arial" panose="020B0604020202020204" pitchFamily="34" charset="0"/>
              </a:rPr>
              <a:pPr eaLnBrk="1" hangingPunct="1"/>
              <a:t>18</a:t>
            </a:fld>
            <a:endParaRPr lang="en-US" altLang="en-US" sz="1400">
              <a:latin typeface="Arial" panose="020B0604020202020204" pitchFamily="34" charset="0"/>
            </a:endParaRPr>
          </a:p>
        </p:txBody>
      </p:sp>
      <p:sp>
        <p:nvSpPr>
          <p:cNvPr id="30723" name="Text Box 4"/>
          <p:cNvSpPr txBox="1">
            <a:spLocks noChangeArrowheads="1"/>
          </p:cNvSpPr>
          <p:nvPr/>
        </p:nvSpPr>
        <p:spPr bwMode="auto">
          <a:xfrm>
            <a:off x="685800" y="762000"/>
            <a:ext cx="1082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u="sng"/>
              <a:t>Example</a:t>
            </a:r>
          </a:p>
        </p:txBody>
      </p:sp>
      <p:sp>
        <p:nvSpPr>
          <p:cNvPr id="30724" name="Text Box 5"/>
          <p:cNvSpPr txBox="1">
            <a:spLocks noChangeArrowheads="1"/>
          </p:cNvSpPr>
          <p:nvPr/>
        </p:nvSpPr>
        <p:spPr bwMode="auto">
          <a:xfrm>
            <a:off x="1752600" y="762000"/>
            <a:ext cx="73914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dirty="0"/>
              <a:t>Suppose </a:t>
            </a:r>
            <a:r>
              <a:rPr lang="en-US" altLang="en-US" u="sng" dirty="0"/>
              <a:t>Z</a:t>
            </a:r>
            <a:r>
              <a:rPr lang="en-US" altLang="en-US" u="sng" baseline="-25000" dirty="0"/>
              <a:t>L</a:t>
            </a:r>
            <a:r>
              <a:rPr lang="en-US" altLang="en-US" u="sng" dirty="0"/>
              <a:t> = ∞ (</a:t>
            </a:r>
            <a:r>
              <a:rPr lang="en-US" altLang="en-US" u="sng" dirty="0">
                <a:solidFill>
                  <a:schemeClr val="accent2"/>
                </a:solidFill>
                <a:highlight>
                  <a:srgbClr val="FFFF00"/>
                </a:highlight>
              </a:rPr>
              <a:t>open circuit</a:t>
            </a:r>
            <a:r>
              <a:rPr lang="en-US" altLang="en-US" u="sng" dirty="0"/>
              <a:t>)</a:t>
            </a:r>
            <a:r>
              <a:rPr lang="en-US" altLang="en-US" dirty="0"/>
              <a:t>. Find the distribution of the voltage on the line if the incident wave is </a:t>
            </a:r>
          </a:p>
          <a:p>
            <a:pPr eaLnBrk="1" hangingPunct="1">
              <a:spcBef>
                <a:spcPct val="50000"/>
              </a:spcBef>
            </a:pPr>
            <a:r>
              <a:rPr lang="en-US" altLang="en-US" dirty="0"/>
              <a:t>Assume that A is real (</a:t>
            </a:r>
            <a:r>
              <a:rPr lang="el-GR" altLang="en-US" i="1" dirty="0">
                <a:highlight>
                  <a:srgbClr val="FFFF00"/>
                </a:highlight>
                <a:latin typeface="Cambria Math" panose="02040503050406030204" pitchFamily="18" charset="0"/>
                <a:ea typeface="Cambria Math" panose="02040503050406030204" pitchFamily="18" charset="0"/>
              </a:rPr>
              <a:t>ϕ</a:t>
            </a:r>
            <a:r>
              <a:rPr lang="en-US" altLang="en-US" i="1" dirty="0">
                <a:highlight>
                  <a:srgbClr val="FFFF00"/>
                </a:highlight>
              </a:rPr>
              <a:t> </a:t>
            </a:r>
            <a:r>
              <a:rPr lang="en-US" altLang="en-US" dirty="0">
                <a:highlight>
                  <a:srgbClr val="FFFF00"/>
                </a:highlight>
              </a:rPr>
              <a:t>= 0</a:t>
            </a:r>
            <a:r>
              <a:rPr lang="en-US" altLang="en-US" dirty="0"/>
              <a:t>)</a:t>
            </a:r>
          </a:p>
          <a:p>
            <a:pPr algn="ctr" eaLnBrk="1" hangingPunct="1">
              <a:spcBef>
                <a:spcPct val="50000"/>
              </a:spcBef>
            </a:pPr>
            <a:endParaRPr lang="el-GR" altLang="en-US" i="1" dirty="0"/>
          </a:p>
        </p:txBody>
      </p:sp>
      <p:graphicFrame>
        <p:nvGraphicFramePr>
          <p:cNvPr id="30725" name="Object 2"/>
          <p:cNvGraphicFramePr>
            <a:graphicFrameLocks noGrp="1" noChangeAspect="1"/>
          </p:cNvGraphicFramePr>
          <p:nvPr>
            <p:ph sz="quarter" idx="1"/>
            <p:extLst>
              <p:ext uri="{D42A27DB-BD31-4B8C-83A1-F6EECF244321}">
                <p14:modId xmlns:p14="http://schemas.microsoft.com/office/powerpoint/2010/main" val="4075475810"/>
              </p:ext>
            </p:extLst>
          </p:nvPr>
        </p:nvGraphicFramePr>
        <p:xfrm>
          <a:off x="6686766" y="1183860"/>
          <a:ext cx="929843" cy="452815"/>
        </p:xfrm>
        <a:graphic>
          <a:graphicData uri="http://schemas.openxmlformats.org/presentationml/2006/ole">
            <mc:AlternateContent xmlns:mc="http://schemas.openxmlformats.org/markup-compatibility/2006">
              <mc:Choice xmlns:v="urn:schemas-microsoft-com:vml" Requires="v">
                <p:oleObj spid="_x0000_s87117" name="Equation" r:id="rId4" imgW="469900" imgH="228600" progId="Equation.3">
                  <p:embed/>
                </p:oleObj>
              </mc:Choice>
              <mc:Fallback>
                <p:oleObj name="Equation" r:id="rId4" imgW="469900" imgH="228600" progId="Equation.3">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6766" y="1183860"/>
                        <a:ext cx="929843" cy="452815"/>
                      </a:xfrm>
                      <a:prstGeom prst="rect">
                        <a:avLst/>
                      </a:prstGeom>
                      <a:noFill/>
                      <a:ln>
                        <a:noFill/>
                      </a:ln>
                      <a:effectLst/>
                    </p:spPr>
                  </p:pic>
                </p:oleObj>
              </mc:Fallback>
            </mc:AlternateContent>
          </a:graphicData>
        </a:graphic>
      </p:graphicFrame>
      <p:graphicFrame>
        <p:nvGraphicFramePr>
          <p:cNvPr id="30726" name="Object 3"/>
          <p:cNvGraphicFramePr>
            <a:graphicFrameLocks noGrp="1" noChangeAspect="1"/>
          </p:cNvGraphicFramePr>
          <p:nvPr>
            <p:ph sz="quarter" idx="2"/>
            <p:extLst>
              <p:ext uri="{D42A27DB-BD31-4B8C-83A1-F6EECF244321}">
                <p14:modId xmlns:p14="http://schemas.microsoft.com/office/powerpoint/2010/main" val="1854423067"/>
              </p:ext>
            </p:extLst>
          </p:nvPr>
        </p:nvGraphicFramePr>
        <p:xfrm>
          <a:off x="4097667" y="1720020"/>
          <a:ext cx="2303133" cy="403848"/>
        </p:xfrm>
        <a:graphic>
          <a:graphicData uri="http://schemas.openxmlformats.org/presentationml/2006/ole">
            <mc:AlternateContent xmlns:mc="http://schemas.openxmlformats.org/markup-compatibility/2006">
              <mc:Choice xmlns:v="urn:schemas-microsoft-com:vml" Requires="v">
                <p:oleObj spid="_x0000_s87118" name="Equation" r:id="rId6" imgW="1447172" imgH="253890" progId="Equation.3">
                  <p:embed/>
                </p:oleObj>
              </mc:Choice>
              <mc:Fallback>
                <p:oleObj name="Equation" r:id="rId6" imgW="1447172" imgH="253890" progId="Equation.3">
                  <p:embed/>
                  <p:pic>
                    <p:nvPicPr>
                      <p:cNvPr id="0" name="Object 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7667" y="1720020"/>
                        <a:ext cx="2303133" cy="403848"/>
                      </a:xfrm>
                      <a:prstGeom prst="rect">
                        <a:avLst/>
                      </a:prstGeom>
                      <a:noFill/>
                      <a:ln>
                        <a:noFill/>
                      </a:ln>
                      <a:effectLst/>
                    </p:spPr>
                  </p:pic>
                </p:oleObj>
              </mc:Fallback>
            </mc:AlternateContent>
          </a:graphicData>
        </a:graphic>
      </p:graphicFrame>
      <p:graphicFrame>
        <p:nvGraphicFramePr>
          <p:cNvPr id="30727" name="Object 4"/>
          <p:cNvGraphicFramePr>
            <a:graphicFrameLocks noGrp="1" noChangeAspect="1"/>
          </p:cNvGraphicFramePr>
          <p:nvPr>
            <p:ph sz="quarter" idx="3"/>
          </p:nvPr>
        </p:nvGraphicFramePr>
        <p:xfrm>
          <a:off x="5029200" y="990600"/>
          <a:ext cx="1371600" cy="338138"/>
        </p:xfrm>
        <a:graphic>
          <a:graphicData uri="http://schemas.openxmlformats.org/presentationml/2006/ole">
            <mc:AlternateContent xmlns:mc="http://schemas.openxmlformats.org/markup-compatibility/2006">
              <mc:Choice xmlns:v="urn:schemas-microsoft-com:vml" Requires="v">
                <p:oleObj spid="_x0000_s87119" name="Equation" r:id="rId8" imgW="1028254" imgH="253890" progId="Equation.3">
                  <p:embed/>
                </p:oleObj>
              </mc:Choice>
              <mc:Fallback>
                <p:oleObj name="Equation" r:id="rId8" imgW="1028254" imgH="253890" progId="Equation.3">
                  <p:embed/>
                  <p:pic>
                    <p:nvPicPr>
                      <p:cNvPr id="0" name="Object 4"/>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9200" y="990600"/>
                        <a:ext cx="13716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8" name="Rectangle 8"/>
          <p:cNvSpPr>
            <a:spLocks noChangeArrowheads="1"/>
          </p:cNvSpPr>
          <p:nvPr/>
        </p:nvSpPr>
        <p:spPr bwMode="auto">
          <a:xfrm>
            <a:off x="685800" y="274638"/>
            <a:ext cx="835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2000" b="1" u="sng">
                <a:solidFill>
                  <a:srgbClr val="0000FF"/>
                </a:solidFill>
              </a:rPr>
              <a:t>Reflection and Transmission (continued)</a:t>
            </a:r>
          </a:p>
        </p:txBody>
      </p:sp>
      <p:graphicFrame>
        <p:nvGraphicFramePr>
          <p:cNvPr id="30729" name="Object 5"/>
          <p:cNvGraphicFramePr>
            <a:graphicFrameLocks noChangeAspect="1"/>
          </p:cNvGraphicFramePr>
          <p:nvPr>
            <p:extLst>
              <p:ext uri="{D42A27DB-BD31-4B8C-83A1-F6EECF244321}">
                <p14:modId xmlns:p14="http://schemas.microsoft.com/office/powerpoint/2010/main" val="3049161926"/>
              </p:ext>
            </p:extLst>
          </p:nvPr>
        </p:nvGraphicFramePr>
        <p:xfrm>
          <a:off x="1977830" y="2207627"/>
          <a:ext cx="5432195" cy="437149"/>
        </p:xfrm>
        <a:graphic>
          <a:graphicData uri="http://schemas.openxmlformats.org/presentationml/2006/ole">
            <mc:AlternateContent xmlns:mc="http://schemas.openxmlformats.org/markup-compatibility/2006">
              <mc:Choice xmlns:v="urn:schemas-microsoft-com:vml" Requires="v">
                <p:oleObj spid="_x0000_s87120" name="Equation" r:id="rId10" imgW="3314700" imgH="266700" progId="Equation.3">
                  <p:embed/>
                </p:oleObj>
              </mc:Choice>
              <mc:Fallback>
                <p:oleObj name="Equation" r:id="rId10" imgW="3314700" imgH="26670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77830" y="2207627"/>
                        <a:ext cx="5432195" cy="437149"/>
                      </a:xfrm>
                      <a:prstGeom prst="rect">
                        <a:avLst/>
                      </a:prstGeom>
                      <a:noFill/>
                      <a:ln>
                        <a:noFill/>
                      </a:ln>
                      <a:effectLst/>
                    </p:spPr>
                  </p:pic>
                </p:oleObj>
              </mc:Fallback>
            </mc:AlternateContent>
          </a:graphicData>
        </a:graphic>
      </p:graphicFrame>
      <p:graphicFrame>
        <p:nvGraphicFramePr>
          <p:cNvPr id="30730" name="Object 6"/>
          <p:cNvGraphicFramePr>
            <a:graphicFrameLocks noChangeAspect="1"/>
          </p:cNvGraphicFramePr>
          <p:nvPr>
            <p:extLst>
              <p:ext uri="{D42A27DB-BD31-4B8C-83A1-F6EECF244321}">
                <p14:modId xmlns:p14="http://schemas.microsoft.com/office/powerpoint/2010/main" val="522541207"/>
              </p:ext>
            </p:extLst>
          </p:nvPr>
        </p:nvGraphicFramePr>
        <p:xfrm>
          <a:off x="6464300" y="2663825"/>
          <a:ext cx="2098171" cy="623888"/>
        </p:xfrm>
        <a:graphic>
          <a:graphicData uri="http://schemas.openxmlformats.org/presentationml/2006/ole">
            <mc:AlternateContent xmlns:mc="http://schemas.openxmlformats.org/markup-compatibility/2006">
              <mc:Choice xmlns:v="urn:schemas-microsoft-com:vml" Requires="v">
                <p:oleObj spid="_x0000_s87121" name="Equation" r:id="rId12" imgW="1409700" imgH="419100" progId="Equation.3">
                  <p:embed/>
                </p:oleObj>
              </mc:Choice>
              <mc:Fallback>
                <p:oleObj name="Equation" r:id="rId12" imgW="1409700" imgH="419100"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64300" y="2663825"/>
                        <a:ext cx="2098171" cy="623888"/>
                      </a:xfrm>
                      <a:prstGeom prst="rect">
                        <a:avLst/>
                      </a:prstGeom>
                      <a:solidFill>
                        <a:schemeClr val="accent1">
                          <a:lumMod val="20000"/>
                          <a:lumOff val="80000"/>
                        </a:schemeClr>
                      </a:solidFill>
                      <a:ln>
                        <a:noFill/>
                      </a:ln>
                      <a:effectLst/>
                    </p:spPr>
                  </p:pic>
                </p:oleObj>
              </mc:Fallback>
            </mc:AlternateContent>
          </a:graphicData>
        </a:graphic>
      </p:graphicFrame>
      <p:graphicFrame>
        <p:nvGraphicFramePr>
          <p:cNvPr id="30731" name="Object 7"/>
          <p:cNvGraphicFramePr>
            <a:graphicFrameLocks noChangeAspect="1"/>
          </p:cNvGraphicFramePr>
          <p:nvPr>
            <p:extLst>
              <p:ext uri="{D42A27DB-BD31-4B8C-83A1-F6EECF244321}">
                <p14:modId xmlns:p14="http://schemas.microsoft.com/office/powerpoint/2010/main" val="3063222292"/>
              </p:ext>
            </p:extLst>
          </p:nvPr>
        </p:nvGraphicFramePr>
        <p:xfrm>
          <a:off x="2103438" y="3319463"/>
          <a:ext cx="774700" cy="268287"/>
        </p:xfrm>
        <a:graphic>
          <a:graphicData uri="http://schemas.openxmlformats.org/presentationml/2006/ole">
            <mc:AlternateContent xmlns:mc="http://schemas.openxmlformats.org/markup-compatibility/2006">
              <mc:Choice xmlns:v="urn:schemas-microsoft-com:vml" Requires="v">
                <p:oleObj spid="_x0000_s87122" name="Equation" r:id="rId14" imgW="622030" imgH="215806" progId="Equation.3">
                  <p:embed/>
                </p:oleObj>
              </mc:Choice>
              <mc:Fallback>
                <p:oleObj name="Equation" r:id="rId14" imgW="622030" imgH="215806"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03438" y="3319463"/>
                        <a:ext cx="774700" cy="268287"/>
                      </a:xfrm>
                      <a:prstGeom prst="rect">
                        <a:avLst/>
                      </a:prstGeom>
                      <a:solidFill>
                        <a:schemeClr val="accent3">
                          <a:lumMod val="95000"/>
                        </a:schemeClr>
                      </a:solidFill>
                      <a:ln>
                        <a:noFill/>
                      </a:ln>
                      <a:effectLst/>
                    </p:spPr>
                  </p:pic>
                </p:oleObj>
              </mc:Fallback>
            </mc:AlternateContent>
          </a:graphicData>
        </a:graphic>
      </p:graphicFrame>
      <p:graphicFrame>
        <p:nvGraphicFramePr>
          <p:cNvPr id="30732" name="Object 8"/>
          <p:cNvGraphicFramePr>
            <a:graphicFrameLocks noChangeAspect="1"/>
          </p:cNvGraphicFramePr>
          <p:nvPr>
            <p:extLst>
              <p:ext uri="{D42A27DB-BD31-4B8C-83A1-F6EECF244321}">
                <p14:modId xmlns:p14="http://schemas.microsoft.com/office/powerpoint/2010/main" val="2750534019"/>
              </p:ext>
            </p:extLst>
          </p:nvPr>
        </p:nvGraphicFramePr>
        <p:xfrm>
          <a:off x="4406900" y="3209925"/>
          <a:ext cx="2057400" cy="484188"/>
        </p:xfrm>
        <a:graphic>
          <a:graphicData uri="http://schemas.openxmlformats.org/presentationml/2006/ole">
            <mc:AlternateContent xmlns:mc="http://schemas.openxmlformats.org/markup-compatibility/2006">
              <mc:Choice xmlns:v="urn:schemas-microsoft-com:vml" Requires="v">
                <p:oleObj spid="_x0000_s87123" name="Equation" r:id="rId16" imgW="1726451" imgH="406224" progId="Equation.3">
                  <p:embed/>
                </p:oleObj>
              </mc:Choice>
              <mc:Fallback>
                <p:oleObj name="Equation" r:id="rId16" imgW="1726451" imgH="406224" progId="Equation.3">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06900" y="3209925"/>
                        <a:ext cx="2057400" cy="484188"/>
                      </a:xfrm>
                      <a:prstGeom prst="rect">
                        <a:avLst/>
                      </a:prstGeom>
                      <a:solidFill>
                        <a:schemeClr val="accent3">
                          <a:lumMod val="95000"/>
                        </a:schemeClr>
                      </a:solidFill>
                      <a:ln>
                        <a:noFill/>
                      </a:ln>
                      <a:effectLst/>
                    </p:spPr>
                  </p:pic>
                </p:oleObj>
              </mc:Fallback>
            </mc:AlternateContent>
          </a:graphicData>
        </a:graphic>
      </p:graphicFrame>
      <p:graphicFrame>
        <p:nvGraphicFramePr>
          <p:cNvPr id="30733" name="Object 9"/>
          <p:cNvGraphicFramePr>
            <a:graphicFrameLocks noChangeAspect="1"/>
          </p:cNvGraphicFramePr>
          <p:nvPr/>
        </p:nvGraphicFramePr>
        <p:xfrm>
          <a:off x="3255963" y="3209925"/>
          <a:ext cx="1079500" cy="473075"/>
        </p:xfrm>
        <a:graphic>
          <a:graphicData uri="http://schemas.openxmlformats.org/presentationml/2006/ole">
            <mc:AlternateContent xmlns:mc="http://schemas.openxmlformats.org/markup-compatibility/2006">
              <mc:Choice xmlns:v="urn:schemas-microsoft-com:vml" Requires="v">
                <p:oleObj spid="_x0000_s87124" name="Equation" r:id="rId18" imgW="926698" imgH="406224" progId="Equation.3">
                  <p:embed/>
                </p:oleObj>
              </mc:Choice>
              <mc:Fallback>
                <p:oleObj name="Equation" r:id="rId18" imgW="926698" imgH="406224" progId="Equation.3">
                  <p:embed/>
                  <p:pic>
                    <p:nvPicPr>
                      <p:cNvPr id="0"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255963" y="3209925"/>
                        <a:ext cx="10795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34" name="Rectangle 43"/>
          <p:cNvSpPr>
            <a:spLocks noChangeArrowheads="1"/>
          </p:cNvSpPr>
          <p:nvPr/>
        </p:nvSpPr>
        <p:spPr bwMode="auto">
          <a:xfrm>
            <a:off x="609600" y="1787318"/>
            <a:ext cx="3392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dirty="0"/>
              <a:t>The total voltage on the line is:</a:t>
            </a:r>
          </a:p>
        </p:txBody>
      </p:sp>
      <mc:AlternateContent xmlns:mc="http://schemas.openxmlformats.org/markup-compatibility/2006" xmlns:a14="http://schemas.microsoft.com/office/drawing/2010/main">
        <mc:Choice Requires="a14">
          <p:sp>
            <p:nvSpPr>
              <p:cNvPr id="30735" name="Object 10"/>
              <p:cNvSpPr txBox="1">
                <a:spLocks noGrp="1"/>
              </p:cNvSpPr>
              <p:nvPr>
                <p:ph sz="quarter" idx="4"/>
              </p:nvPr>
            </p:nvSpPr>
            <p:spPr bwMode="auto">
              <a:xfrm>
                <a:off x="836612" y="2665410"/>
                <a:ext cx="4918076" cy="523877"/>
              </a:xfrm>
              <a:prstGeom prst="rect">
                <a:avLst/>
              </a:prstGeom>
              <a:solidFill>
                <a:schemeClr val="accent1">
                  <a:lumMod val="20000"/>
                  <a:lumOff val="80000"/>
                </a:schemeClr>
              </a:solidFill>
              <a:ln>
                <a:noFill/>
              </a:ln>
              <a:effectLst/>
            </p:spPr>
            <p:txBody>
              <a:bodyPr>
                <a:noAutofit/>
              </a:bodyPr>
              <a:lstStyle/>
              <a:p>
                <a:pPr marL="0" lvl="0" indent="0" eaLnBrk="1" hangingPunct="1">
                  <a:spcBef>
                    <a:spcPct val="0"/>
                  </a:spcBef>
                  <a:buNone/>
                </a:pPr>
                <a14:m>
                  <m:oMath xmlns:m="http://schemas.openxmlformats.org/officeDocument/2006/math">
                    <m:bar>
                      <m:barPr>
                        <m:ctrlPr>
                          <a:rPr lang="en-US" sz="2400" i="1">
                            <a:solidFill>
                              <a:srgbClr val="000000"/>
                            </a:solidFill>
                            <a:latin typeface="Cambria Math" panose="02040503050406030204" pitchFamily="18" charset="0"/>
                          </a:rPr>
                        </m:ctrlPr>
                      </m:barPr>
                      <m:e>
                        <m:r>
                          <a:rPr lang="en-US" sz="2400" i="1">
                            <a:solidFill>
                              <a:srgbClr val="000000"/>
                            </a:solidFill>
                            <a:latin typeface="Cambria Math" panose="02040503050406030204" pitchFamily="18" charset="0"/>
                          </a:rPr>
                          <m:t>𝑣</m:t>
                        </m:r>
                      </m:e>
                    </m:ba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𝑧</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𝐴</m:t>
                    </m:r>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𝑒</m:t>
                        </m:r>
                      </m:e>
                      <m:sup>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𝑗𝑘𝑧</m:t>
                        </m:r>
                      </m:sup>
                    </m:sSup>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𝐴</m:t>
                    </m:r>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𝑒</m:t>
                        </m:r>
                      </m:e>
                      <m:sup>
                        <m:r>
                          <a:rPr lang="en-US" sz="2400" i="1">
                            <a:solidFill>
                              <a:srgbClr val="000000"/>
                            </a:solidFill>
                            <a:latin typeface="Cambria Math" panose="02040503050406030204" pitchFamily="18" charset="0"/>
                          </a:rPr>
                          <m:t>𝑗𝑘𝑧</m:t>
                        </m:r>
                      </m:sup>
                    </m:sSup>
                  </m:oMath>
                </a14:m>
                <a:r>
                  <a:rPr lang="en-US" sz="2400" dirty="0"/>
                  <a:t> </a:t>
                </a:r>
                <a14:m>
                  <m:oMath xmlns:m="http://schemas.openxmlformats.org/officeDocument/2006/math">
                    <m:r>
                      <a:rPr lang="en-US" sz="2400" i="1" kern="1200">
                        <a:solidFill>
                          <a:srgbClr val="000000"/>
                        </a:solidFill>
                        <a:latin typeface="Cambria Math" panose="02040503050406030204" pitchFamily="18" charset="0"/>
                        <a:cs typeface="+mn-cs"/>
                      </a:rPr>
                      <m:t>=2</m:t>
                    </m:r>
                    <m:r>
                      <a:rPr lang="en-US" sz="2400" i="1" kern="1200">
                        <a:solidFill>
                          <a:srgbClr val="000000"/>
                        </a:solidFill>
                        <a:latin typeface="Cambria Math" panose="02040503050406030204" pitchFamily="18" charset="0"/>
                        <a:cs typeface="+mn-cs"/>
                      </a:rPr>
                      <m:t>𝐴</m:t>
                    </m:r>
                    <m:func>
                      <m:funcPr>
                        <m:ctrlPr>
                          <a:rPr lang="en-US" sz="2400" i="1" kern="1200">
                            <a:solidFill>
                              <a:srgbClr val="000000"/>
                            </a:solidFill>
                            <a:latin typeface="Cambria Math" panose="02040503050406030204" pitchFamily="18" charset="0"/>
                            <a:cs typeface="+mn-cs"/>
                          </a:rPr>
                        </m:ctrlPr>
                      </m:funcPr>
                      <m:fName>
                        <m:r>
                          <m:rPr>
                            <m:sty m:val="p"/>
                          </m:rPr>
                          <a:rPr lang="en-US" sz="2400" kern="1200">
                            <a:solidFill>
                              <a:srgbClr val="000000"/>
                            </a:solidFill>
                            <a:latin typeface="Cambria Math" panose="02040503050406030204" pitchFamily="18" charset="0"/>
                            <a:cs typeface="+mn-cs"/>
                          </a:rPr>
                          <m:t>cos</m:t>
                        </m:r>
                      </m:fName>
                      <m:e>
                        <m:r>
                          <a:rPr lang="en-US" sz="2400" i="1" kern="1200">
                            <a:solidFill>
                              <a:srgbClr val="000000"/>
                            </a:solidFill>
                            <a:latin typeface="Cambria Math" panose="02040503050406030204" pitchFamily="18" charset="0"/>
                            <a:cs typeface="+mn-cs"/>
                          </a:rPr>
                          <m:t>𝑘</m:t>
                        </m:r>
                      </m:e>
                    </m:func>
                    <m:r>
                      <a:rPr lang="en-US" sz="2400" i="1" kern="1200">
                        <a:solidFill>
                          <a:srgbClr val="000000"/>
                        </a:solidFill>
                        <a:latin typeface="Cambria Math" panose="02040503050406030204" pitchFamily="18" charset="0"/>
                        <a:cs typeface="+mn-cs"/>
                      </a:rPr>
                      <m:t>𝑧</m:t>
                    </m:r>
                  </m:oMath>
                </a14:m>
                <a:endParaRPr lang="en-US" sz="1800" kern="1200" dirty="0">
                  <a:solidFill>
                    <a:srgbClr val="000000"/>
                  </a:solidFill>
                  <a:latin typeface="Verdana" panose="020B0604030504040204" pitchFamily="34" charset="0"/>
                  <a:cs typeface="+mn-cs"/>
                </a:endParaRPr>
              </a:p>
              <a:p>
                <a:pPr>
                  <a:buNone/>
                </a:pPr>
                <a:endParaRPr lang="en-US" sz="1800" i="1" dirty="0"/>
              </a:p>
            </p:txBody>
          </p:sp>
        </mc:Choice>
        <mc:Fallback xmlns="">
          <p:sp>
            <p:nvSpPr>
              <p:cNvPr id="30735" name="Object 10"/>
              <p:cNvSpPr txBox="1">
                <a:spLocks noRot="1" noChangeAspect="1" noMove="1" noResize="1" noEditPoints="1" noAdjustHandles="1" noChangeArrowheads="1" noChangeShapeType="1" noTextEdit="1"/>
              </p:cNvSpPr>
              <p:nvPr>
                <p:ph sz="quarter" idx="4"/>
              </p:nvPr>
            </p:nvSpPr>
            <p:spPr bwMode="auto">
              <a:xfrm>
                <a:off x="836612" y="2665410"/>
                <a:ext cx="4918076" cy="523877"/>
              </a:xfrm>
              <a:prstGeom prst="rect">
                <a:avLst/>
              </a:prstGeom>
              <a:blipFill>
                <a:blip r:embed="rId20"/>
                <a:stretch>
                  <a:fillRect/>
                </a:stretch>
              </a:blipFill>
              <a:ln>
                <a:noFill/>
              </a:ln>
              <a:effectLst/>
            </p:spPr>
            <p:txBody>
              <a:bodyPr/>
              <a:lstStyle/>
              <a:p>
                <a:r>
                  <a:rPr lang="en-US">
                    <a:noFill/>
                  </a:rPr>
                  <a:t> </a:t>
                </a:r>
              </a:p>
            </p:txBody>
          </p:sp>
        </mc:Fallback>
      </mc:AlternateContent>
      <p:sp>
        <p:nvSpPr>
          <p:cNvPr id="30737" name="Text Box 61"/>
          <p:cNvSpPr txBox="1">
            <a:spLocks noChangeArrowheads="1"/>
          </p:cNvSpPr>
          <p:nvPr/>
        </p:nvSpPr>
        <p:spPr bwMode="auto">
          <a:xfrm>
            <a:off x="2871788" y="3263900"/>
            <a:ext cx="3857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a:t>at</a:t>
            </a:r>
          </a:p>
        </p:txBody>
      </p:sp>
      <p:sp>
        <p:nvSpPr>
          <p:cNvPr id="30738" name="Text Box 62"/>
          <p:cNvSpPr txBox="1">
            <a:spLocks noChangeArrowheads="1"/>
          </p:cNvSpPr>
          <p:nvPr/>
        </p:nvSpPr>
        <p:spPr bwMode="auto">
          <a:xfrm>
            <a:off x="566738" y="3703638"/>
            <a:ext cx="3206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a:t>The instantaneous voltage is:</a:t>
            </a:r>
          </a:p>
        </p:txBody>
      </p:sp>
      <p:graphicFrame>
        <p:nvGraphicFramePr>
          <p:cNvPr id="30739" name="Object 12"/>
          <p:cNvGraphicFramePr>
            <a:graphicFrameLocks noChangeAspect="1"/>
          </p:cNvGraphicFramePr>
          <p:nvPr>
            <p:extLst>
              <p:ext uri="{D42A27DB-BD31-4B8C-83A1-F6EECF244321}">
                <p14:modId xmlns:p14="http://schemas.microsoft.com/office/powerpoint/2010/main" val="659946668"/>
              </p:ext>
            </p:extLst>
          </p:nvPr>
        </p:nvGraphicFramePr>
        <p:xfrm>
          <a:off x="3749675" y="3703638"/>
          <a:ext cx="4563988" cy="365541"/>
        </p:xfrm>
        <a:graphic>
          <a:graphicData uri="http://schemas.openxmlformats.org/presentationml/2006/ole">
            <mc:AlternateContent xmlns:mc="http://schemas.openxmlformats.org/markup-compatibility/2006">
              <mc:Choice xmlns:v="urn:schemas-microsoft-com:vml" Requires="v">
                <p:oleObj spid="_x0000_s87125" name="Equation" r:id="rId21" imgW="2857500" imgH="228600" progId="Equation.3">
                  <p:embed/>
                </p:oleObj>
              </mc:Choice>
              <mc:Fallback>
                <p:oleObj name="Equation" r:id="rId21" imgW="2857500" imgH="228600" progId="Equation.3">
                  <p:embed/>
                  <p:pic>
                    <p:nvPicPr>
                      <p:cNvPr id="0" name="Object 1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749675" y="3703638"/>
                        <a:ext cx="4563988" cy="365541"/>
                      </a:xfrm>
                      <a:prstGeom prst="rect">
                        <a:avLst/>
                      </a:prstGeom>
                      <a:noFill/>
                      <a:ln>
                        <a:noFill/>
                      </a:ln>
                      <a:effectLst/>
                    </p:spPr>
                  </p:pic>
                </p:oleObj>
              </mc:Fallback>
            </mc:AlternateContent>
          </a:graphicData>
        </a:graphic>
      </p:graphicFrame>
      <p:sp>
        <p:nvSpPr>
          <p:cNvPr id="30740" name="Text Box 64"/>
          <p:cNvSpPr txBox="1">
            <a:spLocks noChangeArrowheads="1"/>
          </p:cNvSpPr>
          <p:nvPr/>
        </p:nvSpPr>
        <p:spPr bwMode="auto">
          <a:xfrm>
            <a:off x="622300" y="4143375"/>
            <a:ext cx="403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a:t>At</a:t>
            </a:r>
          </a:p>
        </p:txBody>
      </p:sp>
      <p:graphicFrame>
        <p:nvGraphicFramePr>
          <p:cNvPr id="30741" name="Object 13"/>
          <p:cNvGraphicFramePr>
            <a:graphicFrameLocks noChangeAspect="1"/>
          </p:cNvGraphicFramePr>
          <p:nvPr/>
        </p:nvGraphicFramePr>
        <p:xfrm>
          <a:off x="1006475" y="4087813"/>
          <a:ext cx="1100138" cy="482600"/>
        </p:xfrm>
        <a:graphic>
          <a:graphicData uri="http://schemas.openxmlformats.org/presentationml/2006/ole">
            <mc:AlternateContent xmlns:mc="http://schemas.openxmlformats.org/markup-compatibility/2006">
              <mc:Choice xmlns:v="urn:schemas-microsoft-com:vml" Requires="v">
                <p:oleObj spid="_x0000_s87126" name="Equation" r:id="rId23" imgW="926698" imgH="406224" progId="Equation.3">
                  <p:embed/>
                </p:oleObj>
              </mc:Choice>
              <mc:Fallback>
                <p:oleObj name="Equation" r:id="rId23" imgW="926698" imgH="406224" progId="Equation.3">
                  <p:embed/>
                  <p:pic>
                    <p:nvPicPr>
                      <p:cNvPr id="0" name="Object 1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06475" y="4087813"/>
                        <a:ext cx="1100138"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42" name="Object 14"/>
          <p:cNvGraphicFramePr>
            <a:graphicFrameLocks noChangeAspect="1"/>
          </p:cNvGraphicFramePr>
          <p:nvPr/>
        </p:nvGraphicFramePr>
        <p:xfrm>
          <a:off x="2157413" y="4143375"/>
          <a:ext cx="960437" cy="271463"/>
        </p:xfrm>
        <a:graphic>
          <a:graphicData uri="http://schemas.openxmlformats.org/presentationml/2006/ole">
            <mc:AlternateContent xmlns:mc="http://schemas.openxmlformats.org/markup-compatibility/2006">
              <mc:Choice xmlns:v="urn:schemas-microsoft-com:vml" Requires="v">
                <p:oleObj spid="_x0000_s87127" name="Equation" r:id="rId24" imgW="761669" imgH="215806" progId="Equation.3">
                  <p:embed/>
                </p:oleObj>
              </mc:Choice>
              <mc:Fallback>
                <p:oleObj name="Equation" r:id="rId24" imgW="761669" imgH="215806" progId="Equation.3">
                  <p:embed/>
                  <p:pic>
                    <p:nvPicPr>
                      <p:cNvPr id="0" name="Object 1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157413" y="4143375"/>
                        <a:ext cx="960437"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43" name="Text Box 67"/>
          <p:cNvSpPr txBox="1">
            <a:spLocks noChangeArrowheads="1"/>
          </p:cNvSpPr>
          <p:nvPr/>
        </p:nvSpPr>
        <p:spPr bwMode="auto">
          <a:xfrm>
            <a:off x="3090863" y="4087813"/>
            <a:ext cx="1397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u="sng" dirty="0">
                <a:solidFill>
                  <a:srgbClr val="C00000"/>
                </a:solidFill>
              </a:rPr>
              <a:t>at all times</a:t>
            </a:r>
            <a:r>
              <a:rPr lang="en-US" altLang="en-US" dirty="0"/>
              <a:t>.</a:t>
            </a:r>
          </a:p>
        </p:txBody>
      </p:sp>
      <p:sp>
        <p:nvSpPr>
          <p:cNvPr id="30744" name="Text Box 68"/>
          <p:cNvSpPr txBox="1">
            <a:spLocks noChangeArrowheads="1"/>
          </p:cNvSpPr>
          <p:nvPr/>
        </p:nvSpPr>
        <p:spPr bwMode="auto">
          <a:xfrm>
            <a:off x="609600" y="4581525"/>
            <a:ext cx="8534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dirty="0">
                <a:solidFill>
                  <a:schemeClr val="accent2"/>
                </a:solidFill>
              </a:rPr>
              <a:t>The total voltage is the sum of the </a:t>
            </a:r>
            <a:r>
              <a:rPr lang="en-US" altLang="en-US" b="1" u="sng" dirty="0">
                <a:solidFill>
                  <a:schemeClr val="accent2"/>
                </a:solidFill>
              </a:rPr>
              <a:t>two waves of equal amplitude moving </a:t>
            </a:r>
          </a:p>
          <a:p>
            <a:pPr eaLnBrk="1" hangingPunct="1"/>
            <a:r>
              <a:rPr lang="en-US" altLang="en-US" b="1" u="sng" dirty="0">
                <a:solidFill>
                  <a:schemeClr val="accent2"/>
                </a:solidFill>
              </a:rPr>
              <a:t>in opposite directions</a:t>
            </a:r>
            <a:r>
              <a:rPr lang="en-US" altLang="en-US" dirty="0">
                <a:solidFill>
                  <a:schemeClr val="accent2"/>
                </a:solidFill>
              </a:rPr>
              <a:t>. The positions of zero total voltage </a:t>
            </a:r>
            <a:r>
              <a:rPr lang="en-US" altLang="en-US" u="sng" dirty="0">
                <a:solidFill>
                  <a:schemeClr val="accent2"/>
                </a:solidFill>
              </a:rPr>
              <a:t>stand still</a:t>
            </a:r>
            <a:r>
              <a:rPr lang="en-US" altLang="en-US" dirty="0">
                <a:solidFill>
                  <a:schemeClr val="accent2"/>
                </a:solidFill>
              </a:rPr>
              <a:t>. This phenomenon is referred to as a </a:t>
            </a:r>
            <a:r>
              <a:rPr lang="en-US" altLang="en-US" b="1" u="sng" dirty="0">
                <a:solidFill>
                  <a:schemeClr val="accent2"/>
                </a:solidFill>
              </a:rPr>
              <a:t>standing wave</a:t>
            </a:r>
            <a:r>
              <a:rPr lang="en-US" altLang="en-US" dirty="0"/>
              <a:t>.</a:t>
            </a:r>
          </a:p>
        </p:txBody>
      </p:sp>
      <p:sp>
        <p:nvSpPr>
          <p:cNvPr id="30745" name="Text Box 69"/>
          <p:cNvSpPr txBox="1">
            <a:spLocks noChangeArrowheads="1"/>
          </p:cNvSpPr>
          <p:nvPr/>
        </p:nvSpPr>
        <p:spPr bwMode="auto">
          <a:xfrm>
            <a:off x="622300" y="5459413"/>
            <a:ext cx="47099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dirty="0"/>
              <a:t>In the case of a </a:t>
            </a:r>
            <a:r>
              <a:rPr lang="en-US" altLang="en-US" b="1" u="sng" dirty="0"/>
              <a:t>single traveling wave</a:t>
            </a:r>
            <a:r>
              <a:rPr lang="en-US" altLang="en-US" dirty="0"/>
              <a:t>,    </a:t>
            </a:r>
          </a:p>
        </p:txBody>
      </p:sp>
      <p:graphicFrame>
        <p:nvGraphicFramePr>
          <p:cNvPr id="30746" name="Object 15"/>
          <p:cNvGraphicFramePr>
            <a:graphicFrameLocks noChangeAspect="1"/>
          </p:cNvGraphicFramePr>
          <p:nvPr>
            <p:extLst>
              <p:ext uri="{D42A27DB-BD31-4B8C-83A1-F6EECF244321}">
                <p14:modId xmlns:p14="http://schemas.microsoft.com/office/powerpoint/2010/main" val="2671008993"/>
              </p:ext>
            </p:extLst>
          </p:nvPr>
        </p:nvGraphicFramePr>
        <p:xfrm>
          <a:off x="4963318" y="5459413"/>
          <a:ext cx="2587409" cy="330861"/>
        </p:xfrm>
        <a:graphic>
          <a:graphicData uri="http://schemas.openxmlformats.org/presentationml/2006/ole">
            <mc:AlternateContent xmlns:mc="http://schemas.openxmlformats.org/markup-compatibility/2006">
              <mc:Choice xmlns:v="urn:schemas-microsoft-com:vml" Requires="v">
                <p:oleObj spid="_x0000_s87128" name="Equation" r:id="rId26" imgW="1688367" imgH="215806" progId="Equation.3">
                  <p:embed/>
                </p:oleObj>
              </mc:Choice>
              <mc:Fallback>
                <p:oleObj name="Equation" r:id="rId26" imgW="1688367" imgH="215806" progId="Equation.3">
                  <p:embed/>
                  <p:pic>
                    <p:nvPicPr>
                      <p:cNvPr id="0" name="Object 1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963318" y="5459413"/>
                        <a:ext cx="2587409" cy="330861"/>
                      </a:xfrm>
                      <a:prstGeom prst="rect">
                        <a:avLst/>
                      </a:prstGeom>
                      <a:noFill/>
                      <a:ln w="38100">
                        <a:solidFill>
                          <a:srgbClr val="C00000"/>
                        </a:solidFill>
                      </a:ln>
                      <a:effectLst/>
                    </p:spPr>
                  </p:pic>
                </p:oleObj>
              </mc:Fallback>
            </mc:AlternateContent>
          </a:graphicData>
        </a:graphic>
      </p:graphicFrame>
      <p:sp>
        <p:nvSpPr>
          <p:cNvPr id="30747" name="Text Box 72"/>
          <p:cNvSpPr txBox="1">
            <a:spLocks noChangeArrowheads="1"/>
          </p:cNvSpPr>
          <p:nvPr/>
        </p:nvSpPr>
        <p:spPr bwMode="auto">
          <a:xfrm>
            <a:off x="7513385" y="5443783"/>
            <a:ext cx="14628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dirty="0"/>
              <a:t>, there are </a:t>
            </a:r>
          </a:p>
        </p:txBody>
      </p:sp>
      <p:sp>
        <p:nvSpPr>
          <p:cNvPr id="30749" name="Text Box 74"/>
          <p:cNvSpPr txBox="1">
            <a:spLocks noChangeArrowheads="1"/>
          </p:cNvSpPr>
          <p:nvPr/>
        </p:nvSpPr>
        <p:spPr bwMode="auto">
          <a:xfrm>
            <a:off x="622300" y="5734050"/>
            <a:ext cx="8521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dirty="0"/>
              <a:t>positions where the voltage vanishes, but these positions do not stand still; they move at the phase velocity of the wave</a:t>
            </a:r>
          </a:p>
        </p:txBody>
      </p:sp>
      <p:graphicFrame>
        <p:nvGraphicFramePr>
          <p:cNvPr id="30751" name="Object 17"/>
          <p:cNvGraphicFramePr>
            <a:graphicFrameLocks noChangeAspect="1"/>
          </p:cNvGraphicFramePr>
          <p:nvPr>
            <p:extLst>
              <p:ext uri="{D42A27DB-BD31-4B8C-83A1-F6EECF244321}">
                <p14:modId xmlns:p14="http://schemas.microsoft.com/office/powerpoint/2010/main" val="1053065359"/>
              </p:ext>
            </p:extLst>
          </p:nvPr>
        </p:nvGraphicFramePr>
        <p:xfrm>
          <a:off x="4838070" y="6036379"/>
          <a:ext cx="822325" cy="247650"/>
        </p:xfrm>
        <a:graphic>
          <a:graphicData uri="http://schemas.openxmlformats.org/presentationml/2006/ole">
            <mc:AlternateContent xmlns:mc="http://schemas.openxmlformats.org/markup-compatibility/2006">
              <mc:Choice xmlns:v="urn:schemas-microsoft-com:vml" Requires="v">
                <p:oleObj spid="_x0000_s87129" name="Equation" r:id="rId28" imgW="672808" imgH="203112" progId="Equation.3">
                  <p:embed/>
                </p:oleObj>
              </mc:Choice>
              <mc:Fallback>
                <p:oleObj name="Equation" r:id="rId28" imgW="672808" imgH="203112" progId="Equation.3">
                  <p:embed/>
                  <p:pic>
                    <p:nvPicPr>
                      <p:cNvPr id="0" name="Object 1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838070" y="6036379"/>
                        <a:ext cx="8223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349" name="Text Box 77"/>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Transmission Lines</a:t>
            </a:r>
          </a:p>
        </p:txBody>
      </p:sp>
      <p:sp>
        <p:nvSpPr>
          <p:cNvPr id="2" name="TextBox 1"/>
          <p:cNvSpPr txBox="1"/>
          <p:nvPr/>
        </p:nvSpPr>
        <p:spPr>
          <a:xfrm>
            <a:off x="6657975" y="1193384"/>
            <a:ext cx="992188" cy="426868"/>
          </a:xfrm>
          <a:prstGeom prst="rect">
            <a:avLst/>
          </a:prstGeom>
          <a:noFill/>
          <a:ln w="28575">
            <a:solidFill>
              <a:srgbClr val="C00000"/>
            </a:solidFill>
          </a:ln>
        </p:spPr>
        <p:txBody>
          <a:bodyPr wrap="square" rtlCol="0">
            <a:spAutoFit/>
          </a:bodyPr>
          <a:lstStyle/>
          <a:p>
            <a:endParaRPr lang="en-US" dirty="0"/>
          </a:p>
        </p:txBody>
      </p:sp>
      <p:sp>
        <p:nvSpPr>
          <p:cNvPr id="3" name="TextBox 2"/>
          <p:cNvSpPr txBox="1"/>
          <p:nvPr/>
        </p:nvSpPr>
        <p:spPr>
          <a:xfrm>
            <a:off x="4211636" y="2693572"/>
            <a:ext cx="1503364" cy="473075"/>
          </a:xfrm>
          <a:prstGeom prst="rect">
            <a:avLst/>
          </a:prstGeom>
          <a:noFill/>
          <a:ln w="19050">
            <a:solidFill>
              <a:srgbClr val="C00000"/>
            </a:solidFill>
          </a:ln>
        </p:spPr>
        <p:txBody>
          <a:bodyPr wrap="square" rtlCol="0">
            <a:spAutoFit/>
          </a:bodyPr>
          <a:lstStyle/>
          <a:p>
            <a:endParaRPr lang="en-US" dirty="0"/>
          </a:p>
        </p:txBody>
      </p:sp>
      <p:sp>
        <p:nvSpPr>
          <p:cNvPr id="4" name="TextBox 3"/>
          <p:cNvSpPr txBox="1"/>
          <p:nvPr/>
        </p:nvSpPr>
        <p:spPr>
          <a:xfrm>
            <a:off x="6400800" y="3694113"/>
            <a:ext cx="1916037" cy="365541"/>
          </a:xfrm>
          <a:prstGeom prst="rect">
            <a:avLst/>
          </a:prstGeom>
          <a:noFill/>
          <a:ln w="38100">
            <a:solidFill>
              <a:srgbClr val="C00000"/>
            </a:solidFill>
          </a:ln>
        </p:spPr>
        <p:txBody>
          <a:bodyPr wrap="square" rtlCol="0">
            <a:spAutoFit/>
          </a:bodyPr>
          <a:lstStyle/>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E063DA23-9900-488B-8518-B2674E198994}" type="slidenum">
              <a:rPr lang="en-US" altLang="en-US" sz="1400">
                <a:latin typeface="Arial" panose="020B0604020202020204" pitchFamily="34" charset="0"/>
              </a:rPr>
              <a:pPr eaLnBrk="1" hangingPunct="1"/>
              <a:t>19</a:t>
            </a:fld>
            <a:endParaRPr lang="en-US" altLang="en-US" sz="1400">
              <a:latin typeface="Arial" panose="020B0604020202020204" pitchFamily="34" charset="0"/>
            </a:endParaRPr>
          </a:p>
        </p:txBody>
      </p:sp>
      <p:sp>
        <p:nvSpPr>
          <p:cNvPr id="31747" name="Rectangle 4"/>
          <p:cNvSpPr>
            <a:spLocks noChangeArrowheads="1"/>
          </p:cNvSpPr>
          <p:nvPr/>
        </p:nvSpPr>
        <p:spPr bwMode="auto">
          <a:xfrm>
            <a:off x="622300" y="254000"/>
            <a:ext cx="853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2000" b="1" u="sng" dirty="0">
                <a:solidFill>
                  <a:srgbClr val="0000FF"/>
                </a:solidFill>
              </a:rPr>
              <a:t>Reflection and Transmission (continued)</a:t>
            </a:r>
          </a:p>
        </p:txBody>
      </p:sp>
      <p:graphicFrame>
        <p:nvGraphicFramePr>
          <p:cNvPr id="31748" name="Object 2"/>
          <p:cNvGraphicFramePr>
            <a:graphicFrameLocks noGrp="1" noChangeAspect="1"/>
          </p:cNvGraphicFramePr>
          <p:nvPr>
            <p:ph sz="quarter" idx="2"/>
            <p:extLst>
              <p:ext uri="{D42A27DB-BD31-4B8C-83A1-F6EECF244321}">
                <p14:modId xmlns:p14="http://schemas.microsoft.com/office/powerpoint/2010/main" val="177466139"/>
              </p:ext>
            </p:extLst>
          </p:nvPr>
        </p:nvGraphicFramePr>
        <p:xfrm>
          <a:off x="3582313" y="1267715"/>
          <a:ext cx="1460500" cy="501650"/>
        </p:xfrm>
        <a:graphic>
          <a:graphicData uri="http://schemas.openxmlformats.org/presentationml/2006/ole">
            <mc:AlternateContent xmlns:mc="http://schemas.openxmlformats.org/markup-compatibility/2006">
              <mc:Choice xmlns:v="urn:schemas-microsoft-com:vml" Requires="v">
                <p:oleObj spid="_x0000_s68008" name="Equation" r:id="rId4" imgW="1294838" imgH="444307" progId="Equation.3">
                  <p:embed/>
                </p:oleObj>
              </mc:Choice>
              <mc:Fallback>
                <p:oleObj name="Equation" r:id="rId4" imgW="1294838" imgH="444307" progId="Equation.3">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2313" y="1267715"/>
                        <a:ext cx="146050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9" name="Object 3"/>
          <p:cNvGraphicFramePr>
            <a:graphicFrameLocks noGrp="1" noChangeAspect="1"/>
          </p:cNvGraphicFramePr>
          <p:nvPr>
            <p:ph sz="quarter" idx="3"/>
            <p:extLst>
              <p:ext uri="{D42A27DB-BD31-4B8C-83A1-F6EECF244321}">
                <p14:modId xmlns:p14="http://schemas.microsoft.com/office/powerpoint/2010/main" val="2247784751"/>
              </p:ext>
            </p:extLst>
          </p:nvPr>
        </p:nvGraphicFramePr>
        <p:xfrm>
          <a:off x="971550" y="2178523"/>
          <a:ext cx="4698444" cy="430634"/>
        </p:xfrm>
        <a:graphic>
          <a:graphicData uri="http://schemas.openxmlformats.org/presentationml/2006/ole">
            <mc:AlternateContent xmlns:mc="http://schemas.openxmlformats.org/markup-compatibility/2006">
              <mc:Choice xmlns:v="urn:schemas-microsoft-com:vml" Requires="v">
                <p:oleObj spid="_x0000_s68009" name="Equation" r:id="rId6" imgW="2489200" imgH="228600" progId="Equation.3">
                  <p:embed/>
                </p:oleObj>
              </mc:Choice>
              <mc:Fallback>
                <p:oleObj name="Equation" r:id="rId6" imgW="2489200" imgH="228600" progId="Equation.3">
                  <p:embed/>
                  <p:pic>
                    <p:nvPicPr>
                      <p:cNvPr id="0" name="Object 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550" y="2178523"/>
                        <a:ext cx="4698444" cy="430634"/>
                      </a:xfrm>
                      <a:prstGeom prst="rect">
                        <a:avLst/>
                      </a:prstGeom>
                      <a:solidFill>
                        <a:srgbClr val="FFFF00"/>
                      </a:solidFill>
                      <a:ln>
                        <a:noFill/>
                      </a:ln>
                    </p:spPr>
                  </p:pic>
                </p:oleObj>
              </mc:Fallback>
            </mc:AlternateContent>
          </a:graphicData>
        </a:graphic>
      </p:graphicFrame>
      <p:graphicFrame>
        <p:nvGraphicFramePr>
          <p:cNvPr id="31750" name="Object 4"/>
          <p:cNvGraphicFramePr>
            <a:graphicFrameLocks noGrp="1" noChangeAspect="1"/>
          </p:cNvGraphicFramePr>
          <p:nvPr>
            <p:ph sz="quarter" idx="4"/>
            <p:extLst>
              <p:ext uri="{D42A27DB-BD31-4B8C-83A1-F6EECF244321}">
                <p14:modId xmlns:p14="http://schemas.microsoft.com/office/powerpoint/2010/main" val="2690788802"/>
              </p:ext>
            </p:extLst>
          </p:nvPr>
        </p:nvGraphicFramePr>
        <p:xfrm>
          <a:off x="5095998" y="3540257"/>
          <a:ext cx="1041400" cy="827088"/>
        </p:xfrm>
        <a:graphic>
          <a:graphicData uri="http://schemas.openxmlformats.org/presentationml/2006/ole">
            <mc:AlternateContent xmlns:mc="http://schemas.openxmlformats.org/markup-compatibility/2006">
              <mc:Choice xmlns:v="urn:schemas-microsoft-com:vml" Requires="v">
                <p:oleObj spid="_x0000_s68010" name="Equation" r:id="rId8" imgW="863600" imgH="685800" progId="Equation.3">
                  <p:embed/>
                </p:oleObj>
              </mc:Choice>
              <mc:Fallback>
                <p:oleObj name="Equation" r:id="rId8" imgW="863600" imgH="685800" progId="Equation.3">
                  <p:embed/>
                  <p:pic>
                    <p:nvPicPr>
                      <p:cNvPr id="0" name="Object 4"/>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95998" y="3540257"/>
                        <a:ext cx="1041400" cy="827088"/>
                      </a:xfrm>
                      <a:prstGeom prst="rect">
                        <a:avLst/>
                      </a:prstGeom>
                      <a:noFill/>
                      <a:ln>
                        <a:noFill/>
                      </a:ln>
                      <a:effectLst/>
                    </p:spPr>
                  </p:pic>
                </p:oleObj>
              </mc:Fallback>
            </mc:AlternateContent>
          </a:graphicData>
        </a:graphic>
      </p:graphicFrame>
      <p:graphicFrame>
        <p:nvGraphicFramePr>
          <p:cNvPr id="31751" name="Object 5"/>
          <p:cNvGraphicFramePr>
            <a:graphicFrameLocks noChangeAspect="1"/>
          </p:cNvGraphicFramePr>
          <p:nvPr>
            <p:extLst>
              <p:ext uri="{D42A27DB-BD31-4B8C-83A1-F6EECF244321}">
                <p14:modId xmlns:p14="http://schemas.microsoft.com/office/powerpoint/2010/main" val="239599618"/>
              </p:ext>
            </p:extLst>
          </p:nvPr>
        </p:nvGraphicFramePr>
        <p:xfrm>
          <a:off x="3733493" y="3953801"/>
          <a:ext cx="1042987" cy="522288"/>
        </p:xfrm>
        <a:graphic>
          <a:graphicData uri="http://schemas.openxmlformats.org/presentationml/2006/ole">
            <mc:AlternateContent xmlns:mc="http://schemas.openxmlformats.org/markup-compatibility/2006">
              <mc:Choice xmlns:v="urn:schemas-microsoft-com:vml" Requires="v">
                <p:oleObj spid="_x0000_s68011" name="Equation" r:id="rId10" imgW="863225" imgH="431613" progId="Equation.3">
                  <p:embed/>
                </p:oleObj>
              </mc:Choice>
              <mc:Fallback>
                <p:oleObj name="Equation" r:id="rId10" imgW="863225" imgH="431613"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3493" y="3953801"/>
                        <a:ext cx="1042987"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2" name="Object 6"/>
          <p:cNvGraphicFramePr>
            <a:graphicFrameLocks noChangeAspect="1"/>
          </p:cNvGraphicFramePr>
          <p:nvPr>
            <p:extLst>
              <p:ext uri="{D42A27DB-BD31-4B8C-83A1-F6EECF244321}">
                <p14:modId xmlns:p14="http://schemas.microsoft.com/office/powerpoint/2010/main" val="1873392768"/>
              </p:ext>
            </p:extLst>
          </p:nvPr>
        </p:nvGraphicFramePr>
        <p:xfrm>
          <a:off x="2113818" y="4906963"/>
          <a:ext cx="709612" cy="290512"/>
        </p:xfrm>
        <a:graphic>
          <a:graphicData uri="http://schemas.openxmlformats.org/presentationml/2006/ole">
            <mc:AlternateContent xmlns:mc="http://schemas.openxmlformats.org/markup-compatibility/2006">
              <mc:Choice xmlns:v="urn:schemas-microsoft-com:vml" Requires="v">
                <p:oleObj spid="_x0000_s68012" name="Equation" r:id="rId12" imgW="558800" imgH="228600" progId="Equation.3">
                  <p:embed/>
                </p:oleObj>
              </mc:Choice>
              <mc:Fallback>
                <p:oleObj name="Equation" r:id="rId12" imgW="558800" imgH="228600"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13818" y="4906963"/>
                        <a:ext cx="709612" cy="290512"/>
                      </a:xfrm>
                      <a:prstGeom prst="rect">
                        <a:avLst/>
                      </a:prstGeom>
                      <a:noFill/>
                      <a:ln w="19050">
                        <a:solidFill>
                          <a:srgbClr val="C00000"/>
                        </a:solidFill>
                      </a:ln>
                    </p:spPr>
                  </p:pic>
                </p:oleObj>
              </mc:Fallback>
            </mc:AlternateContent>
          </a:graphicData>
        </a:graphic>
      </p:graphicFrame>
      <p:graphicFrame>
        <p:nvGraphicFramePr>
          <p:cNvPr id="31753" name="Object 7"/>
          <p:cNvGraphicFramePr>
            <a:graphicFrameLocks noChangeAspect="1"/>
          </p:cNvGraphicFramePr>
          <p:nvPr>
            <p:extLst>
              <p:ext uri="{D42A27DB-BD31-4B8C-83A1-F6EECF244321}">
                <p14:modId xmlns:p14="http://schemas.microsoft.com/office/powerpoint/2010/main" val="2323536774"/>
              </p:ext>
            </p:extLst>
          </p:nvPr>
        </p:nvGraphicFramePr>
        <p:xfrm>
          <a:off x="3881987" y="5570294"/>
          <a:ext cx="657225" cy="311150"/>
        </p:xfrm>
        <a:graphic>
          <a:graphicData uri="http://schemas.openxmlformats.org/presentationml/2006/ole">
            <mc:AlternateContent xmlns:mc="http://schemas.openxmlformats.org/markup-compatibility/2006">
              <mc:Choice xmlns:v="urn:schemas-microsoft-com:vml" Requires="v">
                <p:oleObj spid="_x0000_s68013" name="Equation" r:id="rId14" imgW="482391" imgH="228501" progId="Equation.3">
                  <p:embed/>
                </p:oleObj>
              </mc:Choice>
              <mc:Fallback>
                <p:oleObj name="Equation" r:id="rId14" imgW="482391" imgH="228501"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81987" y="5570294"/>
                        <a:ext cx="65722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4" name="Object 8"/>
          <p:cNvGraphicFramePr>
            <a:graphicFrameLocks noChangeAspect="1"/>
          </p:cNvGraphicFramePr>
          <p:nvPr>
            <p:extLst>
              <p:ext uri="{D42A27DB-BD31-4B8C-83A1-F6EECF244321}">
                <p14:modId xmlns:p14="http://schemas.microsoft.com/office/powerpoint/2010/main" val="964428338"/>
              </p:ext>
            </p:extLst>
          </p:nvPr>
        </p:nvGraphicFramePr>
        <p:xfrm>
          <a:off x="1252537" y="1458851"/>
          <a:ext cx="549275" cy="239712"/>
        </p:xfrm>
        <a:graphic>
          <a:graphicData uri="http://schemas.openxmlformats.org/presentationml/2006/ole">
            <mc:AlternateContent xmlns:mc="http://schemas.openxmlformats.org/markup-compatibility/2006">
              <mc:Choice xmlns:v="urn:schemas-microsoft-com:vml" Requires="v">
                <p:oleObj spid="_x0000_s68014" name="Equation" r:id="rId16" imgW="494870" imgH="215713" progId="Equation.3">
                  <p:embed/>
                </p:oleObj>
              </mc:Choice>
              <mc:Fallback>
                <p:oleObj name="Equation" r:id="rId16" imgW="494870" imgH="215713" progId="Equation.3">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52537" y="1458851"/>
                        <a:ext cx="549275" cy="23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5" name="Object 9"/>
          <p:cNvGraphicFramePr>
            <a:graphicFrameLocks noChangeAspect="1"/>
          </p:cNvGraphicFramePr>
          <p:nvPr>
            <p:extLst>
              <p:ext uri="{D42A27DB-BD31-4B8C-83A1-F6EECF244321}">
                <p14:modId xmlns:p14="http://schemas.microsoft.com/office/powerpoint/2010/main" val="94582479"/>
              </p:ext>
            </p:extLst>
          </p:nvPr>
        </p:nvGraphicFramePr>
        <p:xfrm>
          <a:off x="1060450" y="4139406"/>
          <a:ext cx="1262062" cy="287337"/>
        </p:xfrm>
        <a:graphic>
          <a:graphicData uri="http://schemas.openxmlformats.org/presentationml/2006/ole">
            <mc:AlternateContent xmlns:mc="http://schemas.openxmlformats.org/markup-compatibility/2006">
              <mc:Choice xmlns:v="urn:schemas-microsoft-com:vml" Requires="v">
                <p:oleObj spid="_x0000_s68015" name="Equation" r:id="rId18" imgW="1002865" imgH="228501" progId="Equation.3">
                  <p:embed/>
                </p:oleObj>
              </mc:Choice>
              <mc:Fallback>
                <p:oleObj name="Equation" r:id="rId18" imgW="1002865" imgH="228501" progId="Equation.3">
                  <p:embed/>
                  <p:pic>
                    <p:nvPicPr>
                      <p:cNvPr id="0"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60450" y="4139406"/>
                        <a:ext cx="1262062"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6" name="Object 10"/>
          <p:cNvGraphicFramePr>
            <a:graphicFrameLocks noChangeAspect="1"/>
          </p:cNvGraphicFramePr>
          <p:nvPr>
            <p:extLst>
              <p:ext uri="{D42A27DB-BD31-4B8C-83A1-F6EECF244321}">
                <p14:modId xmlns:p14="http://schemas.microsoft.com/office/powerpoint/2010/main" val="67019644"/>
              </p:ext>
            </p:extLst>
          </p:nvPr>
        </p:nvGraphicFramePr>
        <p:xfrm>
          <a:off x="6247062" y="1918464"/>
          <a:ext cx="2629566" cy="852904"/>
        </p:xfrm>
        <a:graphic>
          <a:graphicData uri="http://schemas.openxmlformats.org/presentationml/2006/ole">
            <mc:AlternateContent xmlns:mc="http://schemas.openxmlformats.org/markup-compatibility/2006">
              <mc:Choice xmlns:v="urn:schemas-microsoft-com:vml" Requires="v">
                <p:oleObj spid="_x0000_s68016" name="Equation" r:id="rId20" imgW="1371600" imgH="444500" progId="Equation.3">
                  <p:embed/>
                </p:oleObj>
              </mc:Choice>
              <mc:Fallback>
                <p:oleObj name="Equation" r:id="rId20" imgW="1371600" imgH="444500" progId="Equation.3">
                  <p:embed/>
                  <p:pic>
                    <p:nvPicPr>
                      <p:cNvPr id="0"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247062" y="1918464"/>
                        <a:ext cx="2629566" cy="852904"/>
                      </a:xfrm>
                      <a:prstGeom prst="rect">
                        <a:avLst/>
                      </a:prstGeom>
                      <a:solidFill>
                        <a:schemeClr val="accent1">
                          <a:lumMod val="20000"/>
                          <a:lumOff val="80000"/>
                        </a:schemeClr>
                      </a:solidFill>
                      <a:ln>
                        <a:noFill/>
                      </a:ln>
                      <a:effectLst/>
                    </p:spPr>
                  </p:pic>
                </p:oleObj>
              </mc:Fallback>
            </mc:AlternateContent>
          </a:graphicData>
        </a:graphic>
      </p:graphicFrame>
      <p:graphicFrame>
        <p:nvGraphicFramePr>
          <p:cNvPr id="31757" name="Object 11"/>
          <p:cNvGraphicFramePr>
            <a:graphicFrameLocks noChangeAspect="1"/>
          </p:cNvGraphicFramePr>
          <p:nvPr>
            <p:extLst>
              <p:ext uri="{D42A27DB-BD31-4B8C-83A1-F6EECF244321}">
                <p14:modId xmlns:p14="http://schemas.microsoft.com/office/powerpoint/2010/main" val="1207131422"/>
              </p:ext>
            </p:extLst>
          </p:nvPr>
        </p:nvGraphicFramePr>
        <p:xfrm>
          <a:off x="6439694" y="2854203"/>
          <a:ext cx="657225" cy="495300"/>
        </p:xfrm>
        <a:graphic>
          <a:graphicData uri="http://schemas.openxmlformats.org/presentationml/2006/ole">
            <mc:AlternateContent xmlns:mc="http://schemas.openxmlformats.org/markup-compatibility/2006">
              <mc:Choice xmlns:v="urn:schemas-microsoft-com:vml" Requires="v">
                <p:oleObj spid="_x0000_s68017" name="Equation" r:id="rId22" imgW="520474" imgH="393529" progId="Equation.3">
                  <p:embed/>
                </p:oleObj>
              </mc:Choice>
              <mc:Fallback>
                <p:oleObj name="Equation" r:id="rId22" imgW="520474" imgH="393529" progId="Equation.3">
                  <p:embed/>
                  <p:pic>
                    <p:nvPicPr>
                      <p:cNvPr id="0"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39694" y="2854203"/>
                        <a:ext cx="65722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58" name="Text Box 47"/>
          <p:cNvSpPr txBox="1">
            <a:spLocks noChangeArrowheads="1"/>
          </p:cNvSpPr>
          <p:nvPr/>
        </p:nvSpPr>
        <p:spPr bwMode="auto">
          <a:xfrm>
            <a:off x="868362" y="1390808"/>
            <a:ext cx="384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dirty="0"/>
              <a:t>If            </a:t>
            </a:r>
          </a:p>
        </p:txBody>
      </p:sp>
      <p:sp>
        <p:nvSpPr>
          <p:cNvPr id="31759" name="Text Box 48"/>
          <p:cNvSpPr txBox="1">
            <a:spLocks noChangeArrowheads="1"/>
          </p:cNvSpPr>
          <p:nvPr/>
        </p:nvSpPr>
        <p:spPr bwMode="auto">
          <a:xfrm>
            <a:off x="1781236" y="1391724"/>
            <a:ext cx="20843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dirty="0"/>
              <a:t>(</a:t>
            </a:r>
            <a:r>
              <a:rPr lang="en-US" altLang="en-US" b="1" u="sng" dirty="0">
                <a:solidFill>
                  <a:schemeClr val="accent2"/>
                </a:solidFill>
                <a:highlight>
                  <a:srgbClr val="FFFF00"/>
                </a:highlight>
              </a:rPr>
              <a:t>short circuit</a:t>
            </a:r>
            <a:r>
              <a:rPr lang="en-US" altLang="en-US" dirty="0"/>
              <a:t>),</a:t>
            </a:r>
          </a:p>
        </p:txBody>
      </p:sp>
      <p:sp>
        <p:nvSpPr>
          <p:cNvPr id="31760" name="Text Box 49"/>
          <p:cNvSpPr txBox="1">
            <a:spLocks noChangeArrowheads="1"/>
          </p:cNvSpPr>
          <p:nvPr/>
        </p:nvSpPr>
        <p:spPr bwMode="auto">
          <a:xfrm>
            <a:off x="5160167" y="1314511"/>
            <a:ext cx="561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dirty="0"/>
              <a:t>and</a:t>
            </a:r>
          </a:p>
        </p:txBody>
      </p:sp>
      <p:sp>
        <p:nvSpPr>
          <p:cNvPr id="31761" name="Text Box 50"/>
          <p:cNvSpPr txBox="1">
            <a:spLocks noChangeArrowheads="1"/>
          </p:cNvSpPr>
          <p:nvPr/>
        </p:nvSpPr>
        <p:spPr bwMode="auto">
          <a:xfrm>
            <a:off x="790514" y="2933578"/>
            <a:ext cx="5619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dirty="0"/>
              <a:t>Again we have a standing wave but with the nulls at </a:t>
            </a:r>
          </a:p>
        </p:txBody>
      </p:sp>
      <p:sp>
        <p:nvSpPr>
          <p:cNvPr id="31762" name="Text Box 52"/>
          <p:cNvSpPr txBox="1">
            <a:spLocks noChangeArrowheads="1"/>
          </p:cNvSpPr>
          <p:nvPr/>
        </p:nvSpPr>
        <p:spPr bwMode="auto">
          <a:xfrm>
            <a:off x="731838" y="4114800"/>
            <a:ext cx="657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a:t>If</a:t>
            </a:r>
          </a:p>
        </p:txBody>
      </p:sp>
      <p:sp>
        <p:nvSpPr>
          <p:cNvPr id="31763" name="Text Box 53"/>
          <p:cNvSpPr txBox="1">
            <a:spLocks noChangeArrowheads="1"/>
          </p:cNvSpPr>
          <p:nvPr/>
        </p:nvSpPr>
        <p:spPr bwMode="auto">
          <a:xfrm>
            <a:off x="2306331" y="4076284"/>
            <a:ext cx="14271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dirty="0"/>
              <a:t>(</a:t>
            </a:r>
            <a:r>
              <a:rPr lang="en-US" altLang="en-US" b="1" dirty="0">
                <a:highlight>
                  <a:srgbClr val="FFFF00"/>
                </a:highlight>
              </a:rPr>
              <a:t>resistive</a:t>
            </a:r>
            <a:r>
              <a:rPr lang="en-US" altLang="en-US" dirty="0"/>
              <a:t>),</a:t>
            </a:r>
          </a:p>
        </p:txBody>
      </p:sp>
      <p:sp>
        <p:nvSpPr>
          <p:cNvPr id="31764" name="Text Box 54"/>
          <p:cNvSpPr txBox="1">
            <a:spLocks noChangeArrowheads="1"/>
          </p:cNvSpPr>
          <p:nvPr/>
        </p:nvSpPr>
        <p:spPr bwMode="auto">
          <a:xfrm>
            <a:off x="731838" y="4860925"/>
            <a:ext cx="1425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dirty="0"/>
              <a:t>When n=1 (</a:t>
            </a:r>
          </a:p>
        </p:txBody>
      </p:sp>
      <p:sp>
        <p:nvSpPr>
          <p:cNvPr id="31765" name="Text Box 55"/>
          <p:cNvSpPr txBox="1">
            <a:spLocks noChangeArrowheads="1"/>
          </p:cNvSpPr>
          <p:nvPr/>
        </p:nvSpPr>
        <p:spPr bwMode="auto">
          <a:xfrm>
            <a:off x="2747958" y="4857211"/>
            <a:ext cx="64267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dirty="0"/>
              <a:t>), i.e. TL is </a:t>
            </a:r>
            <a:r>
              <a:rPr lang="en-US" altLang="en-US" b="1" u="sng" dirty="0">
                <a:solidFill>
                  <a:schemeClr val="accent2"/>
                </a:solidFill>
                <a:highlight>
                  <a:srgbClr val="FFFF00"/>
                </a:highlight>
              </a:rPr>
              <a:t>terminated in its characteristic impedance</a:t>
            </a:r>
            <a:r>
              <a:rPr lang="en-US" altLang="en-US" u="sng" dirty="0"/>
              <a:t>)</a:t>
            </a:r>
            <a:r>
              <a:rPr lang="en-US" altLang="en-US" dirty="0"/>
              <a:t>,</a:t>
            </a:r>
          </a:p>
        </p:txBody>
      </p:sp>
      <p:sp>
        <p:nvSpPr>
          <p:cNvPr id="31766" name="Text Box 56"/>
          <p:cNvSpPr txBox="1">
            <a:spLocks noChangeArrowheads="1"/>
          </p:cNvSpPr>
          <p:nvPr/>
        </p:nvSpPr>
        <p:spPr bwMode="auto">
          <a:xfrm>
            <a:off x="775555" y="5576887"/>
            <a:ext cx="3676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dirty="0"/>
              <a:t>the reflected wave vanishes</a:t>
            </a:r>
          </a:p>
        </p:txBody>
      </p:sp>
      <p:sp>
        <p:nvSpPr>
          <p:cNvPr id="55363" name="Text Box 67"/>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Transmission Lines</a:t>
            </a:r>
          </a:p>
        </p:txBody>
      </p:sp>
      <p:sp>
        <p:nvSpPr>
          <p:cNvPr id="3" name="TextBox 2"/>
          <p:cNvSpPr txBox="1"/>
          <p:nvPr/>
        </p:nvSpPr>
        <p:spPr>
          <a:xfrm>
            <a:off x="3872768" y="5552831"/>
            <a:ext cx="699232" cy="369332"/>
          </a:xfrm>
          <a:prstGeom prst="rect">
            <a:avLst/>
          </a:prstGeom>
          <a:noFill/>
          <a:ln w="19050">
            <a:solidFill>
              <a:srgbClr val="C00000"/>
            </a:solidFill>
          </a:ln>
        </p:spPr>
        <p:txBody>
          <a:bodyPr wrap="square" rtlCol="0">
            <a:spAutoFit/>
          </a:bodyPr>
          <a:lstStyle/>
          <a:p>
            <a:endParaRPr lang="en-US" sz="1800" dirty="0"/>
          </a:p>
        </p:txBody>
      </p:sp>
      <p:sp>
        <p:nvSpPr>
          <p:cNvPr id="4" name="TextBox 3"/>
          <p:cNvSpPr txBox="1"/>
          <p:nvPr/>
        </p:nvSpPr>
        <p:spPr>
          <a:xfrm>
            <a:off x="3563691" y="1238870"/>
            <a:ext cx="1592263" cy="536575"/>
          </a:xfrm>
          <a:prstGeom prst="rect">
            <a:avLst/>
          </a:prstGeom>
          <a:noFill/>
          <a:ln w="19050">
            <a:solidFill>
              <a:srgbClr val="C00000"/>
            </a:solidFill>
          </a:ln>
        </p:spPr>
        <p:txBody>
          <a:bodyPr wrap="square" rtlCol="0">
            <a:spAutoFit/>
          </a:bodyPr>
          <a:lstStyle/>
          <a:p>
            <a:endParaRPr lang="en-US" dirty="0"/>
          </a:p>
        </p:txBody>
      </p:sp>
      <p:sp>
        <p:nvSpPr>
          <p:cNvPr id="5" name="TextBox 4"/>
          <p:cNvSpPr txBox="1"/>
          <p:nvPr/>
        </p:nvSpPr>
        <p:spPr>
          <a:xfrm>
            <a:off x="1252537" y="1386620"/>
            <a:ext cx="549276" cy="384175"/>
          </a:xfrm>
          <a:prstGeom prst="rect">
            <a:avLst/>
          </a:prstGeom>
          <a:noFill/>
          <a:ln w="19050">
            <a:solidFill>
              <a:srgbClr val="C00000"/>
            </a:solidFill>
          </a:ln>
        </p:spPr>
        <p:txBody>
          <a:bodyPr wrap="square" rtlCol="0">
            <a:spAutoFit/>
          </a:bodyPr>
          <a:lstStyle/>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5649913" y="227013"/>
            <a:ext cx="3322637" cy="6119812"/>
          </a:xfrm>
        </p:spPr>
        <p:txBody>
          <a:bodyPr/>
          <a:lstStyle/>
          <a:p>
            <a:pPr algn="l" eaLnBrk="1" hangingPunct="1"/>
            <a:r>
              <a:rPr lang="en-US" altLang="en-US" sz="2400">
                <a:latin typeface="Arial" panose="020B0604020202020204" pitchFamily="34" charset="0"/>
                <a:cs typeface="Arial" panose="020B0604020202020204" pitchFamily="34" charset="0"/>
              </a:rPr>
              <a:t>Power transmission lines, each having </a:t>
            </a:r>
            <a:r>
              <a:rPr lang="en-US" altLang="en-US" sz="2400" b="1">
                <a:solidFill>
                  <a:srgbClr val="0000FF"/>
                </a:solidFill>
                <a:latin typeface="Arial" panose="020B0604020202020204" pitchFamily="34" charset="0"/>
                <a:cs typeface="Arial" panose="020B0604020202020204" pitchFamily="34" charset="0"/>
              </a:rPr>
              <a:t>three phase conductors (labeled PC), </a:t>
            </a:r>
            <a:r>
              <a:rPr lang="en-US" altLang="en-US" sz="2400">
                <a:latin typeface="Arial" panose="020B0604020202020204" pitchFamily="34" charset="0"/>
                <a:cs typeface="Arial" panose="020B0604020202020204" pitchFamily="34" charset="0"/>
              </a:rPr>
              <a:t>suspended on metallic towers using insulators, and </a:t>
            </a:r>
            <a:r>
              <a:rPr lang="en-US" altLang="en-US" sz="2400" b="1">
                <a:solidFill>
                  <a:srgbClr val="0000FF"/>
                </a:solidFill>
                <a:latin typeface="Arial" panose="020B0604020202020204" pitchFamily="34" charset="0"/>
                <a:cs typeface="Arial" panose="020B0604020202020204" pitchFamily="34" charset="0"/>
              </a:rPr>
              <a:t>two overhead ground wires (labeled OGW), </a:t>
            </a:r>
            <a:r>
              <a:rPr lang="en-US" altLang="en-US" sz="2400">
                <a:latin typeface="Arial" panose="020B0604020202020204" pitchFamily="34" charset="0"/>
                <a:cs typeface="Arial" panose="020B0604020202020204" pitchFamily="34" charset="0"/>
              </a:rPr>
              <a:t>installed above phase conductors for lightning protection.</a:t>
            </a:r>
            <a:br>
              <a:rPr lang="en-US" altLang="en-US" sz="2400">
                <a:latin typeface="Arial" panose="020B0604020202020204" pitchFamily="34" charset="0"/>
                <a:cs typeface="Arial" panose="020B0604020202020204" pitchFamily="34" charset="0"/>
              </a:rPr>
            </a:br>
            <a:r>
              <a:rPr lang="en-US" altLang="en-US" sz="2400">
                <a:latin typeface="Arial" panose="020B0604020202020204" pitchFamily="34" charset="0"/>
                <a:cs typeface="Arial" panose="020B0604020202020204" pitchFamily="34" charset="0"/>
              </a:rPr>
              <a:t/>
            </a:r>
            <a:br>
              <a:rPr lang="en-US" altLang="en-US" sz="2400">
                <a:latin typeface="Arial" panose="020B0604020202020204" pitchFamily="34" charset="0"/>
                <a:cs typeface="Arial" panose="020B0604020202020204" pitchFamily="34" charset="0"/>
              </a:rPr>
            </a:br>
            <a:r>
              <a:rPr lang="en-US" altLang="en-US" sz="2400">
                <a:latin typeface="Arial" panose="020B0604020202020204" pitchFamily="34" charset="0"/>
                <a:cs typeface="Arial" panose="020B0604020202020204" pitchFamily="34" charset="0"/>
              </a:rPr>
              <a:t>Courtesy of Mannvit Engineering. </a:t>
            </a:r>
          </a:p>
        </p:txBody>
      </p:sp>
      <p:pic>
        <p:nvPicPr>
          <p:cNvPr id="1536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7013"/>
            <a:ext cx="4319588" cy="611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0A68F8B-0C9D-4F83-9F65-C6C6A2A71531}"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1" y="241937"/>
            <a:ext cx="6133546" cy="6616064"/>
          </a:xfrm>
          <a:prstGeom prst="rect">
            <a:avLst/>
          </a:prstGeom>
        </p:spPr>
      </p:pic>
      <p:sp>
        <p:nvSpPr>
          <p:cNvPr id="11" name="TextBox 10"/>
          <p:cNvSpPr txBox="1"/>
          <p:nvPr/>
        </p:nvSpPr>
        <p:spPr>
          <a:xfrm>
            <a:off x="3877408" y="5574323"/>
            <a:ext cx="1767254" cy="342900"/>
          </a:xfrm>
          <a:prstGeom prst="rect">
            <a:avLst/>
          </a:prstGeom>
          <a:noFill/>
          <a:ln w="38100">
            <a:solidFill>
              <a:srgbClr val="C0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12" name="TextBox 11"/>
          <p:cNvSpPr txBox="1"/>
          <p:nvPr/>
        </p:nvSpPr>
        <p:spPr>
          <a:xfrm>
            <a:off x="3877408" y="3429000"/>
            <a:ext cx="1767254" cy="351693"/>
          </a:xfrm>
          <a:prstGeom prst="rect">
            <a:avLst/>
          </a:prstGeom>
          <a:noFill/>
          <a:ln w="38100">
            <a:solidFill>
              <a:srgbClr val="C0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13" name="TextBox 12"/>
          <p:cNvSpPr txBox="1"/>
          <p:nvPr/>
        </p:nvSpPr>
        <p:spPr>
          <a:xfrm>
            <a:off x="4492870" y="694592"/>
            <a:ext cx="967154" cy="338554"/>
          </a:xfrm>
          <a:prstGeom prst="rect">
            <a:avLst/>
          </a:prstGeom>
          <a:solidFill>
            <a:srgbClr val="FFFF00"/>
          </a:solidFill>
          <a:ln w="38100">
            <a:solidFill>
              <a:srgbClr val="C0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Z</a:t>
            </a:r>
            <a:r>
              <a:rPr kumimoji="0" lang="en-US" sz="1600" b="0" i="0" u="none" strike="noStrike" kern="1200" cap="none" spc="0" normalizeH="0" baseline="-25000" noProof="0" dirty="0">
                <a:ln>
                  <a:noFill/>
                </a:ln>
                <a:solidFill>
                  <a:srgbClr val="000000"/>
                </a:solidFill>
                <a:effectLst/>
                <a:uLnTx/>
                <a:uFillTx/>
                <a:latin typeface="Verdana" panose="020B0604030504040204" pitchFamily="34" charset="0"/>
                <a:ea typeface="MS PGothic" panose="020B0600070205080204" pitchFamily="34" charset="-128"/>
                <a:cs typeface="+mn-cs"/>
              </a:rPr>
              <a:t>L</a:t>
            </a:r>
            <a:r>
              <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 Z</a:t>
            </a:r>
            <a:r>
              <a:rPr kumimoji="0" lang="en-US" sz="1600" b="0" i="0" u="none" strike="noStrike" kern="1200" cap="none" spc="0" normalizeH="0" baseline="-25000" noProof="0" dirty="0">
                <a:ln>
                  <a:noFill/>
                </a:ln>
                <a:solidFill>
                  <a:srgbClr val="000000"/>
                </a:solidFill>
                <a:effectLst/>
                <a:uLnTx/>
                <a:uFillTx/>
                <a:latin typeface="Verdana" panose="020B0604030504040204" pitchFamily="34" charset="0"/>
                <a:ea typeface="MS PGothic" panose="020B0600070205080204" pitchFamily="34" charset="-128"/>
                <a:cs typeface="+mn-cs"/>
              </a:rPr>
              <a:t>0</a:t>
            </a:r>
          </a:p>
        </p:txBody>
      </p:sp>
      <p:sp>
        <p:nvSpPr>
          <p:cNvPr id="2" name="TextBox 1"/>
          <p:cNvSpPr txBox="1"/>
          <p:nvPr/>
        </p:nvSpPr>
        <p:spPr>
          <a:xfrm>
            <a:off x="6479931" y="863869"/>
            <a:ext cx="422031" cy="360485"/>
          </a:xfrm>
          <a:prstGeom prst="rect">
            <a:avLst/>
          </a:prstGeom>
          <a:noFill/>
          <a:ln w="28575">
            <a:solidFill>
              <a:srgbClr val="C0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3" name="TextBox 2"/>
          <p:cNvSpPr txBox="1"/>
          <p:nvPr/>
        </p:nvSpPr>
        <p:spPr>
          <a:xfrm>
            <a:off x="6479931" y="4273061"/>
            <a:ext cx="562707" cy="338554"/>
          </a:xfrm>
          <a:prstGeom prst="rect">
            <a:avLst/>
          </a:prstGeom>
          <a:noFill/>
          <a:ln w="28575">
            <a:solidFill>
              <a:srgbClr val="C0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4" name="TextBox 3"/>
          <p:cNvSpPr txBox="1"/>
          <p:nvPr/>
        </p:nvSpPr>
        <p:spPr>
          <a:xfrm>
            <a:off x="6374423" y="2936631"/>
            <a:ext cx="228600" cy="281354"/>
          </a:xfrm>
          <a:prstGeom prst="rect">
            <a:avLst/>
          </a:prstGeom>
          <a:noFill/>
          <a:ln w="28575">
            <a:solidFill>
              <a:srgbClr val="C0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5" name="TextBox 4"/>
          <p:cNvSpPr txBox="1"/>
          <p:nvPr/>
        </p:nvSpPr>
        <p:spPr>
          <a:xfrm>
            <a:off x="7328388" y="2105634"/>
            <a:ext cx="1186961" cy="830997"/>
          </a:xfrm>
          <a:prstGeom prst="rect">
            <a:avLst/>
          </a:prstGeom>
          <a:solidFill>
            <a:schemeClr val="accent1">
              <a:lumMod val="20000"/>
              <a:lumOff val="8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Voltage vanishes at z=0</a:t>
            </a:r>
          </a:p>
        </p:txBody>
      </p:sp>
      <p:sp>
        <p:nvSpPr>
          <p:cNvPr id="6" name="TextBox 5"/>
          <p:cNvSpPr txBox="1"/>
          <p:nvPr/>
        </p:nvSpPr>
        <p:spPr>
          <a:xfrm>
            <a:off x="7398726" y="4281853"/>
            <a:ext cx="1116623" cy="830997"/>
          </a:xfrm>
          <a:prstGeom prst="rect">
            <a:avLst/>
          </a:prstGeom>
          <a:solidFill>
            <a:schemeClr val="accent1">
              <a:lumMod val="20000"/>
              <a:lumOff val="8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Voltage doubles at z=0</a:t>
            </a:r>
          </a:p>
        </p:txBody>
      </p:sp>
      <p:sp>
        <p:nvSpPr>
          <p:cNvPr id="8" name="TextBox 7"/>
          <p:cNvSpPr txBox="1"/>
          <p:nvPr/>
        </p:nvSpPr>
        <p:spPr>
          <a:xfrm>
            <a:off x="7328388" y="628612"/>
            <a:ext cx="1396512" cy="830997"/>
          </a:xfrm>
          <a:prstGeom prst="rect">
            <a:avLst/>
          </a:prstGeom>
          <a:solidFill>
            <a:schemeClr val="accent1">
              <a:lumMod val="20000"/>
              <a:lumOff val="8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Voltage is the same at any z</a:t>
            </a:r>
          </a:p>
        </p:txBody>
      </p:sp>
      <p:sp>
        <p:nvSpPr>
          <p:cNvPr id="9" name="TextBox 8"/>
          <p:cNvSpPr txBox="1"/>
          <p:nvPr/>
        </p:nvSpPr>
        <p:spPr>
          <a:xfrm>
            <a:off x="4264270" y="5574323"/>
            <a:ext cx="123093" cy="34290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a:t>
            </a:r>
          </a:p>
        </p:txBody>
      </p:sp>
      <p:sp>
        <p:nvSpPr>
          <p:cNvPr id="14" name="TextBox 13"/>
          <p:cNvSpPr txBox="1"/>
          <p:nvPr/>
        </p:nvSpPr>
        <p:spPr>
          <a:xfrm>
            <a:off x="3505934" y="4037892"/>
            <a:ext cx="439615" cy="397876"/>
          </a:xfrm>
          <a:prstGeom prst="rect">
            <a:avLst/>
          </a:prstGeom>
          <a:noFill/>
          <a:ln w="19050">
            <a:solidFill>
              <a:srgbClr val="C0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74233002-DF80-44E1-97CD-066173ECAB82}"/>
                  </a:ext>
                </a:extLst>
              </p:cNvPr>
              <p:cNvSpPr txBox="1"/>
              <p:nvPr/>
            </p:nvSpPr>
            <p:spPr>
              <a:xfrm>
                <a:off x="1162418" y="937225"/>
                <a:ext cx="1152525" cy="513282"/>
              </a:xfrm>
              <a:prstGeom prst="rect">
                <a:avLst/>
              </a:prstGeom>
              <a:solidFill>
                <a:schemeClr val="accent1">
                  <a:lumMod val="20000"/>
                  <a:lumOff val="80000"/>
                </a:schemeClr>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sSub>
                      <m:sSubPr>
                        <m:ctrlPr>
                          <a:rPr kumimoji="0" lang="en-US" sz="2800" b="1"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𝝆</m:t>
                        </m:r>
                      </m:e>
                      <m:sub>
                        <m:r>
                          <a:rPr kumimoji="0" 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𝒐</m:t>
                        </m:r>
                      </m:sub>
                    </m:sSub>
                  </m:oMath>
                </a14:m>
                <a:r>
                  <a:rPr kumimoji="0" lang="en-US" sz="2000" b="1"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0</a:t>
                </a:r>
                <a:endParaRPr kumimoji="0" lang="en-US" sz="1600" b="1"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mc:Choice>
        <mc:Fallback xmlns="">
          <p:sp>
            <p:nvSpPr>
              <p:cNvPr id="24" name="TextBox 23">
                <a:extLst>
                  <a:ext uri="{FF2B5EF4-FFF2-40B4-BE49-F238E27FC236}">
                    <a16:creationId xmlns:a16="http://schemas.microsoft.com/office/drawing/2014/main" id="{74233002-DF80-44E1-97CD-066173ECAB82}"/>
                  </a:ext>
                </a:extLst>
              </p:cNvPr>
              <p:cNvSpPr txBox="1">
                <a:spLocks noRot="1" noChangeAspect="1" noMove="1" noResize="1" noEditPoints="1" noAdjustHandles="1" noChangeArrowheads="1" noChangeShapeType="1" noTextEdit="1"/>
              </p:cNvSpPr>
              <p:nvPr/>
            </p:nvSpPr>
            <p:spPr>
              <a:xfrm>
                <a:off x="1162418" y="937225"/>
                <a:ext cx="1152525" cy="513282"/>
              </a:xfrm>
              <a:prstGeom prst="rect">
                <a:avLst/>
              </a:prstGeom>
              <a:blipFill>
                <a:blip r:embed="rId3"/>
                <a:stretch>
                  <a:fillRect b="-154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4E2C2CF5-E337-4EF5-9B0D-1BCCD146A7DE}"/>
                  </a:ext>
                </a:extLst>
              </p:cNvPr>
              <p:cNvSpPr txBox="1"/>
              <p:nvPr/>
            </p:nvSpPr>
            <p:spPr>
              <a:xfrm>
                <a:off x="1162418" y="2470703"/>
                <a:ext cx="1228725" cy="513282"/>
              </a:xfrm>
              <a:prstGeom prst="rect">
                <a:avLst/>
              </a:prstGeom>
              <a:solidFill>
                <a:schemeClr val="accent1">
                  <a:lumMod val="20000"/>
                  <a:lumOff val="80000"/>
                </a:schemeClr>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sSub>
                      <m:sSubPr>
                        <m:ctrlPr>
                          <a:rPr kumimoji="0" lang="en-US" sz="2800" b="1"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𝝆</m:t>
                        </m:r>
                      </m:e>
                      <m:sub>
                        <m:r>
                          <a:rPr kumimoji="0" 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𝒐</m:t>
                        </m:r>
                      </m:sub>
                    </m:sSub>
                  </m:oMath>
                </a14:m>
                <a:r>
                  <a:rPr kumimoji="0" lang="en-US" sz="2000" b="1"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-1</a:t>
                </a:r>
                <a:endParaRPr kumimoji="0" lang="en-US" sz="1600" b="1"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mc:Choice>
        <mc:Fallback xmlns="">
          <p:sp>
            <p:nvSpPr>
              <p:cNvPr id="28" name="TextBox 27">
                <a:extLst>
                  <a:ext uri="{FF2B5EF4-FFF2-40B4-BE49-F238E27FC236}">
                    <a16:creationId xmlns:a16="http://schemas.microsoft.com/office/drawing/2014/main" id="{4E2C2CF5-E337-4EF5-9B0D-1BCCD146A7DE}"/>
                  </a:ext>
                </a:extLst>
              </p:cNvPr>
              <p:cNvSpPr txBox="1">
                <a:spLocks noRot="1" noChangeAspect="1" noMove="1" noResize="1" noEditPoints="1" noAdjustHandles="1" noChangeArrowheads="1" noChangeShapeType="1" noTextEdit="1"/>
              </p:cNvSpPr>
              <p:nvPr/>
            </p:nvSpPr>
            <p:spPr>
              <a:xfrm>
                <a:off x="1162418" y="2470703"/>
                <a:ext cx="1228725" cy="513282"/>
              </a:xfrm>
              <a:prstGeom prst="rect">
                <a:avLst/>
              </a:prstGeom>
              <a:blipFill>
                <a:blip r:embed="rId4"/>
                <a:stretch>
                  <a:fillRect r="-1493" b="-154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90FDCD3-2A77-429E-99B9-5A0CE1C1AA84}"/>
                  </a:ext>
                </a:extLst>
              </p:cNvPr>
              <p:cNvSpPr txBox="1"/>
              <p:nvPr/>
            </p:nvSpPr>
            <p:spPr>
              <a:xfrm>
                <a:off x="1162418" y="4599568"/>
                <a:ext cx="1152525" cy="513282"/>
              </a:xfrm>
              <a:prstGeom prst="rect">
                <a:avLst/>
              </a:prstGeom>
              <a:solidFill>
                <a:schemeClr val="accent1">
                  <a:lumMod val="20000"/>
                  <a:lumOff val="80000"/>
                </a:schemeClr>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sSub>
                      <m:sSubPr>
                        <m:ctrlPr>
                          <a:rPr kumimoji="0" lang="en-US" sz="2800" b="1"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𝝆</m:t>
                        </m:r>
                      </m:e>
                      <m:sub>
                        <m:r>
                          <a:rPr kumimoji="0" 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𝒐</m:t>
                        </m:r>
                      </m:sub>
                    </m:sSub>
                  </m:oMath>
                </a14:m>
                <a:r>
                  <a:rPr kumimoji="0" lang="en-US" sz="2000" b="1"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1</a:t>
                </a:r>
                <a:endParaRPr kumimoji="0" lang="en-US" sz="1600" b="1"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mc:Choice>
        <mc:Fallback xmlns="">
          <p:sp>
            <p:nvSpPr>
              <p:cNvPr id="30" name="TextBox 29">
                <a:extLst>
                  <a:ext uri="{FF2B5EF4-FFF2-40B4-BE49-F238E27FC236}">
                    <a16:creationId xmlns:a16="http://schemas.microsoft.com/office/drawing/2014/main" id="{F90FDCD3-2A77-429E-99B9-5A0CE1C1AA84}"/>
                  </a:ext>
                </a:extLst>
              </p:cNvPr>
              <p:cNvSpPr txBox="1">
                <a:spLocks noRot="1" noChangeAspect="1" noMove="1" noResize="1" noEditPoints="1" noAdjustHandles="1" noChangeArrowheads="1" noChangeShapeType="1" noTextEdit="1"/>
              </p:cNvSpPr>
              <p:nvPr/>
            </p:nvSpPr>
            <p:spPr>
              <a:xfrm>
                <a:off x="1162418" y="4599568"/>
                <a:ext cx="1152525" cy="513282"/>
              </a:xfrm>
              <a:prstGeom prst="rect">
                <a:avLst/>
              </a:prstGeom>
              <a:blipFill>
                <a:blip r:embed="rId5"/>
                <a:stretch>
                  <a:fillRect b="-15476"/>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445BC5A6-7AB8-4A9A-8AB6-42B4D5020996}"/>
              </a:ext>
            </a:extLst>
          </p:cNvPr>
          <p:cNvSpPr txBox="1"/>
          <p:nvPr/>
        </p:nvSpPr>
        <p:spPr>
          <a:xfrm>
            <a:off x="1115159" y="227439"/>
            <a:ext cx="478155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sng"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Magnitude of the total voltage phasor</a:t>
            </a:r>
            <a:r>
              <a:rPr kumimoji="0" lang="en-US" sz="1600" b="1" i="0" u="none"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 </a:t>
            </a:r>
          </a:p>
        </p:txBody>
      </p:sp>
      <p:sp>
        <p:nvSpPr>
          <p:cNvPr id="16" name="Arrow: Right 15">
            <a:extLst>
              <a:ext uri="{FF2B5EF4-FFF2-40B4-BE49-F238E27FC236}">
                <a16:creationId xmlns:a16="http://schemas.microsoft.com/office/drawing/2014/main" id="{59E5ACFC-103B-4CAA-98F0-43E8E81FBB63}"/>
              </a:ext>
            </a:extLst>
          </p:cNvPr>
          <p:cNvSpPr/>
          <p:nvPr/>
        </p:nvSpPr>
        <p:spPr>
          <a:xfrm>
            <a:off x="5644662" y="315604"/>
            <a:ext cx="483577" cy="170171"/>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1249110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F4DCEA0-9A64-4CC3-84B9-A94BC5467AD2}"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pic>
        <p:nvPicPr>
          <p:cNvPr id="29699" name="Picture 42" descr="TL0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9445" y="435831"/>
            <a:ext cx="4154555" cy="24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6"/>
          <p:cNvSpPr>
            <a:spLocks noChangeArrowheads="1"/>
          </p:cNvSpPr>
          <p:nvPr/>
        </p:nvSpPr>
        <p:spPr bwMode="auto">
          <a:xfrm>
            <a:off x="609600" y="152400"/>
            <a:ext cx="853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000" b="1" i="0" u="sng" strike="noStrike" kern="1200" cap="none" spc="0" normalizeH="0" baseline="0" noProof="0">
                <a:ln>
                  <a:noFill/>
                </a:ln>
                <a:solidFill>
                  <a:srgbClr val="0000FF"/>
                </a:solidFill>
                <a:effectLst/>
                <a:uLnTx/>
                <a:uFillTx/>
                <a:latin typeface="Verdana" panose="020B0604030504040204" pitchFamily="34" charset="0"/>
                <a:ea typeface="MS PGothic" panose="020B0600070205080204" pitchFamily="34" charset="-128"/>
                <a:cs typeface="+mn-cs"/>
              </a:rPr>
              <a:t>Reflection and Transmission</a:t>
            </a:r>
          </a:p>
        </p:txBody>
      </p:sp>
      <p:sp>
        <p:nvSpPr>
          <p:cNvPr id="29701" name="Text Box 7"/>
          <p:cNvSpPr txBox="1">
            <a:spLocks noChangeArrowheads="1"/>
          </p:cNvSpPr>
          <p:nvPr/>
        </p:nvSpPr>
        <p:spPr bwMode="auto">
          <a:xfrm>
            <a:off x="742743" y="530746"/>
            <a:ext cx="1407502" cy="400110"/>
          </a:xfrm>
          <a:prstGeom prst="rect">
            <a:avLst/>
          </a:prstGeom>
          <a:solidFill>
            <a:schemeClr val="accent1">
              <a:lumMod val="20000"/>
              <a:lumOff val="80000"/>
            </a:schemeClr>
          </a:solidFill>
          <a:ln>
            <a:noFill/>
          </a:ln>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sng" strike="noStrike" kern="1200" cap="none" spc="0" normalizeH="0" baseline="0" noProof="0" dirty="0">
                <a:ln>
                  <a:noFill/>
                </a:ln>
                <a:solidFill>
                  <a:srgbClr val="3333CC"/>
                </a:solidFill>
                <a:effectLst/>
                <a:uLnTx/>
                <a:uFillTx/>
                <a:latin typeface="Verdana" panose="020B0604030504040204" pitchFamily="34" charset="0"/>
                <a:ea typeface="MS PGothic" panose="020B0600070205080204" pitchFamily="34" charset="-128"/>
                <a:cs typeface="+mn-cs"/>
              </a:rPr>
              <a:t>At z = 0</a:t>
            </a:r>
            <a:r>
              <a:rPr kumimoji="0" lang="en-US" altLang="en-US" sz="2000" b="0" i="0" u="sng"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a:t>
            </a:r>
          </a:p>
        </p:txBody>
      </p:sp>
      <p:sp>
        <p:nvSpPr>
          <p:cNvPr id="29702" name="Text Box 8"/>
          <p:cNvSpPr txBox="1">
            <a:spLocks noChangeArrowheads="1"/>
          </p:cNvSpPr>
          <p:nvPr/>
        </p:nvSpPr>
        <p:spPr bwMode="auto">
          <a:xfrm>
            <a:off x="914400" y="4724400"/>
            <a:ext cx="353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Assuming that the incident wave</a:t>
            </a:r>
          </a:p>
        </p:txBody>
      </p:sp>
      <p:sp>
        <p:nvSpPr>
          <p:cNvPr id="29703" name="Text Box 9"/>
          <p:cNvSpPr txBox="1">
            <a:spLocks noChangeArrowheads="1"/>
          </p:cNvSpPr>
          <p:nvPr/>
        </p:nvSpPr>
        <p:spPr bwMode="auto">
          <a:xfrm>
            <a:off x="4572000" y="4724400"/>
            <a:ext cx="2749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rPr>
              <a:t>is known and solving for </a:t>
            </a:r>
          </a:p>
        </p:txBody>
      </p:sp>
      <p:sp>
        <p:nvSpPr>
          <p:cNvPr id="29704" name="Text Box 10"/>
          <p:cNvSpPr txBox="1">
            <a:spLocks noChangeArrowheads="1"/>
          </p:cNvSpPr>
          <p:nvPr/>
        </p:nvSpPr>
        <p:spPr bwMode="auto">
          <a:xfrm>
            <a:off x="7467600" y="4724400"/>
            <a:ext cx="13255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we obtain</a:t>
            </a:r>
          </a:p>
        </p:txBody>
      </p:sp>
      <p:graphicFrame>
        <p:nvGraphicFramePr>
          <p:cNvPr id="29705" name="Object 2"/>
          <p:cNvGraphicFramePr>
            <a:graphicFrameLocks noGrp="1" noChangeAspect="1"/>
          </p:cNvGraphicFramePr>
          <p:nvPr>
            <p:ph sz="quarter" idx="2"/>
          </p:nvPr>
        </p:nvGraphicFramePr>
        <p:xfrm>
          <a:off x="2019300" y="952500"/>
          <a:ext cx="2971800" cy="330200"/>
        </p:xfrm>
        <a:graphic>
          <a:graphicData uri="http://schemas.openxmlformats.org/presentationml/2006/ole">
            <mc:AlternateContent xmlns:mc="http://schemas.openxmlformats.org/markup-compatibility/2006">
              <mc:Choice xmlns:v="urn:schemas-microsoft-com:vml" Requires="v">
                <p:oleObj spid="_x0000_s80181" name="Equation" r:id="rId5" imgW="2273300" imgH="254000" progId="Equation.3">
                  <p:embed/>
                </p:oleObj>
              </mc:Choice>
              <mc:Fallback>
                <p:oleObj name="Equation" r:id="rId5" imgW="2273300" imgH="254000" progId="Equation.3">
                  <p:embed/>
                  <p:pic>
                    <p:nvPicPr>
                      <p:cNvPr id="29705" name="Object 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9300" y="952500"/>
                        <a:ext cx="29718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6" name="Object 3"/>
          <p:cNvGraphicFramePr>
            <a:graphicFrameLocks noGrp="1" noChangeAspect="1"/>
          </p:cNvGraphicFramePr>
          <p:nvPr>
            <p:ph sz="quarter" idx="3"/>
          </p:nvPr>
        </p:nvGraphicFramePr>
        <p:xfrm>
          <a:off x="2017102" y="1499088"/>
          <a:ext cx="2819400" cy="333375"/>
        </p:xfrm>
        <a:graphic>
          <a:graphicData uri="http://schemas.openxmlformats.org/presentationml/2006/ole">
            <mc:AlternateContent xmlns:mc="http://schemas.openxmlformats.org/markup-compatibility/2006">
              <mc:Choice xmlns:v="urn:schemas-microsoft-com:vml" Requires="v">
                <p:oleObj spid="_x0000_s80182" name="Equation" r:id="rId7" imgW="2145369" imgH="253890" progId="Equation.3">
                  <p:embed/>
                </p:oleObj>
              </mc:Choice>
              <mc:Fallback>
                <p:oleObj name="Equation" r:id="rId7" imgW="2145369" imgH="253890" progId="Equation.3">
                  <p:embed/>
                  <p:pic>
                    <p:nvPicPr>
                      <p:cNvPr id="29706" name="Object 3"/>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7102" y="1499088"/>
                        <a:ext cx="28194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7" name="Object 4"/>
          <p:cNvGraphicFramePr>
            <a:graphicFrameLocks noGrp="1" noChangeAspect="1"/>
          </p:cNvGraphicFramePr>
          <p:nvPr>
            <p:ph sz="quarter" idx="4"/>
          </p:nvPr>
        </p:nvGraphicFramePr>
        <p:xfrm>
          <a:off x="2857500" y="1943100"/>
          <a:ext cx="2362200" cy="530225"/>
        </p:xfrm>
        <a:graphic>
          <a:graphicData uri="http://schemas.openxmlformats.org/presentationml/2006/ole">
            <mc:AlternateContent xmlns:mc="http://schemas.openxmlformats.org/markup-compatibility/2006">
              <mc:Choice xmlns:v="urn:schemas-microsoft-com:vml" Requires="v">
                <p:oleObj spid="_x0000_s80183" name="Equation" r:id="rId9" imgW="1981200" imgH="444500" progId="Equation.3">
                  <p:embed/>
                </p:oleObj>
              </mc:Choice>
              <mc:Fallback>
                <p:oleObj name="Equation" r:id="rId9" imgW="1981200" imgH="444500" progId="Equation.3">
                  <p:embed/>
                  <p:pic>
                    <p:nvPicPr>
                      <p:cNvPr id="29707" name="Object 4"/>
                      <p:cNvPicPr>
                        <a:picLocks noGrp="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7500" y="1943100"/>
                        <a:ext cx="23622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8" name="Object 5"/>
          <p:cNvGraphicFramePr>
            <a:graphicFrameLocks noChangeAspect="1"/>
          </p:cNvGraphicFramePr>
          <p:nvPr/>
        </p:nvGraphicFramePr>
        <p:xfrm>
          <a:off x="7568530" y="2914039"/>
          <a:ext cx="1270000" cy="287338"/>
        </p:xfrm>
        <a:graphic>
          <a:graphicData uri="http://schemas.openxmlformats.org/presentationml/2006/ole">
            <mc:AlternateContent xmlns:mc="http://schemas.openxmlformats.org/markup-compatibility/2006">
              <mc:Choice xmlns:v="urn:schemas-microsoft-com:vml" Requires="v">
                <p:oleObj spid="_x0000_s80184" name="Equation" r:id="rId11" imgW="952087" imgH="215806" progId="Equation.3">
                  <p:embed/>
                </p:oleObj>
              </mc:Choice>
              <mc:Fallback>
                <p:oleObj name="Equation" r:id="rId11" imgW="952087" imgH="215806" progId="Equation.3">
                  <p:embed/>
                  <p:pic>
                    <p:nvPicPr>
                      <p:cNvPr id="29708"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68530" y="2914039"/>
                        <a:ext cx="1270000"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9" name="Object 6"/>
          <p:cNvGraphicFramePr>
            <a:graphicFrameLocks noChangeAspect="1"/>
          </p:cNvGraphicFramePr>
          <p:nvPr/>
        </p:nvGraphicFramePr>
        <p:xfrm>
          <a:off x="7568530" y="3338450"/>
          <a:ext cx="1168400" cy="287338"/>
        </p:xfrm>
        <a:graphic>
          <a:graphicData uri="http://schemas.openxmlformats.org/presentationml/2006/ole">
            <mc:AlternateContent xmlns:mc="http://schemas.openxmlformats.org/markup-compatibility/2006">
              <mc:Choice xmlns:v="urn:schemas-microsoft-com:vml" Requires="v">
                <p:oleObj spid="_x0000_s80185" name="Equation" r:id="rId13" imgW="875920" imgH="215806" progId="Equation.3">
                  <p:embed/>
                </p:oleObj>
              </mc:Choice>
              <mc:Fallback>
                <p:oleObj name="Equation" r:id="rId13" imgW="875920" imgH="215806" progId="Equation.3">
                  <p:embed/>
                  <p:pic>
                    <p:nvPicPr>
                      <p:cNvPr id="29709"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68530" y="3338450"/>
                        <a:ext cx="1168400"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10" name="Object 7"/>
          <p:cNvGraphicFramePr>
            <a:graphicFrameLocks noChangeAspect="1"/>
          </p:cNvGraphicFramePr>
          <p:nvPr/>
        </p:nvGraphicFramePr>
        <p:xfrm>
          <a:off x="7568530" y="3688433"/>
          <a:ext cx="777875" cy="593725"/>
        </p:xfrm>
        <a:graphic>
          <a:graphicData uri="http://schemas.openxmlformats.org/presentationml/2006/ole">
            <mc:AlternateContent xmlns:mc="http://schemas.openxmlformats.org/markup-compatibility/2006">
              <mc:Choice xmlns:v="urn:schemas-microsoft-com:vml" Requires="v">
                <p:oleObj spid="_x0000_s80186" name="Equation" r:id="rId15" imgW="583947" imgH="444307" progId="Equation.3">
                  <p:embed/>
                </p:oleObj>
              </mc:Choice>
              <mc:Fallback>
                <p:oleObj name="Equation" r:id="rId15" imgW="583947" imgH="444307" progId="Equation.3">
                  <p:embed/>
                  <p:pic>
                    <p:nvPicPr>
                      <p:cNvPr id="29710"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68530" y="3688433"/>
                        <a:ext cx="777875"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11" name="Object 8"/>
          <p:cNvGraphicFramePr>
            <a:graphicFrameLocks noChangeAspect="1"/>
          </p:cNvGraphicFramePr>
          <p:nvPr/>
        </p:nvGraphicFramePr>
        <p:xfrm>
          <a:off x="1397453" y="3196126"/>
          <a:ext cx="5002893" cy="984250"/>
        </p:xfrm>
        <a:graphic>
          <a:graphicData uri="http://schemas.openxmlformats.org/presentationml/2006/ole">
            <mc:AlternateContent xmlns:mc="http://schemas.openxmlformats.org/markup-compatibility/2006">
              <mc:Choice xmlns:v="urn:schemas-microsoft-com:vml" Requires="v">
                <p:oleObj spid="_x0000_s80187" name="Equation" r:id="rId17" imgW="2451100" imgH="482600" progId="Equation.3">
                  <p:embed/>
                </p:oleObj>
              </mc:Choice>
              <mc:Fallback>
                <p:oleObj name="Equation" r:id="rId17" imgW="2451100" imgH="482600" progId="Equation.3">
                  <p:embed/>
                  <p:pic>
                    <p:nvPicPr>
                      <p:cNvPr id="29711" name="Object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97453" y="3196126"/>
                        <a:ext cx="5002893" cy="984250"/>
                      </a:xfrm>
                      <a:prstGeom prst="rect">
                        <a:avLst/>
                      </a:prstGeom>
                      <a:solidFill>
                        <a:schemeClr val="accent1">
                          <a:lumMod val="20000"/>
                          <a:lumOff val="80000"/>
                        </a:schemeClr>
                      </a:solidFill>
                      <a:ln>
                        <a:noFill/>
                      </a:ln>
                      <a:effectLst/>
                    </p:spPr>
                  </p:pic>
                </p:oleObj>
              </mc:Fallback>
            </mc:AlternateContent>
          </a:graphicData>
        </a:graphic>
      </p:graphicFrame>
      <p:graphicFrame>
        <p:nvGraphicFramePr>
          <p:cNvPr id="29712" name="Object 9"/>
          <p:cNvGraphicFramePr>
            <a:graphicFrameLocks noChangeAspect="1"/>
          </p:cNvGraphicFramePr>
          <p:nvPr/>
        </p:nvGraphicFramePr>
        <p:xfrm>
          <a:off x="7239000" y="4724400"/>
          <a:ext cx="228600" cy="304800"/>
        </p:xfrm>
        <a:graphic>
          <a:graphicData uri="http://schemas.openxmlformats.org/presentationml/2006/ole">
            <mc:AlternateContent xmlns:mc="http://schemas.openxmlformats.org/markup-compatibility/2006">
              <mc:Choice xmlns:v="urn:schemas-microsoft-com:vml" Requires="v">
                <p:oleObj spid="_x0000_s80188" name="Equation" r:id="rId19" imgW="190417" imgH="253890" progId="Equation.3">
                  <p:embed/>
                </p:oleObj>
              </mc:Choice>
              <mc:Fallback>
                <p:oleObj name="Equation" r:id="rId19" imgW="190417" imgH="253890" progId="Equation.3">
                  <p:embed/>
                  <p:pic>
                    <p:nvPicPr>
                      <p:cNvPr id="29712" name="Object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239000" y="4724400"/>
                        <a:ext cx="22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13" name="Object 10"/>
          <p:cNvGraphicFramePr>
            <a:graphicFrameLocks noChangeAspect="1"/>
          </p:cNvGraphicFramePr>
          <p:nvPr/>
        </p:nvGraphicFramePr>
        <p:xfrm>
          <a:off x="702445" y="5399881"/>
          <a:ext cx="2895600" cy="614363"/>
        </p:xfrm>
        <a:graphic>
          <a:graphicData uri="http://schemas.openxmlformats.org/presentationml/2006/ole">
            <mc:AlternateContent xmlns:mc="http://schemas.openxmlformats.org/markup-compatibility/2006">
              <mc:Choice xmlns:v="urn:schemas-microsoft-com:vml" Requires="v">
                <p:oleObj spid="_x0000_s80189" name="Equation" r:id="rId21" imgW="2094591" imgH="444307" progId="Equation.3">
                  <p:embed/>
                </p:oleObj>
              </mc:Choice>
              <mc:Fallback>
                <p:oleObj name="Equation" r:id="rId21" imgW="2094591" imgH="444307" progId="Equation.3">
                  <p:embed/>
                  <p:pic>
                    <p:nvPicPr>
                      <p:cNvPr id="29713" name="Object 1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02445" y="5399881"/>
                        <a:ext cx="2895600"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14" name="Object 11"/>
          <p:cNvGraphicFramePr>
            <a:graphicFrameLocks noChangeAspect="1"/>
          </p:cNvGraphicFramePr>
          <p:nvPr/>
        </p:nvGraphicFramePr>
        <p:xfrm>
          <a:off x="3930162" y="5235605"/>
          <a:ext cx="3273894" cy="888880"/>
        </p:xfrm>
        <a:graphic>
          <a:graphicData uri="http://schemas.openxmlformats.org/presentationml/2006/ole">
            <mc:AlternateContent xmlns:mc="http://schemas.openxmlformats.org/markup-compatibility/2006">
              <mc:Choice xmlns:v="urn:schemas-microsoft-com:vml" Requires="v">
                <p:oleObj spid="_x0000_s80190" name="Equation" r:id="rId23" imgW="1777229" imgH="482391" progId="Equation.3">
                  <p:embed/>
                </p:oleObj>
              </mc:Choice>
              <mc:Fallback>
                <p:oleObj name="Equation" r:id="rId23" imgW="1777229" imgH="482391" progId="Equation.3">
                  <p:embed/>
                  <p:pic>
                    <p:nvPicPr>
                      <p:cNvPr id="29714" name="Object 1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930162" y="5235605"/>
                        <a:ext cx="3273894" cy="888880"/>
                      </a:xfrm>
                      <a:prstGeom prst="rect">
                        <a:avLst/>
                      </a:prstGeom>
                      <a:solidFill>
                        <a:schemeClr val="accent1">
                          <a:lumMod val="20000"/>
                          <a:lumOff val="80000"/>
                        </a:schemeClr>
                      </a:solidFill>
                      <a:ln w="28575">
                        <a:solidFill>
                          <a:srgbClr val="C00000"/>
                        </a:solidFill>
                      </a:ln>
                      <a:effectLst/>
                    </p:spPr>
                  </p:pic>
                </p:oleObj>
              </mc:Fallback>
            </mc:AlternateContent>
          </a:graphicData>
        </a:graphic>
      </p:graphicFrame>
      <p:graphicFrame>
        <p:nvGraphicFramePr>
          <p:cNvPr id="29715" name="Object 12"/>
          <p:cNvGraphicFramePr>
            <a:graphicFrameLocks noChangeAspect="1"/>
          </p:cNvGraphicFramePr>
          <p:nvPr/>
        </p:nvGraphicFramePr>
        <p:xfrm>
          <a:off x="4419600" y="4733925"/>
          <a:ext cx="228600" cy="304800"/>
        </p:xfrm>
        <a:graphic>
          <a:graphicData uri="http://schemas.openxmlformats.org/presentationml/2006/ole">
            <mc:AlternateContent xmlns:mc="http://schemas.openxmlformats.org/markup-compatibility/2006">
              <mc:Choice xmlns:v="urn:schemas-microsoft-com:vml" Requires="v">
                <p:oleObj spid="_x0000_s80191" name="Equation" r:id="rId25" imgW="190417" imgH="253890" progId="Equation.3">
                  <p:embed/>
                </p:oleObj>
              </mc:Choice>
              <mc:Fallback>
                <p:oleObj name="Equation" r:id="rId25" imgW="190417" imgH="253890" progId="Equation.3">
                  <p:embed/>
                  <p:pic>
                    <p:nvPicPr>
                      <p:cNvPr id="29715" name="Object 1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419600" y="4733925"/>
                        <a:ext cx="22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16" name="Text Box 38"/>
          <p:cNvSpPr txBox="1">
            <a:spLocks noChangeArrowheads="1"/>
          </p:cNvSpPr>
          <p:nvPr/>
        </p:nvSpPr>
        <p:spPr bwMode="auto">
          <a:xfrm>
            <a:off x="7239000" y="5347859"/>
            <a:ext cx="19764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sng" strike="noStrike" kern="1200" cap="none" spc="0" normalizeH="0" baseline="0" noProof="0" dirty="0">
                <a:ln>
                  <a:noFill/>
                </a:ln>
                <a:solidFill>
                  <a:srgbClr val="3333CC"/>
                </a:solidFill>
                <a:effectLst/>
                <a:uLnTx/>
                <a:uFillTx/>
                <a:latin typeface="Verdana" panose="020B0604030504040204" pitchFamily="34" charset="0"/>
                <a:ea typeface="MS PGothic" panose="020B0600070205080204" pitchFamily="34" charset="-128"/>
                <a:cs typeface="+mn-cs"/>
              </a:rPr>
              <a:t>Load’s Reflection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sng" strike="noStrike" kern="1200" cap="none" spc="0" normalizeH="0" baseline="0" noProof="0" dirty="0">
                <a:ln>
                  <a:noFill/>
                </a:ln>
                <a:solidFill>
                  <a:srgbClr val="3333CC"/>
                </a:solidFill>
                <a:effectLst/>
                <a:uLnTx/>
                <a:uFillTx/>
                <a:latin typeface="Verdana" panose="020B0604030504040204" pitchFamily="34" charset="0"/>
                <a:ea typeface="MS PGothic" panose="020B0600070205080204" pitchFamily="34" charset="-128"/>
                <a:cs typeface="+mn-cs"/>
              </a:rPr>
              <a:t>Coefficient</a:t>
            </a:r>
          </a:p>
        </p:txBody>
      </p:sp>
      <p:sp>
        <p:nvSpPr>
          <p:cNvPr id="53292" name="Text Box 44"/>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1200" b="1" i="0" u="sng" strike="noStrike" kern="1200" cap="none" spc="0" normalizeH="0" baseline="0" noProof="0">
                <a:ln>
                  <a:noFill/>
                </a:ln>
                <a:solidFill>
                  <a:srgbClr val="000000"/>
                </a:solidFill>
                <a:effectLst>
                  <a:outerShdw blurRad="38100" dist="38100" dir="2700000" algn="tl">
                    <a:srgbClr val="DDDDDD"/>
                  </a:outerShdw>
                </a:effectLst>
                <a:uLnTx/>
                <a:uFillTx/>
                <a:latin typeface="Verdana" charset="0"/>
                <a:ea typeface="MS PGothic" panose="020B0600070205080204" pitchFamily="34" charset="-128"/>
                <a:cs typeface="+mn-cs"/>
              </a:rPr>
              <a:t>Transmission Lines</a:t>
            </a:r>
          </a:p>
        </p:txBody>
      </p:sp>
      <p:sp>
        <p:nvSpPr>
          <p:cNvPr id="2" name="TextBox 1"/>
          <p:cNvSpPr txBox="1"/>
          <p:nvPr/>
        </p:nvSpPr>
        <p:spPr>
          <a:xfrm>
            <a:off x="2759319" y="1919043"/>
            <a:ext cx="2558561" cy="591771"/>
          </a:xfrm>
          <a:prstGeom prst="rect">
            <a:avLst/>
          </a:prstGeom>
          <a:noFill/>
          <a:ln w="19050">
            <a:solidFill>
              <a:srgbClr val="C0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3" name="TextBox 2"/>
          <p:cNvSpPr txBox="1"/>
          <p:nvPr/>
        </p:nvSpPr>
        <p:spPr>
          <a:xfrm>
            <a:off x="2857500" y="861646"/>
            <a:ext cx="2215662" cy="548054"/>
          </a:xfrm>
          <a:prstGeom prst="rect">
            <a:avLst/>
          </a:prstGeom>
          <a:noFill/>
          <a:ln w="19050">
            <a:solidFill>
              <a:srgbClr val="C0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4" name="TextBox 3"/>
          <p:cNvSpPr txBox="1"/>
          <p:nvPr/>
        </p:nvSpPr>
        <p:spPr>
          <a:xfrm>
            <a:off x="2759319" y="3196126"/>
            <a:ext cx="3641027" cy="984250"/>
          </a:xfrm>
          <a:prstGeom prst="rect">
            <a:avLst/>
          </a:prstGeom>
          <a:noFill/>
          <a:ln w="19050">
            <a:solidFill>
              <a:srgbClr val="C0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5" name="TextBox 4"/>
          <p:cNvSpPr txBox="1"/>
          <p:nvPr/>
        </p:nvSpPr>
        <p:spPr>
          <a:xfrm>
            <a:off x="6796228" y="1349319"/>
            <a:ext cx="442772"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Z</a:t>
            </a:r>
            <a:r>
              <a:rPr kumimoji="0" lang="en-US" sz="1600" b="1" i="0" u="none" strike="noStrike" kern="1200" cap="none" spc="0" normalizeH="0" baseline="-25000" noProof="0" dirty="0">
                <a:ln>
                  <a:noFill/>
                </a:ln>
                <a:solidFill>
                  <a:srgbClr val="0000FF"/>
                </a:solidFill>
                <a:effectLst/>
                <a:uLnTx/>
                <a:uFillTx/>
                <a:latin typeface="Verdana" panose="020B0604030504040204" pitchFamily="34" charset="0"/>
                <a:ea typeface="MS PGothic" panose="020B0600070205080204" pitchFamily="34" charset="-128"/>
                <a:cs typeface="+mn-cs"/>
              </a:rPr>
              <a:t>0</a:t>
            </a:r>
          </a:p>
        </p:txBody>
      </p:sp>
      <p:sp>
        <p:nvSpPr>
          <p:cNvPr id="6" name="TextBox 5"/>
          <p:cNvSpPr txBox="1"/>
          <p:nvPr/>
        </p:nvSpPr>
        <p:spPr>
          <a:xfrm>
            <a:off x="8047727" y="2024459"/>
            <a:ext cx="1072233" cy="694592"/>
          </a:xfrm>
          <a:prstGeom prst="rect">
            <a:avLst/>
          </a:prstGeom>
          <a:noFill/>
          <a:ln w="19050">
            <a:solidFill>
              <a:srgbClr val="0000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Tree>
    <p:extLst>
      <p:ext uri="{BB962C8B-B14F-4D97-AF65-F5344CB8AC3E}">
        <p14:creationId xmlns:p14="http://schemas.microsoft.com/office/powerpoint/2010/main" val="2363765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0A68F8B-0C9D-4F83-9F65-C6C6A2A71531}"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1" y="241937"/>
            <a:ext cx="6133546" cy="6616064"/>
          </a:xfrm>
          <a:prstGeom prst="rect">
            <a:avLst/>
          </a:prstGeom>
        </p:spPr>
      </p:pic>
      <p:sp>
        <p:nvSpPr>
          <p:cNvPr id="11" name="TextBox 10"/>
          <p:cNvSpPr txBox="1"/>
          <p:nvPr/>
        </p:nvSpPr>
        <p:spPr>
          <a:xfrm>
            <a:off x="3877408" y="5574323"/>
            <a:ext cx="1767254" cy="342900"/>
          </a:xfrm>
          <a:prstGeom prst="rect">
            <a:avLst/>
          </a:prstGeom>
          <a:noFill/>
          <a:ln w="38100">
            <a:solidFill>
              <a:srgbClr val="C0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12" name="TextBox 11"/>
          <p:cNvSpPr txBox="1"/>
          <p:nvPr/>
        </p:nvSpPr>
        <p:spPr>
          <a:xfrm>
            <a:off x="3877408" y="3429000"/>
            <a:ext cx="1767254" cy="351693"/>
          </a:xfrm>
          <a:prstGeom prst="rect">
            <a:avLst/>
          </a:prstGeom>
          <a:noFill/>
          <a:ln w="38100">
            <a:solidFill>
              <a:srgbClr val="C0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13" name="TextBox 12"/>
          <p:cNvSpPr txBox="1"/>
          <p:nvPr/>
        </p:nvSpPr>
        <p:spPr>
          <a:xfrm>
            <a:off x="4492870" y="694592"/>
            <a:ext cx="967154" cy="338554"/>
          </a:xfrm>
          <a:prstGeom prst="rect">
            <a:avLst/>
          </a:prstGeom>
          <a:solidFill>
            <a:srgbClr val="FFFF00"/>
          </a:solidFill>
          <a:ln w="38100">
            <a:solidFill>
              <a:srgbClr val="C0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Z</a:t>
            </a:r>
            <a:r>
              <a:rPr kumimoji="0" lang="en-US" sz="1600" b="0" i="0" u="none" strike="noStrike" kern="1200" cap="none" spc="0" normalizeH="0" baseline="-25000" noProof="0" dirty="0">
                <a:ln>
                  <a:noFill/>
                </a:ln>
                <a:solidFill>
                  <a:srgbClr val="000000"/>
                </a:solidFill>
                <a:effectLst/>
                <a:uLnTx/>
                <a:uFillTx/>
                <a:latin typeface="Verdana" panose="020B0604030504040204" pitchFamily="34" charset="0"/>
                <a:ea typeface="MS PGothic" panose="020B0600070205080204" pitchFamily="34" charset="-128"/>
                <a:cs typeface="+mn-cs"/>
              </a:rPr>
              <a:t>L</a:t>
            </a:r>
            <a:r>
              <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 Z</a:t>
            </a:r>
            <a:r>
              <a:rPr kumimoji="0" lang="en-US" sz="1600" b="0" i="0" u="none" strike="noStrike" kern="1200" cap="none" spc="0" normalizeH="0" baseline="-25000" noProof="0" dirty="0">
                <a:ln>
                  <a:noFill/>
                </a:ln>
                <a:solidFill>
                  <a:srgbClr val="000000"/>
                </a:solidFill>
                <a:effectLst/>
                <a:uLnTx/>
                <a:uFillTx/>
                <a:latin typeface="Verdana" panose="020B0604030504040204" pitchFamily="34" charset="0"/>
                <a:ea typeface="MS PGothic" panose="020B0600070205080204" pitchFamily="34" charset="-128"/>
                <a:cs typeface="+mn-cs"/>
              </a:rPr>
              <a:t>0</a:t>
            </a:r>
          </a:p>
        </p:txBody>
      </p:sp>
      <p:sp>
        <p:nvSpPr>
          <p:cNvPr id="2" name="TextBox 1"/>
          <p:cNvSpPr txBox="1"/>
          <p:nvPr/>
        </p:nvSpPr>
        <p:spPr>
          <a:xfrm>
            <a:off x="6479931" y="863869"/>
            <a:ext cx="422031" cy="360485"/>
          </a:xfrm>
          <a:prstGeom prst="rect">
            <a:avLst/>
          </a:prstGeom>
          <a:noFill/>
          <a:ln w="28575">
            <a:solidFill>
              <a:srgbClr val="C0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3" name="TextBox 2"/>
          <p:cNvSpPr txBox="1"/>
          <p:nvPr/>
        </p:nvSpPr>
        <p:spPr>
          <a:xfrm>
            <a:off x="6479931" y="4273061"/>
            <a:ext cx="562707" cy="338554"/>
          </a:xfrm>
          <a:prstGeom prst="rect">
            <a:avLst/>
          </a:prstGeom>
          <a:noFill/>
          <a:ln w="28575">
            <a:solidFill>
              <a:srgbClr val="C0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4" name="TextBox 3"/>
          <p:cNvSpPr txBox="1"/>
          <p:nvPr/>
        </p:nvSpPr>
        <p:spPr>
          <a:xfrm>
            <a:off x="6374423" y="2936631"/>
            <a:ext cx="228600" cy="281354"/>
          </a:xfrm>
          <a:prstGeom prst="rect">
            <a:avLst/>
          </a:prstGeom>
          <a:noFill/>
          <a:ln w="28575">
            <a:solidFill>
              <a:srgbClr val="C0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5" name="TextBox 4"/>
          <p:cNvSpPr txBox="1"/>
          <p:nvPr/>
        </p:nvSpPr>
        <p:spPr>
          <a:xfrm>
            <a:off x="7328388" y="2105634"/>
            <a:ext cx="1186961" cy="830997"/>
          </a:xfrm>
          <a:prstGeom prst="rect">
            <a:avLst/>
          </a:prstGeom>
          <a:solidFill>
            <a:schemeClr val="accent1">
              <a:lumMod val="20000"/>
              <a:lumOff val="8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Voltage vanishes at z=0</a:t>
            </a:r>
          </a:p>
        </p:txBody>
      </p:sp>
      <p:sp>
        <p:nvSpPr>
          <p:cNvPr id="6" name="TextBox 5"/>
          <p:cNvSpPr txBox="1"/>
          <p:nvPr/>
        </p:nvSpPr>
        <p:spPr>
          <a:xfrm>
            <a:off x="7398726" y="4281853"/>
            <a:ext cx="1116623" cy="830997"/>
          </a:xfrm>
          <a:prstGeom prst="rect">
            <a:avLst/>
          </a:prstGeom>
          <a:solidFill>
            <a:schemeClr val="accent1">
              <a:lumMod val="20000"/>
              <a:lumOff val="8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Voltage doubles at z=0</a:t>
            </a:r>
          </a:p>
        </p:txBody>
      </p:sp>
      <p:sp>
        <p:nvSpPr>
          <p:cNvPr id="8" name="TextBox 7"/>
          <p:cNvSpPr txBox="1"/>
          <p:nvPr/>
        </p:nvSpPr>
        <p:spPr>
          <a:xfrm>
            <a:off x="7328388" y="628612"/>
            <a:ext cx="1396512" cy="830997"/>
          </a:xfrm>
          <a:prstGeom prst="rect">
            <a:avLst/>
          </a:prstGeom>
          <a:solidFill>
            <a:schemeClr val="accent1">
              <a:lumMod val="20000"/>
              <a:lumOff val="8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Voltage is the same at any z</a:t>
            </a:r>
          </a:p>
        </p:txBody>
      </p:sp>
      <p:sp>
        <p:nvSpPr>
          <p:cNvPr id="9" name="TextBox 8"/>
          <p:cNvSpPr txBox="1"/>
          <p:nvPr/>
        </p:nvSpPr>
        <p:spPr>
          <a:xfrm>
            <a:off x="4264270" y="5574323"/>
            <a:ext cx="123093" cy="34290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a:t>
            </a:r>
          </a:p>
        </p:txBody>
      </p:sp>
      <p:sp>
        <p:nvSpPr>
          <p:cNvPr id="14" name="TextBox 13"/>
          <p:cNvSpPr txBox="1"/>
          <p:nvPr/>
        </p:nvSpPr>
        <p:spPr>
          <a:xfrm>
            <a:off x="3505934" y="4037892"/>
            <a:ext cx="439615" cy="397876"/>
          </a:xfrm>
          <a:prstGeom prst="rect">
            <a:avLst/>
          </a:prstGeom>
          <a:noFill/>
          <a:ln w="19050">
            <a:solidFill>
              <a:srgbClr val="C0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74233002-DF80-44E1-97CD-066173ECAB82}"/>
                  </a:ext>
                </a:extLst>
              </p:cNvPr>
              <p:cNvSpPr txBox="1"/>
              <p:nvPr/>
            </p:nvSpPr>
            <p:spPr>
              <a:xfrm>
                <a:off x="1162418" y="937225"/>
                <a:ext cx="1152525" cy="513282"/>
              </a:xfrm>
              <a:prstGeom prst="rect">
                <a:avLst/>
              </a:prstGeom>
              <a:solidFill>
                <a:schemeClr val="accent1">
                  <a:lumMod val="20000"/>
                  <a:lumOff val="80000"/>
                </a:schemeClr>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sSub>
                      <m:sSubPr>
                        <m:ctrlPr>
                          <a:rPr kumimoji="0" lang="en-US" sz="2800" b="1"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𝝆</m:t>
                        </m:r>
                      </m:e>
                      <m:sub>
                        <m:r>
                          <a:rPr kumimoji="0" 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𝒐</m:t>
                        </m:r>
                      </m:sub>
                    </m:sSub>
                  </m:oMath>
                </a14:m>
                <a:r>
                  <a:rPr kumimoji="0" lang="en-US" sz="2000" b="1"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0</a:t>
                </a:r>
                <a:endParaRPr kumimoji="0" lang="en-US" sz="1600" b="1"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mc:Choice>
        <mc:Fallback xmlns="">
          <p:sp>
            <p:nvSpPr>
              <p:cNvPr id="24" name="TextBox 23">
                <a:extLst>
                  <a:ext uri="{FF2B5EF4-FFF2-40B4-BE49-F238E27FC236}">
                    <a16:creationId xmlns:a16="http://schemas.microsoft.com/office/drawing/2014/main" id="{74233002-DF80-44E1-97CD-066173ECAB82}"/>
                  </a:ext>
                </a:extLst>
              </p:cNvPr>
              <p:cNvSpPr txBox="1">
                <a:spLocks noRot="1" noChangeAspect="1" noMove="1" noResize="1" noEditPoints="1" noAdjustHandles="1" noChangeArrowheads="1" noChangeShapeType="1" noTextEdit="1"/>
              </p:cNvSpPr>
              <p:nvPr/>
            </p:nvSpPr>
            <p:spPr>
              <a:xfrm>
                <a:off x="1162418" y="937225"/>
                <a:ext cx="1152525" cy="513282"/>
              </a:xfrm>
              <a:prstGeom prst="rect">
                <a:avLst/>
              </a:prstGeom>
              <a:blipFill>
                <a:blip r:embed="rId3"/>
                <a:stretch>
                  <a:fillRect b="-154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4E2C2CF5-E337-4EF5-9B0D-1BCCD146A7DE}"/>
                  </a:ext>
                </a:extLst>
              </p:cNvPr>
              <p:cNvSpPr txBox="1"/>
              <p:nvPr/>
            </p:nvSpPr>
            <p:spPr>
              <a:xfrm>
                <a:off x="1162418" y="2470703"/>
                <a:ext cx="1228725" cy="513282"/>
              </a:xfrm>
              <a:prstGeom prst="rect">
                <a:avLst/>
              </a:prstGeom>
              <a:solidFill>
                <a:schemeClr val="accent1">
                  <a:lumMod val="20000"/>
                  <a:lumOff val="80000"/>
                </a:schemeClr>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sSub>
                      <m:sSubPr>
                        <m:ctrlPr>
                          <a:rPr kumimoji="0" lang="en-US" sz="2800" b="1"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𝝆</m:t>
                        </m:r>
                      </m:e>
                      <m:sub>
                        <m:r>
                          <a:rPr kumimoji="0" 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𝒐</m:t>
                        </m:r>
                      </m:sub>
                    </m:sSub>
                  </m:oMath>
                </a14:m>
                <a:r>
                  <a:rPr kumimoji="0" lang="en-US" sz="2000" b="1"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-1</a:t>
                </a:r>
                <a:endParaRPr kumimoji="0" lang="en-US" sz="1600" b="1"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mc:Choice>
        <mc:Fallback xmlns="">
          <p:sp>
            <p:nvSpPr>
              <p:cNvPr id="28" name="TextBox 27">
                <a:extLst>
                  <a:ext uri="{FF2B5EF4-FFF2-40B4-BE49-F238E27FC236}">
                    <a16:creationId xmlns:a16="http://schemas.microsoft.com/office/drawing/2014/main" id="{4E2C2CF5-E337-4EF5-9B0D-1BCCD146A7DE}"/>
                  </a:ext>
                </a:extLst>
              </p:cNvPr>
              <p:cNvSpPr txBox="1">
                <a:spLocks noRot="1" noChangeAspect="1" noMove="1" noResize="1" noEditPoints="1" noAdjustHandles="1" noChangeArrowheads="1" noChangeShapeType="1" noTextEdit="1"/>
              </p:cNvSpPr>
              <p:nvPr/>
            </p:nvSpPr>
            <p:spPr>
              <a:xfrm>
                <a:off x="1162418" y="2470703"/>
                <a:ext cx="1228725" cy="513282"/>
              </a:xfrm>
              <a:prstGeom prst="rect">
                <a:avLst/>
              </a:prstGeom>
              <a:blipFill>
                <a:blip r:embed="rId4"/>
                <a:stretch>
                  <a:fillRect r="-1493" b="-154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90FDCD3-2A77-429E-99B9-5A0CE1C1AA84}"/>
                  </a:ext>
                </a:extLst>
              </p:cNvPr>
              <p:cNvSpPr txBox="1"/>
              <p:nvPr/>
            </p:nvSpPr>
            <p:spPr>
              <a:xfrm>
                <a:off x="1162418" y="4599568"/>
                <a:ext cx="1152525" cy="513282"/>
              </a:xfrm>
              <a:prstGeom prst="rect">
                <a:avLst/>
              </a:prstGeom>
              <a:solidFill>
                <a:schemeClr val="accent1">
                  <a:lumMod val="20000"/>
                  <a:lumOff val="80000"/>
                </a:schemeClr>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sSub>
                      <m:sSubPr>
                        <m:ctrlPr>
                          <a:rPr kumimoji="0" lang="en-US" sz="2800" b="1"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𝝆</m:t>
                        </m:r>
                      </m:e>
                      <m:sub>
                        <m:r>
                          <a:rPr kumimoji="0" 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𝒐</m:t>
                        </m:r>
                      </m:sub>
                    </m:sSub>
                  </m:oMath>
                </a14:m>
                <a:r>
                  <a:rPr kumimoji="0" lang="en-US" sz="2000" b="1"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1</a:t>
                </a:r>
                <a:endParaRPr kumimoji="0" lang="en-US" sz="1600" b="1"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mc:Choice>
        <mc:Fallback xmlns="">
          <p:sp>
            <p:nvSpPr>
              <p:cNvPr id="30" name="TextBox 29">
                <a:extLst>
                  <a:ext uri="{FF2B5EF4-FFF2-40B4-BE49-F238E27FC236}">
                    <a16:creationId xmlns:a16="http://schemas.microsoft.com/office/drawing/2014/main" id="{F90FDCD3-2A77-429E-99B9-5A0CE1C1AA84}"/>
                  </a:ext>
                </a:extLst>
              </p:cNvPr>
              <p:cNvSpPr txBox="1">
                <a:spLocks noRot="1" noChangeAspect="1" noMove="1" noResize="1" noEditPoints="1" noAdjustHandles="1" noChangeArrowheads="1" noChangeShapeType="1" noTextEdit="1"/>
              </p:cNvSpPr>
              <p:nvPr/>
            </p:nvSpPr>
            <p:spPr>
              <a:xfrm>
                <a:off x="1162418" y="4599568"/>
                <a:ext cx="1152525" cy="513282"/>
              </a:xfrm>
              <a:prstGeom prst="rect">
                <a:avLst/>
              </a:prstGeom>
              <a:blipFill>
                <a:blip r:embed="rId5"/>
                <a:stretch>
                  <a:fillRect b="-15476"/>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445BC5A6-7AB8-4A9A-8AB6-42B4D5020996}"/>
              </a:ext>
            </a:extLst>
          </p:cNvPr>
          <p:cNvSpPr txBox="1"/>
          <p:nvPr/>
        </p:nvSpPr>
        <p:spPr>
          <a:xfrm>
            <a:off x="1115159" y="227439"/>
            <a:ext cx="4781550" cy="338554"/>
          </a:xfrm>
          <a:prstGeom prst="rect">
            <a:avLst/>
          </a:prstGeom>
          <a:noFill/>
        </p:spPr>
        <p:txBody>
          <a:bodyPr wrap="square" rtlCol="0">
            <a:spAutoFit/>
          </a:bodyPr>
          <a:lstStyle/>
          <a:p>
            <a:r>
              <a:rPr lang="en-US" b="1" u="sng" dirty="0">
                <a:solidFill>
                  <a:srgbClr val="C00000"/>
                </a:solidFill>
              </a:rPr>
              <a:t>Magnitude of the total voltage phasor</a:t>
            </a:r>
            <a:r>
              <a:rPr lang="en-US" b="1" dirty="0">
                <a:solidFill>
                  <a:srgbClr val="C00000"/>
                </a:solidFill>
              </a:rPr>
              <a:t> </a:t>
            </a:r>
          </a:p>
        </p:txBody>
      </p:sp>
      <p:sp>
        <p:nvSpPr>
          <p:cNvPr id="16" name="Arrow: Right 15">
            <a:extLst>
              <a:ext uri="{FF2B5EF4-FFF2-40B4-BE49-F238E27FC236}">
                <a16:creationId xmlns:a16="http://schemas.microsoft.com/office/drawing/2014/main" id="{59E5ACFC-103B-4CAA-98F0-43E8E81FBB63}"/>
              </a:ext>
            </a:extLst>
          </p:cNvPr>
          <p:cNvSpPr/>
          <p:nvPr/>
        </p:nvSpPr>
        <p:spPr>
          <a:xfrm>
            <a:off x="5644662" y="315604"/>
            <a:ext cx="483577" cy="170171"/>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9235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E063DA23-9900-488B-8518-B2674E198994}" type="slidenum">
              <a:rPr lang="en-US" altLang="en-US" sz="1400">
                <a:latin typeface="Arial" panose="020B0604020202020204" pitchFamily="34" charset="0"/>
              </a:rPr>
              <a:pPr eaLnBrk="1" hangingPunct="1"/>
              <a:t>23</a:t>
            </a:fld>
            <a:endParaRPr lang="en-US" altLang="en-US" sz="1400">
              <a:latin typeface="Arial" panose="020B0604020202020204" pitchFamily="34" charset="0"/>
            </a:endParaRPr>
          </a:p>
        </p:txBody>
      </p:sp>
      <p:sp>
        <p:nvSpPr>
          <p:cNvPr id="31747" name="Rectangle 4"/>
          <p:cNvSpPr>
            <a:spLocks noChangeArrowheads="1"/>
          </p:cNvSpPr>
          <p:nvPr/>
        </p:nvSpPr>
        <p:spPr bwMode="auto">
          <a:xfrm>
            <a:off x="357554" y="543685"/>
            <a:ext cx="853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2000" b="1" u="sng" dirty="0">
                <a:solidFill>
                  <a:srgbClr val="0000FF"/>
                </a:solidFill>
              </a:rPr>
              <a:t>Reflection and Transmission (continued)</a:t>
            </a:r>
          </a:p>
        </p:txBody>
      </p:sp>
      <p:sp>
        <p:nvSpPr>
          <p:cNvPr id="31767" name="Text Box 57"/>
          <p:cNvSpPr txBox="1">
            <a:spLocks noChangeArrowheads="1"/>
          </p:cNvSpPr>
          <p:nvPr/>
        </p:nvSpPr>
        <p:spPr bwMode="auto">
          <a:xfrm>
            <a:off x="1356395" y="1324774"/>
            <a:ext cx="72107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2000" b="1" dirty="0"/>
              <a:t>Suppose that one more transmission line is connected at the load terminals (z=0)</a:t>
            </a:r>
          </a:p>
        </p:txBody>
      </p:sp>
      <p:pic>
        <p:nvPicPr>
          <p:cNvPr id="31768" name="Picture 62" descr="TL1 copy"/>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211898" y="2156985"/>
            <a:ext cx="7355203" cy="2725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9" name="Text Box 65"/>
          <p:cNvSpPr txBox="1">
            <a:spLocks noChangeArrowheads="1"/>
          </p:cNvSpPr>
          <p:nvPr/>
        </p:nvSpPr>
        <p:spPr bwMode="auto">
          <a:xfrm>
            <a:off x="3028950" y="3150767"/>
            <a:ext cx="695326" cy="400110"/>
          </a:xfrm>
          <a:prstGeom prst="rect">
            <a:avLst/>
          </a:prstGeom>
          <a:solidFill>
            <a:srgbClr val="FFFF00"/>
          </a:solidFill>
          <a:ln>
            <a:noFill/>
          </a:ln>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2000" b="1" i="1" dirty="0">
                <a:solidFill>
                  <a:srgbClr val="0000FF"/>
                </a:solidFill>
              </a:rPr>
              <a:t>Z</a:t>
            </a:r>
            <a:r>
              <a:rPr lang="en-US" altLang="en-US" sz="2000" b="1" i="1" baseline="-25000" dirty="0">
                <a:solidFill>
                  <a:srgbClr val="0000FF"/>
                </a:solidFill>
              </a:rPr>
              <a:t>01</a:t>
            </a:r>
          </a:p>
        </p:txBody>
      </p:sp>
      <p:sp>
        <p:nvSpPr>
          <p:cNvPr id="31770" name="Text Box 66"/>
          <p:cNvSpPr txBox="1">
            <a:spLocks noChangeArrowheads="1"/>
          </p:cNvSpPr>
          <p:nvPr/>
        </p:nvSpPr>
        <p:spPr bwMode="auto">
          <a:xfrm>
            <a:off x="5612423" y="3228945"/>
            <a:ext cx="695327" cy="400110"/>
          </a:xfrm>
          <a:prstGeom prst="rect">
            <a:avLst/>
          </a:prstGeom>
          <a:solidFill>
            <a:srgbClr val="FFFF00"/>
          </a:solidFill>
          <a:ln>
            <a:noFill/>
          </a:ln>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2000" b="1" i="1" dirty="0">
                <a:solidFill>
                  <a:srgbClr val="0000FF"/>
                </a:solidFill>
              </a:rPr>
              <a:t>Z</a:t>
            </a:r>
            <a:r>
              <a:rPr lang="en-US" altLang="en-US" sz="2000" b="1" i="1" baseline="-25000" dirty="0">
                <a:solidFill>
                  <a:srgbClr val="0000FF"/>
                </a:solidFill>
              </a:rPr>
              <a:t>02</a:t>
            </a:r>
          </a:p>
        </p:txBody>
      </p:sp>
      <p:sp>
        <p:nvSpPr>
          <p:cNvPr id="55363" name="Text Box 67"/>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Transmission Lines</a:t>
            </a:r>
          </a:p>
        </p:txBody>
      </p:sp>
      <p:sp>
        <p:nvSpPr>
          <p:cNvPr id="2" name="TextBox 1"/>
          <p:cNvSpPr txBox="1"/>
          <p:nvPr/>
        </p:nvSpPr>
        <p:spPr>
          <a:xfrm>
            <a:off x="4624754" y="4157847"/>
            <a:ext cx="573391" cy="396567"/>
          </a:xfrm>
          <a:prstGeom prst="rect">
            <a:avLst/>
          </a:prstGeom>
          <a:noFill/>
          <a:ln w="19050">
            <a:solidFill>
              <a:srgbClr val="0000FF"/>
            </a:solidFill>
          </a:ln>
        </p:spPr>
        <p:txBody>
          <a:bodyPr wrap="square" rtlCol="0">
            <a:spAutoFit/>
          </a:bodyPr>
          <a:lstStyle/>
          <a:p>
            <a:endParaRPr lang="en-US" dirty="0"/>
          </a:p>
        </p:txBody>
      </p:sp>
      <p:sp>
        <p:nvSpPr>
          <p:cNvPr id="3" name="TextBox 2">
            <a:extLst>
              <a:ext uri="{FF2B5EF4-FFF2-40B4-BE49-F238E27FC236}">
                <a16:creationId xmlns:a16="http://schemas.microsoft.com/office/drawing/2014/main" id="{7492750C-0058-4290-940F-3BB7F6B55F79}"/>
              </a:ext>
            </a:extLst>
          </p:cNvPr>
          <p:cNvSpPr txBox="1"/>
          <p:nvPr/>
        </p:nvSpPr>
        <p:spPr>
          <a:xfrm>
            <a:off x="1762125" y="2295525"/>
            <a:ext cx="866775" cy="690135"/>
          </a:xfrm>
          <a:prstGeom prst="rect">
            <a:avLst/>
          </a:prstGeom>
          <a:noFill/>
          <a:ln w="38100">
            <a:solidFill>
              <a:srgbClr val="C00000"/>
            </a:solidFill>
          </a:ln>
        </p:spPr>
        <p:txBody>
          <a:bodyPr wrap="square" rtlCol="0">
            <a:spAutoFit/>
          </a:bodyPr>
          <a:lstStyle/>
          <a:p>
            <a:endParaRPr lang="en-US" dirty="0"/>
          </a:p>
        </p:txBody>
      </p:sp>
      <p:sp>
        <p:nvSpPr>
          <p:cNvPr id="4" name="TextBox 3">
            <a:extLst>
              <a:ext uri="{FF2B5EF4-FFF2-40B4-BE49-F238E27FC236}">
                <a16:creationId xmlns:a16="http://schemas.microsoft.com/office/drawing/2014/main" id="{FD07E05A-184D-42E3-A409-E83F39DF61ED}"/>
              </a:ext>
            </a:extLst>
          </p:cNvPr>
          <p:cNvSpPr txBox="1"/>
          <p:nvPr/>
        </p:nvSpPr>
        <p:spPr>
          <a:xfrm>
            <a:off x="6505575" y="2495550"/>
            <a:ext cx="771525" cy="655217"/>
          </a:xfrm>
          <a:prstGeom prst="rect">
            <a:avLst/>
          </a:prstGeom>
          <a:noFill/>
          <a:ln w="38100">
            <a:solidFill>
              <a:srgbClr val="C00000"/>
            </a:solidFill>
          </a:ln>
        </p:spPr>
        <p:txBody>
          <a:bodyPr wrap="square" rtlCol="0">
            <a:spAutoFit/>
          </a:bodyPr>
          <a:lstStyle/>
          <a:p>
            <a:endParaRPr lang="en-US" dirty="0"/>
          </a:p>
        </p:txBody>
      </p:sp>
      <p:cxnSp>
        <p:nvCxnSpPr>
          <p:cNvPr id="7" name="Straight Arrow Connector 6">
            <a:extLst>
              <a:ext uri="{FF2B5EF4-FFF2-40B4-BE49-F238E27FC236}">
                <a16:creationId xmlns:a16="http://schemas.microsoft.com/office/drawing/2014/main" id="{EE0724F7-392A-4BB4-8115-EA846FD634A4}"/>
              </a:ext>
            </a:extLst>
          </p:cNvPr>
          <p:cNvCxnSpPr>
            <a:cxnSpLocks/>
          </p:cNvCxnSpPr>
          <p:nvPr/>
        </p:nvCxnSpPr>
        <p:spPr>
          <a:xfrm flipH="1">
            <a:off x="5023569" y="1975277"/>
            <a:ext cx="1396281" cy="1025471"/>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2839AFC-7EF1-4412-8DBA-6C5B85E8555A}"/>
                  </a:ext>
                </a:extLst>
              </p:cNvPr>
              <p:cNvSpPr txBox="1"/>
              <p:nvPr/>
            </p:nvSpPr>
            <p:spPr>
              <a:xfrm>
                <a:off x="1762125" y="5138589"/>
                <a:ext cx="2457450" cy="890308"/>
              </a:xfrm>
              <a:prstGeom prst="rect">
                <a:avLst/>
              </a:prstGeom>
              <a:solidFill>
                <a:schemeClr val="accent1">
                  <a:lumMod val="20000"/>
                  <a:lumOff val="8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f>
                        <m:fPr>
                          <m:ctrlP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rPr>
                          </m:ctrlPr>
                        </m:fPr>
                        <m:num>
                          <m:sSubSup>
                            <m:sSubSupPr>
                              <m:ctrlPr>
                                <a:rPr kumimoji="0" lang="en-US" sz="2400" b="0" i="1" u="none" strike="noStrike" kern="1200" cap="none" spc="0" normalizeH="0" baseline="0" noProof="0">
                                  <a:ln>
                                    <a:noFill/>
                                  </a:ln>
                                  <a:solidFill>
                                    <a:srgbClr val="000000"/>
                                  </a:solidFill>
                                  <a:effectLst/>
                                  <a:uLnTx/>
                                  <a:uFillTx/>
                                  <a:latin typeface="Cambria Math" panose="02040503050406030204" pitchFamily="18" charset="0"/>
                                </a:rPr>
                              </m:ctrlPr>
                            </m:sSubSupPr>
                            <m:e>
                              <m:bar>
                                <m:barPr>
                                  <m:ctrlPr>
                                    <a:rPr kumimoji="0" lang="en-US" sz="2400" b="0" i="1" u="none" strike="noStrike" kern="1200" cap="none" spc="0" normalizeH="0" baseline="0" noProof="0">
                                      <a:ln>
                                        <a:noFill/>
                                      </a:ln>
                                      <a:solidFill>
                                        <a:srgbClr val="000000"/>
                                      </a:solidFill>
                                      <a:effectLst/>
                                      <a:uLnTx/>
                                      <a:uFillTx/>
                                      <a:latin typeface="Cambria Math" panose="02040503050406030204" pitchFamily="18" charset="0"/>
                                    </a:rPr>
                                  </m:ctrlPr>
                                </m:barPr>
                                <m:e>
                                  <m:r>
                                    <a:rPr kumimoji="0" lang="en-US" sz="2400" b="0" i="1" u="none" strike="noStrike" kern="1200" cap="none" spc="0" normalizeH="0" baseline="0" noProof="0">
                                      <a:ln>
                                        <a:noFill/>
                                      </a:ln>
                                      <a:solidFill>
                                        <a:srgbClr val="000000"/>
                                      </a:solidFill>
                                      <a:effectLst/>
                                      <a:uLnTx/>
                                      <a:uFillTx/>
                                      <a:latin typeface="Cambria Math" panose="02040503050406030204" pitchFamily="18" charset="0"/>
                                    </a:rPr>
                                    <m:t>𝑣</m:t>
                                  </m:r>
                                </m:e>
                              </m:bar>
                            </m:e>
                            <m:sub>
                              <m:r>
                                <a:rPr kumimoji="0" lang="en-US" sz="2400" b="0" i="1" u="none" strike="noStrike" kern="1200" cap="none" spc="0" normalizeH="0" baseline="0" noProof="0">
                                  <a:ln>
                                    <a:noFill/>
                                  </a:ln>
                                  <a:solidFill>
                                    <a:srgbClr val="000000"/>
                                  </a:solidFill>
                                  <a:effectLst/>
                                  <a:uLnTx/>
                                  <a:uFillTx/>
                                  <a:latin typeface="Cambria Math" panose="02040503050406030204" pitchFamily="18" charset="0"/>
                                </a:rPr>
                                <m:t>𝑟</m:t>
                              </m:r>
                            </m:sub>
                            <m:sup>
                              <m:r>
                                <a:rPr kumimoji="0" lang="en-US" sz="2400" b="0" i="1" u="none" strike="noStrike" kern="1200" cap="none" spc="0" normalizeH="0" baseline="0" noProof="0">
                                  <a:ln>
                                    <a:noFill/>
                                  </a:ln>
                                  <a:solidFill>
                                    <a:srgbClr val="000000"/>
                                  </a:solidFill>
                                  <a:effectLst/>
                                  <a:uLnTx/>
                                  <a:uFillTx/>
                                  <a:latin typeface="Cambria Math" panose="02040503050406030204" pitchFamily="18" charset="0"/>
                                </a:rPr>
                                <m:t>−</m:t>
                              </m:r>
                            </m:sup>
                          </m:sSubSup>
                          <m:r>
                            <a:rPr kumimoji="0" lang="en-US" sz="2400" b="0" i="1" u="none" strike="noStrike" kern="1200" cap="none" spc="0" normalizeH="0" baseline="0" noProof="0">
                              <a:ln>
                                <a:noFill/>
                              </a:ln>
                              <a:solidFill>
                                <a:srgbClr val="000000"/>
                              </a:solidFill>
                              <a:effectLst/>
                              <a:uLnTx/>
                              <a:uFillTx/>
                              <a:latin typeface="Cambria Math" panose="02040503050406030204" pitchFamily="18" charset="0"/>
                            </a:rPr>
                            <m:t>(</m:t>
                          </m:r>
                          <m:r>
                            <a:rPr kumimoji="0" lang="en-US" sz="2400" b="0" i="1" u="none" strike="noStrike" kern="1200" cap="none" spc="0" normalizeH="0" baseline="0" noProof="0">
                              <a:ln>
                                <a:noFill/>
                              </a:ln>
                              <a:solidFill>
                                <a:srgbClr val="000000"/>
                              </a:solidFill>
                              <a:effectLst/>
                              <a:uLnTx/>
                              <a:uFillTx/>
                              <a:latin typeface="Cambria Math" panose="02040503050406030204" pitchFamily="18" charset="0"/>
                            </a:rPr>
                            <m:t>𝑧</m:t>
                          </m:r>
                          <m:r>
                            <a:rPr kumimoji="0" lang="en-US" sz="2400" b="0" i="1" u="none" strike="noStrike" kern="1200" cap="none" spc="0" normalizeH="0" baseline="0" noProof="0">
                              <a:ln>
                                <a:noFill/>
                              </a:ln>
                              <a:solidFill>
                                <a:srgbClr val="000000"/>
                              </a:solidFill>
                              <a:effectLst/>
                              <a:uLnTx/>
                              <a:uFillTx/>
                              <a:latin typeface="Cambria Math" panose="02040503050406030204" pitchFamily="18" charset="0"/>
                            </a:rPr>
                            <m:t>=0)</m:t>
                          </m:r>
                        </m:num>
                        <m:den>
                          <m:sSubSup>
                            <m:sSubSupPr>
                              <m:ctrlPr>
                                <a:rPr kumimoji="0" lang="en-US" sz="2400" b="0" i="1" u="none" strike="noStrike" kern="1200" cap="none" spc="0" normalizeH="0" baseline="0" noProof="0">
                                  <a:ln>
                                    <a:noFill/>
                                  </a:ln>
                                  <a:solidFill>
                                    <a:srgbClr val="000000"/>
                                  </a:solidFill>
                                  <a:effectLst/>
                                  <a:uLnTx/>
                                  <a:uFillTx/>
                                  <a:latin typeface="Cambria Math" panose="02040503050406030204" pitchFamily="18" charset="0"/>
                                </a:rPr>
                              </m:ctrlPr>
                            </m:sSubSupPr>
                            <m:e>
                              <m:bar>
                                <m:barPr>
                                  <m:ctrlPr>
                                    <a:rPr kumimoji="0" lang="en-US" sz="2400" b="0" i="1" u="none" strike="noStrike" kern="1200" cap="none" spc="0" normalizeH="0" baseline="0" noProof="0">
                                      <a:ln>
                                        <a:noFill/>
                                      </a:ln>
                                      <a:solidFill>
                                        <a:srgbClr val="000000"/>
                                      </a:solidFill>
                                      <a:effectLst/>
                                      <a:uLnTx/>
                                      <a:uFillTx/>
                                      <a:latin typeface="Cambria Math" panose="02040503050406030204" pitchFamily="18" charset="0"/>
                                    </a:rPr>
                                  </m:ctrlPr>
                                </m:barPr>
                                <m:e>
                                  <m:r>
                                    <a:rPr kumimoji="0" lang="en-US" sz="2400" b="0" i="1" u="none" strike="noStrike" kern="1200" cap="none" spc="0" normalizeH="0" baseline="0" noProof="0">
                                      <a:ln>
                                        <a:noFill/>
                                      </a:ln>
                                      <a:solidFill>
                                        <a:srgbClr val="000000"/>
                                      </a:solidFill>
                                      <a:effectLst/>
                                      <a:uLnTx/>
                                      <a:uFillTx/>
                                      <a:latin typeface="Cambria Math" panose="02040503050406030204" pitchFamily="18" charset="0"/>
                                    </a:rPr>
                                    <m:t>𝑣</m:t>
                                  </m:r>
                                </m:e>
                              </m:bar>
                            </m:e>
                            <m:sub>
                              <m:r>
                                <a:rPr kumimoji="0" lang="en-US" sz="2400" b="0" i="1" u="none" strike="noStrike" kern="1200" cap="none" spc="0" normalizeH="0" baseline="0" noProof="0">
                                  <a:ln>
                                    <a:noFill/>
                                  </a:ln>
                                  <a:solidFill>
                                    <a:srgbClr val="000000"/>
                                  </a:solidFill>
                                  <a:effectLst/>
                                  <a:uLnTx/>
                                  <a:uFillTx/>
                                  <a:latin typeface="Cambria Math" panose="02040503050406030204" pitchFamily="18" charset="0"/>
                                </a:rPr>
                                <m:t>𝑖</m:t>
                              </m:r>
                            </m:sub>
                            <m:sup>
                              <m:r>
                                <a:rPr kumimoji="0" lang="en-US" sz="2400" b="0" i="1" u="none" strike="noStrike" kern="1200" cap="none" spc="0" normalizeH="0" baseline="0" noProof="0">
                                  <a:ln>
                                    <a:noFill/>
                                  </a:ln>
                                  <a:solidFill>
                                    <a:srgbClr val="000000"/>
                                  </a:solidFill>
                                  <a:effectLst/>
                                  <a:uLnTx/>
                                  <a:uFillTx/>
                                  <a:latin typeface="Cambria Math" panose="02040503050406030204" pitchFamily="18" charset="0"/>
                                </a:rPr>
                                <m:t>+</m:t>
                              </m:r>
                            </m:sup>
                          </m:sSubSup>
                          <m:r>
                            <a:rPr kumimoji="0" lang="en-US" sz="2400" b="0" i="1" u="none" strike="noStrike" kern="1200" cap="none" spc="0" normalizeH="0" baseline="0" noProof="0">
                              <a:ln>
                                <a:noFill/>
                              </a:ln>
                              <a:solidFill>
                                <a:srgbClr val="000000"/>
                              </a:solidFill>
                              <a:effectLst/>
                              <a:uLnTx/>
                              <a:uFillTx/>
                              <a:latin typeface="Cambria Math" panose="02040503050406030204" pitchFamily="18" charset="0"/>
                            </a:rPr>
                            <m:t>(</m:t>
                          </m:r>
                          <m:r>
                            <a:rPr kumimoji="0" lang="en-US" sz="2400" b="0" i="1" u="none" strike="noStrike" kern="1200" cap="none" spc="0" normalizeH="0" baseline="0" noProof="0">
                              <a:ln>
                                <a:noFill/>
                              </a:ln>
                              <a:solidFill>
                                <a:srgbClr val="000000"/>
                              </a:solidFill>
                              <a:effectLst/>
                              <a:uLnTx/>
                              <a:uFillTx/>
                              <a:latin typeface="Cambria Math" panose="02040503050406030204" pitchFamily="18" charset="0"/>
                            </a:rPr>
                            <m:t>𝑧</m:t>
                          </m:r>
                          <m:r>
                            <a:rPr kumimoji="0" lang="en-US" sz="2400" b="0" i="1" u="none" strike="noStrike" kern="1200" cap="none" spc="0" normalizeH="0" baseline="0" noProof="0">
                              <a:ln>
                                <a:noFill/>
                              </a:ln>
                              <a:solidFill>
                                <a:srgbClr val="000000"/>
                              </a:solidFill>
                              <a:effectLst/>
                              <a:uLnTx/>
                              <a:uFillTx/>
                              <a:latin typeface="Cambria Math" panose="02040503050406030204" pitchFamily="18" charset="0"/>
                            </a:rPr>
                            <m:t>=0)</m:t>
                          </m:r>
                        </m:den>
                      </m:f>
                      <m:r>
                        <a:rPr kumimoji="0" lang="en-US" sz="2400" b="0" i="1" u="none" strike="noStrike" kern="1200" cap="none" spc="0" normalizeH="0" baseline="0" noProof="0">
                          <a:ln>
                            <a:noFill/>
                          </a:ln>
                          <a:solidFill>
                            <a:srgbClr val="000000"/>
                          </a:solidFill>
                          <a:effectLst/>
                          <a:uLnTx/>
                          <a:uFillTx/>
                          <a:latin typeface="Cambria Math" panose="02040503050406030204" pitchFamily="18" charset="0"/>
                        </a:rPr>
                        <m:t>=</m:t>
                      </m:r>
                      <m:sSub>
                        <m:sSubPr>
                          <m:ctrlPr>
                            <a:rPr kumimoji="0" lang="en-US" sz="2400" b="0" i="1" u="none" strike="noStrike" kern="1200" cap="none" spc="0" normalizeH="0" baseline="0" noProof="0">
                              <a:ln>
                                <a:noFill/>
                              </a:ln>
                              <a:solidFill>
                                <a:srgbClr val="000000"/>
                              </a:solidFill>
                              <a:effectLst/>
                              <a:uLnTx/>
                              <a:uFillTx/>
                              <a:latin typeface="Cambria Math" panose="02040503050406030204" pitchFamily="18" charset="0"/>
                            </a:rPr>
                          </m:ctrlPr>
                        </m:sSubPr>
                        <m:e>
                          <m:r>
                            <a:rPr kumimoji="0" lang="en-US" sz="2400" b="0" i="1" u="none" strike="noStrike" kern="1200" cap="none" spc="0" normalizeH="0" baseline="0" noProof="0">
                              <a:ln>
                                <a:noFill/>
                              </a:ln>
                              <a:solidFill>
                                <a:srgbClr val="000000"/>
                              </a:solidFill>
                              <a:effectLst/>
                              <a:uLnTx/>
                              <a:uFillTx/>
                              <a:latin typeface="Cambria Math" panose="02040503050406030204" pitchFamily="18" charset="0"/>
                            </a:rPr>
                            <m:t>𝜌</m:t>
                          </m:r>
                        </m:e>
                        <m:sub>
                          <m:r>
                            <a:rPr kumimoji="0" lang="en-US" sz="2400" b="0" i="1" u="none" strike="noStrike" kern="1200" cap="none" spc="0" normalizeH="0" baseline="0" noProof="0">
                              <a:ln>
                                <a:noFill/>
                              </a:ln>
                              <a:solidFill>
                                <a:srgbClr val="000000"/>
                              </a:solidFill>
                              <a:effectLst/>
                              <a:uLnTx/>
                              <a:uFillTx/>
                              <a:latin typeface="Cambria Math" panose="02040503050406030204" pitchFamily="18" charset="0"/>
                            </a:rPr>
                            <m:t>𝑜</m:t>
                          </m:r>
                        </m:sub>
                      </m:sSub>
                    </m:oMath>
                  </m:oMathPara>
                </a14:m>
                <a:endParaRPr lang="en-US" sz="2400" dirty="0"/>
              </a:p>
            </p:txBody>
          </p:sp>
        </mc:Choice>
        <mc:Fallback xmlns="">
          <p:sp>
            <p:nvSpPr>
              <p:cNvPr id="14" name="TextBox 13">
                <a:extLst>
                  <a:ext uri="{FF2B5EF4-FFF2-40B4-BE49-F238E27FC236}">
                    <a16:creationId xmlns:a16="http://schemas.microsoft.com/office/drawing/2014/main" id="{62839AFC-7EF1-4412-8DBA-6C5B85E8555A}"/>
                  </a:ext>
                </a:extLst>
              </p:cNvPr>
              <p:cNvSpPr txBox="1">
                <a:spLocks noRot="1" noChangeAspect="1" noMove="1" noResize="1" noEditPoints="1" noAdjustHandles="1" noChangeArrowheads="1" noChangeShapeType="1" noTextEdit="1"/>
              </p:cNvSpPr>
              <p:nvPr/>
            </p:nvSpPr>
            <p:spPr>
              <a:xfrm>
                <a:off x="1762125" y="5138589"/>
                <a:ext cx="2457450" cy="89030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E220701-843C-4A2C-BDFE-C2CE472CAA23}"/>
                  </a:ext>
                </a:extLst>
              </p:cNvPr>
              <p:cNvSpPr txBox="1"/>
              <p:nvPr/>
            </p:nvSpPr>
            <p:spPr>
              <a:xfrm>
                <a:off x="5295900" y="5138589"/>
                <a:ext cx="3596054" cy="890308"/>
              </a:xfrm>
              <a:prstGeom prst="rect">
                <a:avLst/>
              </a:prstGeom>
              <a:solidFill>
                <a:schemeClr val="accent1">
                  <a:lumMod val="20000"/>
                  <a:lumOff val="8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f>
                        <m:fPr>
                          <m:ctrlP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rPr>
                          </m:ctrlPr>
                        </m:fPr>
                        <m:num>
                          <m:sSubSup>
                            <m:sSubSupPr>
                              <m:ctrlPr>
                                <a:rPr kumimoji="0" lang="en-US" sz="2400" b="0" i="1" u="none" strike="noStrike" kern="1200" cap="none" spc="0" normalizeH="0" baseline="0" noProof="0">
                                  <a:ln>
                                    <a:noFill/>
                                  </a:ln>
                                  <a:solidFill>
                                    <a:srgbClr val="000000"/>
                                  </a:solidFill>
                                  <a:effectLst/>
                                  <a:uLnTx/>
                                  <a:uFillTx/>
                                  <a:latin typeface="Cambria Math" panose="02040503050406030204" pitchFamily="18" charset="0"/>
                                </a:rPr>
                              </m:ctrlPr>
                            </m:sSubSupPr>
                            <m:e>
                              <m:bar>
                                <m:barPr>
                                  <m:ctrlPr>
                                    <a:rPr kumimoji="0" lang="en-US" sz="2400" b="0" i="1" u="none" strike="noStrike" kern="1200" cap="none" spc="0" normalizeH="0" baseline="0" noProof="0">
                                      <a:ln>
                                        <a:noFill/>
                                      </a:ln>
                                      <a:solidFill>
                                        <a:srgbClr val="000000"/>
                                      </a:solidFill>
                                      <a:effectLst/>
                                      <a:uLnTx/>
                                      <a:uFillTx/>
                                      <a:latin typeface="Cambria Math" panose="02040503050406030204" pitchFamily="18" charset="0"/>
                                    </a:rPr>
                                  </m:ctrlPr>
                                </m:barPr>
                                <m:e>
                                  <m:r>
                                    <a:rPr kumimoji="0" lang="en-US" sz="2400" b="0" i="1" u="none" strike="noStrike" kern="1200" cap="none" spc="0" normalizeH="0" baseline="0" noProof="0">
                                      <a:ln>
                                        <a:noFill/>
                                      </a:ln>
                                      <a:solidFill>
                                        <a:srgbClr val="000000"/>
                                      </a:solidFill>
                                      <a:effectLst/>
                                      <a:uLnTx/>
                                      <a:uFillTx/>
                                      <a:latin typeface="Cambria Math" panose="02040503050406030204" pitchFamily="18" charset="0"/>
                                    </a:rPr>
                                    <m:t>𝑣</m:t>
                                  </m:r>
                                </m:e>
                              </m:bar>
                            </m:e>
                            <m:sub>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rPr>
                                <m:t>𝑡</m:t>
                              </m:r>
                            </m:sub>
                            <m:sup>
                              <m:r>
                                <a:rPr kumimoji="0" lang="en-US" sz="2400" b="0" i="1" u="none" strike="noStrike" kern="1200" cap="none" spc="0" normalizeH="0" baseline="0" noProof="0">
                                  <a:ln>
                                    <a:noFill/>
                                  </a:ln>
                                  <a:solidFill>
                                    <a:srgbClr val="000000"/>
                                  </a:solidFill>
                                  <a:effectLst/>
                                  <a:uLnTx/>
                                  <a:uFillTx/>
                                  <a:latin typeface="Cambria Math" panose="02040503050406030204" pitchFamily="18" charset="0"/>
                                </a:rPr>
                                <m:t>−</m:t>
                              </m:r>
                            </m:sup>
                          </m:sSubSup>
                          <m:r>
                            <a:rPr kumimoji="0" lang="en-US" sz="2400" b="0" i="1" u="none" strike="noStrike" kern="1200" cap="none" spc="0" normalizeH="0" baseline="0" noProof="0">
                              <a:ln>
                                <a:noFill/>
                              </a:ln>
                              <a:solidFill>
                                <a:srgbClr val="000000"/>
                              </a:solidFill>
                              <a:effectLst/>
                              <a:uLnTx/>
                              <a:uFillTx/>
                              <a:latin typeface="Cambria Math" panose="02040503050406030204" pitchFamily="18" charset="0"/>
                            </a:rPr>
                            <m:t>(</m:t>
                          </m:r>
                          <m:r>
                            <a:rPr kumimoji="0" lang="en-US" sz="2400" b="0" i="1" u="none" strike="noStrike" kern="1200" cap="none" spc="0" normalizeH="0" baseline="0" noProof="0">
                              <a:ln>
                                <a:noFill/>
                              </a:ln>
                              <a:solidFill>
                                <a:srgbClr val="000000"/>
                              </a:solidFill>
                              <a:effectLst/>
                              <a:uLnTx/>
                              <a:uFillTx/>
                              <a:latin typeface="Cambria Math" panose="02040503050406030204" pitchFamily="18" charset="0"/>
                            </a:rPr>
                            <m:t>𝑧</m:t>
                          </m:r>
                          <m:r>
                            <a:rPr kumimoji="0" lang="en-US" sz="2400" b="0" i="1" u="none" strike="noStrike" kern="1200" cap="none" spc="0" normalizeH="0" baseline="0" noProof="0">
                              <a:ln>
                                <a:noFill/>
                              </a:ln>
                              <a:solidFill>
                                <a:srgbClr val="000000"/>
                              </a:solidFill>
                              <a:effectLst/>
                              <a:uLnTx/>
                              <a:uFillTx/>
                              <a:latin typeface="Cambria Math" panose="02040503050406030204" pitchFamily="18" charset="0"/>
                            </a:rPr>
                            <m:t>=0)</m:t>
                          </m:r>
                        </m:num>
                        <m:den>
                          <m:sSubSup>
                            <m:sSubSupPr>
                              <m:ctrlPr>
                                <a:rPr kumimoji="0" lang="en-US" sz="2400" b="0" i="1" u="none" strike="noStrike" kern="1200" cap="none" spc="0" normalizeH="0" baseline="0" noProof="0">
                                  <a:ln>
                                    <a:noFill/>
                                  </a:ln>
                                  <a:solidFill>
                                    <a:srgbClr val="000000"/>
                                  </a:solidFill>
                                  <a:effectLst/>
                                  <a:uLnTx/>
                                  <a:uFillTx/>
                                  <a:latin typeface="Cambria Math" panose="02040503050406030204" pitchFamily="18" charset="0"/>
                                </a:rPr>
                              </m:ctrlPr>
                            </m:sSubSupPr>
                            <m:e>
                              <m:bar>
                                <m:barPr>
                                  <m:ctrlPr>
                                    <a:rPr kumimoji="0" lang="en-US" sz="2400" b="0" i="1" u="none" strike="noStrike" kern="1200" cap="none" spc="0" normalizeH="0" baseline="0" noProof="0">
                                      <a:ln>
                                        <a:noFill/>
                                      </a:ln>
                                      <a:solidFill>
                                        <a:srgbClr val="000000"/>
                                      </a:solidFill>
                                      <a:effectLst/>
                                      <a:uLnTx/>
                                      <a:uFillTx/>
                                      <a:latin typeface="Cambria Math" panose="02040503050406030204" pitchFamily="18" charset="0"/>
                                    </a:rPr>
                                  </m:ctrlPr>
                                </m:barPr>
                                <m:e>
                                  <m:r>
                                    <a:rPr kumimoji="0" lang="en-US" sz="2400" b="0" i="1" u="none" strike="noStrike" kern="1200" cap="none" spc="0" normalizeH="0" baseline="0" noProof="0">
                                      <a:ln>
                                        <a:noFill/>
                                      </a:ln>
                                      <a:solidFill>
                                        <a:srgbClr val="000000"/>
                                      </a:solidFill>
                                      <a:effectLst/>
                                      <a:uLnTx/>
                                      <a:uFillTx/>
                                      <a:latin typeface="Cambria Math" panose="02040503050406030204" pitchFamily="18" charset="0"/>
                                    </a:rPr>
                                    <m:t>𝑣</m:t>
                                  </m:r>
                                </m:e>
                              </m:bar>
                            </m:e>
                            <m:sub>
                              <m:r>
                                <a:rPr kumimoji="0" lang="en-US" sz="2400" b="0" i="1" u="none" strike="noStrike" kern="1200" cap="none" spc="0" normalizeH="0" baseline="0" noProof="0">
                                  <a:ln>
                                    <a:noFill/>
                                  </a:ln>
                                  <a:solidFill>
                                    <a:srgbClr val="000000"/>
                                  </a:solidFill>
                                  <a:effectLst/>
                                  <a:uLnTx/>
                                  <a:uFillTx/>
                                  <a:latin typeface="Cambria Math" panose="02040503050406030204" pitchFamily="18" charset="0"/>
                                </a:rPr>
                                <m:t>𝑖</m:t>
                              </m:r>
                            </m:sub>
                            <m:sup>
                              <m:r>
                                <a:rPr kumimoji="0" lang="en-US" sz="2400" b="0" i="1" u="none" strike="noStrike" kern="1200" cap="none" spc="0" normalizeH="0" baseline="0" noProof="0">
                                  <a:ln>
                                    <a:noFill/>
                                  </a:ln>
                                  <a:solidFill>
                                    <a:srgbClr val="000000"/>
                                  </a:solidFill>
                                  <a:effectLst/>
                                  <a:uLnTx/>
                                  <a:uFillTx/>
                                  <a:latin typeface="Cambria Math" panose="02040503050406030204" pitchFamily="18" charset="0"/>
                                </a:rPr>
                                <m:t>+</m:t>
                              </m:r>
                            </m:sup>
                          </m:sSubSup>
                          <m:r>
                            <a:rPr kumimoji="0" lang="en-US" sz="2400" b="0" i="1" u="none" strike="noStrike" kern="1200" cap="none" spc="0" normalizeH="0" baseline="0" noProof="0">
                              <a:ln>
                                <a:noFill/>
                              </a:ln>
                              <a:solidFill>
                                <a:srgbClr val="000000"/>
                              </a:solidFill>
                              <a:effectLst/>
                              <a:uLnTx/>
                              <a:uFillTx/>
                              <a:latin typeface="Cambria Math" panose="02040503050406030204" pitchFamily="18" charset="0"/>
                            </a:rPr>
                            <m:t>(</m:t>
                          </m:r>
                          <m:r>
                            <a:rPr kumimoji="0" lang="en-US" sz="2400" b="0" i="1" u="none" strike="noStrike" kern="1200" cap="none" spc="0" normalizeH="0" baseline="0" noProof="0">
                              <a:ln>
                                <a:noFill/>
                              </a:ln>
                              <a:solidFill>
                                <a:srgbClr val="000000"/>
                              </a:solidFill>
                              <a:effectLst/>
                              <a:uLnTx/>
                              <a:uFillTx/>
                              <a:latin typeface="Cambria Math" panose="02040503050406030204" pitchFamily="18" charset="0"/>
                            </a:rPr>
                            <m:t>𝑧</m:t>
                          </m:r>
                          <m:r>
                            <a:rPr kumimoji="0" lang="en-US" sz="2400" b="0" i="1" u="none" strike="noStrike" kern="1200" cap="none" spc="0" normalizeH="0" baseline="0" noProof="0">
                              <a:ln>
                                <a:noFill/>
                              </a:ln>
                              <a:solidFill>
                                <a:srgbClr val="000000"/>
                              </a:solidFill>
                              <a:effectLst/>
                              <a:uLnTx/>
                              <a:uFillTx/>
                              <a:latin typeface="Cambria Math" panose="02040503050406030204" pitchFamily="18" charset="0"/>
                            </a:rPr>
                            <m:t>=0)</m:t>
                          </m:r>
                        </m:den>
                      </m:f>
                      <m:r>
                        <a:rPr kumimoji="0" lang="en-US" sz="2400" b="0" i="1" u="none" strike="noStrike" kern="1200" cap="none" spc="0" normalizeH="0" baseline="0" noProof="0">
                          <a:ln>
                            <a:noFill/>
                          </a:ln>
                          <a:solidFill>
                            <a:srgbClr val="000000"/>
                          </a:solidFill>
                          <a:effectLst/>
                          <a:uLnTx/>
                          <a:uFillTx/>
                          <a:latin typeface="Cambria Math" panose="02040503050406030204" pitchFamily="18" charset="0"/>
                        </a:rPr>
                        <m:t>=</m:t>
                      </m:r>
                      <m:sSub>
                        <m:sSubPr>
                          <m:ctrlPr>
                            <a:rPr kumimoji="0" lang="en-US" sz="2400" b="0" i="1" u="none" strike="noStrike" kern="1200" cap="none" spc="0" normalizeH="0" baseline="0" noProof="0">
                              <a:ln>
                                <a:noFill/>
                              </a:ln>
                              <a:solidFill>
                                <a:srgbClr val="000000"/>
                              </a:solidFill>
                              <a:effectLst/>
                              <a:uLnTx/>
                              <a:uFillTx/>
                              <a:latin typeface="Cambria Math" panose="02040503050406030204" pitchFamily="18" charset="0"/>
                            </a:rPr>
                          </m:ctrlPr>
                        </m:sSubPr>
                        <m:e>
                          <m:r>
                            <m:rPr>
                              <m:sty m:val="p"/>
                            </m:rPr>
                            <a:rPr kumimoji="0" lang="el-GR"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τ</m:t>
                          </m:r>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=1 −</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𝜌</m:t>
                              </m:r>
                            </m:e>
                            <m:sub>
                              <m:r>
                                <a:rPr lang="en-US" sz="2400" i="1">
                                  <a:solidFill>
                                    <a:srgbClr val="000000"/>
                                  </a:solidFill>
                                  <a:latin typeface="Cambria Math" panose="02040503050406030204" pitchFamily="18" charset="0"/>
                                </a:rPr>
                                <m:t>𝑜</m:t>
                              </m:r>
                            </m:sub>
                          </m:sSub>
                        </m:e>
                        <m:sub/>
                      </m:sSub>
                    </m:oMath>
                  </m:oMathPara>
                </a14:m>
                <a:endParaRPr lang="en-US" sz="2400" dirty="0"/>
              </a:p>
            </p:txBody>
          </p:sp>
        </mc:Choice>
        <mc:Fallback xmlns="">
          <p:sp>
            <p:nvSpPr>
              <p:cNvPr id="16" name="TextBox 15">
                <a:extLst>
                  <a:ext uri="{FF2B5EF4-FFF2-40B4-BE49-F238E27FC236}">
                    <a16:creationId xmlns:a16="http://schemas.microsoft.com/office/drawing/2014/main" id="{BE220701-843C-4A2C-BDFE-C2CE472CAA23}"/>
                  </a:ext>
                </a:extLst>
              </p:cNvPr>
              <p:cNvSpPr txBox="1">
                <a:spLocks noRot="1" noChangeAspect="1" noMove="1" noResize="1" noEditPoints="1" noAdjustHandles="1" noChangeArrowheads="1" noChangeShapeType="1" noTextEdit="1"/>
              </p:cNvSpPr>
              <p:nvPr/>
            </p:nvSpPr>
            <p:spPr>
              <a:xfrm>
                <a:off x="5295900" y="5138589"/>
                <a:ext cx="3596054" cy="89030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64125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B510F296-4F8E-4209-9C3F-4297B39CA4F5}" type="slidenum">
              <a:rPr lang="en-US" altLang="en-US" sz="1400">
                <a:latin typeface="Arial" panose="020B0604020202020204" pitchFamily="34" charset="0"/>
              </a:rPr>
              <a:pPr eaLnBrk="1" hangingPunct="1"/>
              <a:t>24</a:t>
            </a:fld>
            <a:endParaRPr lang="en-US" altLang="en-US" sz="1400">
              <a:latin typeface="Arial" panose="020B0604020202020204" pitchFamily="34" charset="0"/>
            </a:endParaRPr>
          </a:p>
        </p:txBody>
      </p:sp>
      <p:sp>
        <p:nvSpPr>
          <p:cNvPr id="32771" name="Rectangle 4"/>
          <p:cNvSpPr>
            <a:spLocks noChangeArrowheads="1"/>
          </p:cNvSpPr>
          <p:nvPr/>
        </p:nvSpPr>
        <p:spPr bwMode="auto">
          <a:xfrm>
            <a:off x="615950" y="271463"/>
            <a:ext cx="853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2000" b="1" u="sng">
                <a:solidFill>
                  <a:srgbClr val="0000FF"/>
                </a:solidFill>
              </a:rPr>
              <a:t>Reflection and Transmission (continued)</a:t>
            </a:r>
          </a:p>
        </p:txBody>
      </p:sp>
      <p:sp>
        <p:nvSpPr>
          <p:cNvPr id="32772" name="Text Box 5"/>
          <p:cNvSpPr txBox="1">
            <a:spLocks noChangeArrowheads="1"/>
          </p:cNvSpPr>
          <p:nvPr/>
        </p:nvSpPr>
        <p:spPr bwMode="auto">
          <a:xfrm>
            <a:off x="622300" y="741363"/>
            <a:ext cx="8521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dirty="0"/>
              <a:t>The voltage at </a:t>
            </a:r>
            <a:r>
              <a:rPr lang="en-US" altLang="en-US" b="1" u="sng" dirty="0">
                <a:solidFill>
                  <a:schemeClr val="accent2"/>
                </a:solidFill>
              </a:rPr>
              <a:t>z=0</a:t>
            </a:r>
            <a:r>
              <a:rPr lang="en-US" altLang="en-US" dirty="0"/>
              <a:t>, if we approach from the left, is </a:t>
            </a:r>
          </a:p>
        </p:txBody>
      </p:sp>
      <p:graphicFrame>
        <p:nvGraphicFramePr>
          <p:cNvPr id="32773" name="Object 2"/>
          <p:cNvGraphicFramePr>
            <a:graphicFrameLocks noGrp="1" noChangeAspect="1"/>
          </p:cNvGraphicFramePr>
          <p:nvPr>
            <p:ph sz="quarter" idx="2"/>
          </p:nvPr>
        </p:nvGraphicFramePr>
        <p:xfrm>
          <a:off x="5999163" y="722313"/>
          <a:ext cx="2028825" cy="341312"/>
        </p:xfrm>
        <a:graphic>
          <a:graphicData uri="http://schemas.openxmlformats.org/presentationml/2006/ole">
            <mc:AlternateContent xmlns:mc="http://schemas.openxmlformats.org/markup-compatibility/2006">
              <mc:Choice xmlns:v="urn:schemas-microsoft-com:vml" Requires="v">
                <p:oleObj spid="_x0000_s88103" name="Equation" r:id="rId4" imgW="1511300" imgH="254000" progId="Equation.3">
                  <p:embed/>
                </p:oleObj>
              </mc:Choice>
              <mc:Fallback>
                <p:oleObj name="Equation" r:id="rId4" imgW="1511300" imgH="254000" progId="Equation.3">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9163" y="722313"/>
                        <a:ext cx="2028825"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4" name="Object 3"/>
          <p:cNvGraphicFramePr>
            <a:graphicFrameLocks noGrp="1" noChangeAspect="1"/>
          </p:cNvGraphicFramePr>
          <p:nvPr>
            <p:ph sz="quarter" idx="3"/>
          </p:nvPr>
        </p:nvGraphicFramePr>
        <p:xfrm>
          <a:off x="3730625" y="1141413"/>
          <a:ext cx="855663" cy="311150"/>
        </p:xfrm>
        <a:graphic>
          <a:graphicData uri="http://schemas.openxmlformats.org/presentationml/2006/ole">
            <mc:AlternateContent xmlns:mc="http://schemas.openxmlformats.org/markup-compatibility/2006">
              <mc:Choice xmlns:v="urn:schemas-microsoft-com:vml" Requires="v">
                <p:oleObj spid="_x0000_s88104" name="Equation" r:id="rId6" imgW="698197" imgH="253890" progId="Equation.3">
                  <p:embed/>
                </p:oleObj>
              </mc:Choice>
              <mc:Fallback>
                <p:oleObj name="Equation" r:id="rId6" imgW="698197" imgH="253890" progId="Equation.3">
                  <p:embed/>
                  <p:pic>
                    <p:nvPicPr>
                      <p:cNvPr id="0" name="Object 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0625" y="1141413"/>
                        <a:ext cx="855663"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5" name="Text Box 11"/>
          <p:cNvSpPr txBox="1">
            <a:spLocks noChangeArrowheads="1"/>
          </p:cNvSpPr>
          <p:nvPr/>
        </p:nvSpPr>
        <p:spPr bwMode="auto">
          <a:xfrm>
            <a:off x="7964488" y="750888"/>
            <a:ext cx="917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a:t>. If we </a:t>
            </a:r>
          </a:p>
        </p:txBody>
      </p:sp>
      <p:sp>
        <p:nvSpPr>
          <p:cNvPr id="32776" name="Text Box 12"/>
          <p:cNvSpPr txBox="1">
            <a:spLocks noChangeArrowheads="1"/>
          </p:cNvSpPr>
          <p:nvPr/>
        </p:nvSpPr>
        <p:spPr bwMode="auto">
          <a:xfrm>
            <a:off x="622300" y="1179513"/>
            <a:ext cx="8521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a:t>approach from the right, it is </a:t>
            </a:r>
          </a:p>
        </p:txBody>
      </p:sp>
      <p:sp>
        <p:nvSpPr>
          <p:cNvPr id="32777" name="Text Box 16"/>
          <p:cNvSpPr txBox="1">
            <a:spLocks noChangeArrowheads="1"/>
          </p:cNvSpPr>
          <p:nvPr/>
        </p:nvSpPr>
        <p:spPr bwMode="auto">
          <a:xfrm>
            <a:off x="4529138" y="1163638"/>
            <a:ext cx="2279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a:t>. Thus we can write:</a:t>
            </a:r>
          </a:p>
        </p:txBody>
      </p:sp>
      <p:graphicFrame>
        <p:nvGraphicFramePr>
          <p:cNvPr id="32778" name="Object 4"/>
          <p:cNvGraphicFramePr>
            <a:graphicFrameLocks noGrp="1" noChangeAspect="1"/>
          </p:cNvGraphicFramePr>
          <p:nvPr>
            <p:ph sz="quarter" idx="4"/>
          </p:nvPr>
        </p:nvGraphicFramePr>
        <p:xfrm>
          <a:off x="3233738" y="1597025"/>
          <a:ext cx="2949575" cy="320675"/>
        </p:xfrm>
        <a:graphic>
          <a:graphicData uri="http://schemas.openxmlformats.org/presentationml/2006/ole">
            <mc:AlternateContent xmlns:mc="http://schemas.openxmlformats.org/markup-compatibility/2006">
              <mc:Choice xmlns:v="urn:schemas-microsoft-com:vml" Requires="v">
                <p:oleObj spid="_x0000_s88105" name="Equation" r:id="rId8" imgW="2336800" imgH="254000" progId="Equation.3">
                  <p:embed/>
                </p:oleObj>
              </mc:Choice>
              <mc:Fallback>
                <p:oleObj name="Equation" r:id="rId8" imgW="2336800" imgH="254000" progId="Equation.3">
                  <p:embed/>
                  <p:pic>
                    <p:nvPicPr>
                      <p:cNvPr id="0" name="Object 4"/>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3738" y="1597025"/>
                        <a:ext cx="29495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9" name="Text Box 20"/>
          <p:cNvSpPr txBox="1">
            <a:spLocks noChangeArrowheads="1"/>
          </p:cNvSpPr>
          <p:nvPr/>
        </p:nvSpPr>
        <p:spPr bwMode="auto">
          <a:xfrm>
            <a:off x="566738" y="2081213"/>
            <a:ext cx="85772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a:t>Applying Kirchhoff’s current law we get </a:t>
            </a:r>
          </a:p>
        </p:txBody>
      </p:sp>
      <p:graphicFrame>
        <p:nvGraphicFramePr>
          <p:cNvPr id="32780" name="Object 5"/>
          <p:cNvGraphicFramePr>
            <a:graphicFrameLocks noChangeAspect="1"/>
          </p:cNvGraphicFramePr>
          <p:nvPr/>
        </p:nvGraphicFramePr>
        <p:xfrm>
          <a:off x="4772025" y="2068513"/>
          <a:ext cx="3235325" cy="330200"/>
        </p:xfrm>
        <a:graphic>
          <a:graphicData uri="http://schemas.openxmlformats.org/presentationml/2006/ole">
            <mc:AlternateContent xmlns:mc="http://schemas.openxmlformats.org/markup-compatibility/2006">
              <mc:Choice xmlns:v="urn:schemas-microsoft-com:vml" Requires="v">
                <p:oleObj spid="_x0000_s88106" name="Equation" r:id="rId10" imgW="2489200" imgH="254000" progId="Equation.3">
                  <p:embed/>
                </p:oleObj>
              </mc:Choice>
              <mc:Fallback>
                <p:oleObj name="Equation" r:id="rId10" imgW="2489200" imgH="25400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72025" y="2068513"/>
                        <a:ext cx="323532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81" name="Text Box 22"/>
          <p:cNvSpPr txBox="1">
            <a:spLocks noChangeArrowheads="1"/>
          </p:cNvSpPr>
          <p:nvPr/>
        </p:nvSpPr>
        <p:spPr bwMode="auto">
          <a:xfrm>
            <a:off x="2220913" y="2570163"/>
            <a:ext cx="1008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a:t>Further,</a:t>
            </a:r>
          </a:p>
        </p:txBody>
      </p:sp>
      <p:graphicFrame>
        <p:nvGraphicFramePr>
          <p:cNvPr id="32782" name="Object 6"/>
          <p:cNvGraphicFramePr>
            <a:graphicFrameLocks noChangeAspect="1"/>
          </p:cNvGraphicFramePr>
          <p:nvPr/>
        </p:nvGraphicFramePr>
        <p:xfrm>
          <a:off x="3271838" y="2462213"/>
          <a:ext cx="1181100" cy="546100"/>
        </p:xfrm>
        <a:graphic>
          <a:graphicData uri="http://schemas.openxmlformats.org/presentationml/2006/ole">
            <mc:AlternateContent xmlns:mc="http://schemas.openxmlformats.org/markup-compatibility/2006">
              <mc:Choice xmlns:v="urn:schemas-microsoft-com:vml" Requires="v">
                <p:oleObj spid="_x0000_s88107" name="Equation" r:id="rId12" imgW="1016000" imgH="469900" progId="Equation.3">
                  <p:embed/>
                </p:oleObj>
              </mc:Choice>
              <mc:Fallback>
                <p:oleObj name="Equation" r:id="rId12" imgW="1016000" imgH="469900"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71838" y="2462213"/>
                        <a:ext cx="11811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83" name="Object 7"/>
          <p:cNvGraphicFramePr>
            <a:graphicFrameLocks noChangeAspect="1"/>
          </p:cNvGraphicFramePr>
          <p:nvPr/>
        </p:nvGraphicFramePr>
        <p:xfrm>
          <a:off x="4732338" y="2527300"/>
          <a:ext cx="1431925" cy="349250"/>
        </p:xfrm>
        <a:graphic>
          <a:graphicData uri="http://schemas.openxmlformats.org/presentationml/2006/ole">
            <mc:AlternateContent xmlns:mc="http://schemas.openxmlformats.org/markup-compatibility/2006">
              <mc:Choice xmlns:v="urn:schemas-microsoft-com:vml" Requires="v">
                <p:oleObj spid="_x0000_s88108" name="Equation" r:id="rId14" imgW="1040948" imgH="253890" progId="Equation.3">
                  <p:embed/>
                </p:oleObj>
              </mc:Choice>
              <mc:Fallback>
                <p:oleObj name="Equation" r:id="rId14" imgW="1040948" imgH="253890"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32338" y="2527300"/>
                        <a:ext cx="1431925"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84" name="Text Box 25"/>
          <p:cNvSpPr txBox="1">
            <a:spLocks noChangeArrowheads="1"/>
          </p:cNvSpPr>
          <p:nvPr/>
        </p:nvSpPr>
        <p:spPr bwMode="auto">
          <a:xfrm>
            <a:off x="622300" y="3154363"/>
            <a:ext cx="1755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a:t>The currents</a:t>
            </a:r>
          </a:p>
        </p:txBody>
      </p:sp>
      <p:sp>
        <p:nvSpPr>
          <p:cNvPr id="32785" name="Text Box 26"/>
          <p:cNvSpPr txBox="1">
            <a:spLocks noChangeArrowheads="1"/>
          </p:cNvSpPr>
          <p:nvPr/>
        </p:nvSpPr>
        <p:spPr bwMode="auto">
          <a:xfrm>
            <a:off x="2981325" y="3154363"/>
            <a:ext cx="6588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a:t>and</a:t>
            </a:r>
          </a:p>
        </p:txBody>
      </p:sp>
      <p:sp>
        <p:nvSpPr>
          <p:cNvPr id="32786" name="Text Box 27"/>
          <p:cNvSpPr txBox="1">
            <a:spLocks noChangeArrowheads="1"/>
          </p:cNvSpPr>
          <p:nvPr/>
        </p:nvSpPr>
        <p:spPr bwMode="auto">
          <a:xfrm>
            <a:off x="2738438" y="3152775"/>
            <a:ext cx="2587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a:t>,</a:t>
            </a:r>
          </a:p>
        </p:txBody>
      </p:sp>
      <p:sp>
        <p:nvSpPr>
          <p:cNvPr id="32787" name="Rectangle 28"/>
          <p:cNvSpPr>
            <a:spLocks noChangeArrowheads="1"/>
          </p:cNvSpPr>
          <p:nvPr/>
        </p:nvSpPr>
        <p:spPr bwMode="auto">
          <a:xfrm>
            <a:off x="2270125" y="3162300"/>
            <a:ext cx="2587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a:t>,</a:t>
            </a:r>
          </a:p>
        </p:txBody>
      </p:sp>
      <p:sp>
        <p:nvSpPr>
          <p:cNvPr id="32788" name="Text Box 29"/>
          <p:cNvSpPr txBox="1">
            <a:spLocks noChangeArrowheads="1"/>
          </p:cNvSpPr>
          <p:nvPr/>
        </p:nvSpPr>
        <p:spPr bwMode="auto">
          <a:xfrm>
            <a:off x="3798888" y="3157538"/>
            <a:ext cx="3048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a:t>can be expressed in term of</a:t>
            </a:r>
          </a:p>
        </p:txBody>
      </p:sp>
      <p:graphicFrame>
        <p:nvGraphicFramePr>
          <p:cNvPr id="32789" name="Object 8"/>
          <p:cNvGraphicFramePr>
            <a:graphicFrameLocks noChangeAspect="1"/>
          </p:cNvGraphicFramePr>
          <p:nvPr/>
        </p:nvGraphicFramePr>
        <p:xfrm>
          <a:off x="2084388" y="3109913"/>
          <a:ext cx="219075" cy="365125"/>
        </p:xfrm>
        <a:graphic>
          <a:graphicData uri="http://schemas.openxmlformats.org/presentationml/2006/ole">
            <mc:AlternateContent xmlns:mc="http://schemas.openxmlformats.org/markup-compatibility/2006">
              <mc:Choice xmlns:v="urn:schemas-microsoft-com:vml" Requires="v">
                <p:oleObj spid="_x0000_s88109" name="Equation" r:id="rId16" imgW="152268" imgH="253780" progId="Equation.3">
                  <p:embed/>
                </p:oleObj>
              </mc:Choice>
              <mc:Fallback>
                <p:oleObj name="Equation" r:id="rId16" imgW="152268" imgH="253780" progId="Equation.3">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84388" y="3109913"/>
                        <a:ext cx="21907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90" name="Text Box 31"/>
          <p:cNvSpPr txBox="1">
            <a:spLocks noChangeArrowheads="1"/>
          </p:cNvSpPr>
          <p:nvPr/>
        </p:nvSpPr>
        <p:spPr bwMode="auto">
          <a:xfrm>
            <a:off x="7527925" y="3133725"/>
            <a:ext cx="708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a:t>, and</a:t>
            </a:r>
          </a:p>
        </p:txBody>
      </p:sp>
      <p:graphicFrame>
        <p:nvGraphicFramePr>
          <p:cNvPr id="32791" name="Object 9"/>
          <p:cNvGraphicFramePr>
            <a:graphicFrameLocks noChangeAspect="1"/>
          </p:cNvGraphicFramePr>
          <p:nvPr/>
        </p:nvGraphicFramePr>
        <p:xfrm>
          <a:off x="2520950" y="3109913"/>
          <a:ext cx="219075" cy="365125"/>
        </p:xfrm>
        <a:graphic>
          <a:graphicData uri="http://schemas.openxmlformats.org/presentationml/2006/ole">
            <mc:AlternateContent xmlns:mc="http://schemas.openxmlformats.org/markup-compatibility/2006">
              <mc:Choice xmlns:v="urn:schemas-microsoft-com:vml" Requires="v">
                <p:oleObj spid="_x0000_s88110" name="Equation" r:id="rId18" imgW="152268" imgH="253780" progId="Equation.3">
                  <p:embed/>
                </p:oleObj>
              </mc:Choice>
              <mc:Fallback>
                <p:oleObj name="Equation" r:id="rId18" imgW="152268" imgH="253780" progId="Equation.3">
                  <p:embed/>
                  <p:pic>
                    <p:nvPicPr>
                      <p:cNvPr id="0"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20950" y="3109913"/>
                        <a:ext cx="21907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92" name="Object 10"/>
          <p:cNvGraphicFramePr>
            <a:graphicFrameLocks noChangeAspect="1"/>
          </p:cNvGraphicFramePr>
          <p:nvPr/>
        </p:nvGraphicFramePr>
        <p:xfrm>
          <a:off x="3548063" y="3114675"/>
          <a:ext cx="238125" cy="396875"/>
        </p:xfrm>
        <a:graphic>
          <a:graphicData uri="http://schemas.openxmlformats.org/presentationml/2006/ole">
            <mc:AlternateContent xmlns:mc="http://schemas.openxmlformats.org/markup-compatibility/2006">
              <mc:Choice xmlns:v="urn:schemas-microsoft-com:vml" Requires="v">
                <p:oleObj spid="_x0000_s88111" name="Equation" r:id="rId20" imgW="152268" imgH="253780" progId="Equation.3">
                  <p:embed/>
                </p:oleObj>
              </mc:Choice>
              <mc:Fallback>
                <p:oleObj name="Equation" r:id="rId20" imgW="152268" imgH="253780" progId="Equation.3">
                  <p:embed/>
                  <p:pic>
                    <p:nvPicPr>
                      <p:cNvPr id="0"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548063" y="3114675"/>
                        <a:ext cx="238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93" name="Object 11"/>
          <p:cNvGraphicFramePr>
            <a:graphicFrameLocks noChangeAspect="1"/>
          </p:cNvGraphicFramePr>
          <p:nvPr/>
        </p:nvGraphicFramePr>
        <p:xfrm>
          <a:off x="6921500" y="3114675"/>
          <a:ext cx="242888" cy="323850"/>
        </p:xfrm>
        <a:graphic>
          <a:graphicData uri="http://schemas.openxmlformats.org/presentationml/2006/ole">
            <mc:AlternateContent xmlns:mc="http://schemas.openxmlformats.org/markup-compatibility/2006">
              <mc:Choice xmlns:v="urn:schemas-microsoft-com:vml" Requires="v">
                <p:oleObj spid="_x0000_s88112" name="Equation" r:id="rId22" imgW="190417" imgH="253890" progId="Equation.3">
                  <p:embed/>
                </p:oleObj>
              </mc:Choice>
              <mc:Fallback>
                <p:oleObj name="Equation" r:id="rId22" imgW="190417" imgH="253890" progId="Equation.3">
                  <p:embed/>
                  <p:pic>
                    <p:nvPicPr>
                      <p:cNvPr id="0"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921500" y="3114675"/>
                        <a:ext cx="242888"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94" name="Object 12"/>
          <p:cNvGraphicFramePr>
            <a:graphicFrameLocks noChangeAspect="1"/>
          </p:cNvGraphicFramePr>
          <p:nvPr/>
        </p:nvGraphicFramePr>
        <p:xfrm>
          <a:off x="7332663" y="3111500"/>
          <a:ext cx="246062" cy="328613"/>
        </p:xfrm>
        <a:graphic>
          <a:graphicData uri="http://schemas.openxmlformats.org/presentationml/2006/ole">
            <mc:AlternateContent xmlns:mc="http://schemas.openxmlformats.org/markup-compatibility/2006">
              <mc:Choice xmlns:v="urn:schemas-microsoft-com:vml" Requires="v">
                <p:oleObj spid="_x0000_s88113" name="Equation" r:id="rId24" imgW="190417" imgH="253890" progId="Equation.3">
                  <p:embed/>
                </p:oleObj>
              </mc:Choice>
              <mc:Fallback>
                <p:oleObj name="Equation" r:id="rId24" imgW="190417" imgH="253890" progId="Equation.3">
                  <p:embed/>
                  <p:pic>
                    <p:nvPicPr>
                      <p:cNvPr id="0" name="Object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332663" y="3111500"/>
                        <a:ext cx="246062"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95" name="Object 13"/>
          <p:cNvGraphicFramePr>
            <a:graphicFrameLocks noChangeAspect="1"/>
          </p:cNvGraphicFramePr>
          <p:nvPr/>
        </p:nvGraphicFramePr>
        <p:xfrm>
          <a:off x="774700" y="3529013"/>
          <a:ext cx="238125" cy="317500"/>
        </p:xfrm>
        <a:graphic>
          <a:graphicData uri="http://schemas.openxmlformats.org/presentationml/2006/ole">
            <mc:AlternateContent xmlns:mc="http://schemas.openxmlformats.org/markup-compatibility/2006">
              <mc:Choice xmlns:v="urn:schemas-microsoft-com:vml" Requires="v">
                <p:oleObj spid="_x0000_s88114" name="Equation" r:id="rId26" imgW="190417" imgH="253890" progId="Equation.3">
                  <p:embed/>
                </p:oleObj>
              </mc:Choice>
              <mc:Fallback>
                <p:oleObj name="Equation" r:id="rId26" imgW="190417" imgH="253890" progId="Equation.3">
                  <p:embed/>
                  <p:pic>
                    <p:nvPicPr>
                      <p:cNvPr id="0" name="Object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74700" y="3529013"/>
                        <a:ext cx="23812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96" name="Text Box 37"/>
          <p:cNvSpPr txBox="1">
            <a:spLocks noChangeArrowheads="1"/>
          </p:cNvSpPr>
          <p:nvPr/>
        </p:nvSpPr>
        <p:spPr bwMode="auto">
          <a:xfrm>
            <a:off x="7124700" y="3130550"/>
            <a:ext cx="2587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a:t>,</a:t>
            </a:r>
          </a:p>
        </p:txBody>
      </p:sp>
      <p:sp>
        <p:nvSpPr>
          <p:cNvPr id="32797" name="Rectangle 38"/>
          <p:cNvSpPr>
            <a:spLocks noChangeArrowheads="1"/>
          </p:cNvSpPr>
          <p:nvPr/>
        </p:nvSpPr>
        <p:spPr bwMode="auto">
          <a:xfrm>
            <a:off x="950913" y="3538538"/>
            <a:ext cx="1571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a:t>,respectively:</a:t>
            </a:r>
          </a:p>
        </p:txBody>
      </p:sp>
      <p:graphicFrame>
        <p:nvGraphicFramePr>
          <p:cNvPr id="32798" name="Object 14"/>
          <p:cNvGraphicFramePr>
            <a:graphicFrameLocks noChangeAspect="1"/>
          </p:cNvGraphicFramePr>
          <p:nvPr/>
        </p:nvGraphicFramePr>
        <p:xfrm>
          <a:off x="2971800" y="3627438"/>
          <a:ext cx="746125" cy="574675"/>
        </p:xfrm>
        <a:graphic>
          <a:graphicData uri="http://schemas.openxmlformats.org/presentationml/2006/ole">
            <mc:AlternateContent xmlns:mc="http://schemas.openxmlformats.org/markup-compatibility/2006">
              <mc:Choice xmlns:v="urn:schemas-microsoft-com:vml" Requires="v">
                <p:oleObj spid="_x0000_s88115" name="Equation" r:id="rId28" imgW="609600" imgH="469900" progId="Equation.3">
                  <p:embed/>
                </p:oleObj>
              </mc:Choice>
              <mc:Fallback>
                <p:oleObj name="Equation" r:id="rId28" imgW="609600" imgH="469900" progId="Equation.3">
                  <p:embed/>
                  <p:pic>
                    <p:nvPicPr>
                      <p:cNvPr id="0" name="Object 1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971800" y="3627438"/>
                        <a:ext cx="7461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99" name="Object 15"/>
          <p:cNvGraphicFramePr>
            <a:graphicFrameLocks noChangeAspect="1"/>
          </p:cNvGraphicFramePr>
          <p:nvPr/>
        </p:nvGraphicFramePr>
        <p:xfrm>
          <a:off x="4167188" y="3670300"/>
          <a:ext cx="819150" cy="541338"/>
        </p:xfrm>
        <a:graphic>
          <a:graphicData uri="http://schemas.openxmlformats.org/presentationml/2006/ole">
            <mc:AlternateContent xmlns:mc="http://schemas.openxmlformats.org/markup-compatibility/2006">
              <mc:Choice xmlns:v="urn:schemas-microsoft-com:vml" Requires="v">
                <p:oleObj spid="_x0000_s88116" name="Equation" r:id="rId30" imgW="710891" imgH="469696" progId="Equation.3">
                  <p:embed/>
                </p:oleObj>
              </mc:Choice>
              <mc:Fallback>
                <p:oleObj name="Equation" r:id="rId30" imgW="710891" imgH="469696" progId="Equation.3">
                  <p:embed/>
                  <p:pic>
                    <p:nvPicPr>
                      <p:cNvPr id="0" name="Object 15"/>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167188" y="3670300"/>
                        <a:ext cx="819150" cy="54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800" name="Object 16"/>
          <p:cNvGraphicFramePr>
            <a:graphicFrameLocks noChangeAspect="1"/>
          </p:cNvGraphicFramePr>
          <p:nvPr/>
        </p:nvGraphicFramePr>
        <p:xfrm>
          <a:off x="5559425" y="3616325"/>
          <a:ext cx="690563" cy="593725"/>
        </p:xfrm>
        <a:graphic>
          <a:graphicData uri="http://schemas.openxmlformats.org/presentationml/2006/ole">
            <mc:AlternateContent xmlns:mc="http://schemas.openxmlformats.org/markup-compatibility/2006">
              <mc:Choice xmlns:v="urn:schemas-microsoft-com:vml" Requires="v">
                <p:oleObj spid="_x0000_s88117" name="Equation" r:id="rId32" imgW="545863" imgH="469696" progId="Equation.3">
                  <p:embed/>
                </p:oleObj>
              </mc:Choice>
              <mc:Fallback>
                <p:oleObj name="Equation" r:id="rId32" imgW="545863" imgH="469696" progId="Equation.3">
                  <p:embed/>
                  <p:pic>
                    <p:nvPicPr>
                      <p:cNvPr id="0" name="Object 1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559425" y="3616325"/>
                        <a:ext cx="690563"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801" name="Text Box 42"/>
          <p:cNvSpPr txBox="1">
            <a:spLocks noChangeArrowheads="1"/>
          </p:cNvSpPr>
          <p:nvPr/>
        </p:nvSpPr>
        <p:spPr bwMode="auto">
          <a:xfrm>
            <a:off x="612775" y="4573588"/>
            <a:ext cx="23034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a:t>Now, assuming that </a:t>
            </a:r>
          </a:p>
        </p:txBody>
      </p:sp>
      <p:sp>
        <p:nvSpPr>
          <p:cNvPr id="32802" name="Text Box 43"/>
          <p:cNvSpPr txBox="1">
            <a:spLocks noChangeArrowheads="1"/>
          </p:cNvSpPr>
          <p:nvPr/>
        </p:nvSpPr>
        <p:spPr bwMode="auto">
          <a:xfrm>
            <a:off x="3692525" y="4595813"/>
            <a:ext cx="2401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a:t>is known, we can find</a:t>
            </a:r>
          </a:p>
        </p:txBody>
      </p:sp>
      <p:sp>
        <p:nvSpPr>
          <p:cNvPr id="32803" name="Rectangle 44"/>
          <p:cNvSpPr>
            <a:spLocks noChangeArrowheads="1"/>
          </p:cNvSpPr>
          <p:nvPr/>
        </p:nvSpPr>
        <p:spPr bwMode="auto">
          <a:xfrm>
            <a:off x="7007225" y="4538663"/>
            <a:ext cx="561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a:t>and</a:t>
            </a:r>
          </a:p>
        </p:txBody>
      </p:sp>
      <p:sp>
        <p:nvSpPr>
          <p:cNvPr id="32804" name="Text Box 45"/>
          <p:cNvSpPr txBox="1">
            <a:spLocks noChangeArrowheads="1"/>
          </p:cNvSpPr>
          <p:nvPr/>
        </p:nvSpPr>
        <p:spPr bwMode="auto">
          <a:xfrm>
            <a:off x="3696399" y="5969001"/>
            <a:ext cx="321273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dirty="0"/>
              <a:t>(</a:t>
            </a:r>
            <a:r>
              <a:rPr lang="en-US" altLang="en-US" b="1" u="sng" dirty="0">
                <a:solidFill>
                  <a:schemeClr val="accent2"/>
                </a:solidFill>
              </a:rPr>
              <a:t>Transmission Coefficient</a:t>
            </a:r>
            <a:r>
              <a:rPr lang="en-US" altLang="en-US" dirty="0"/>
              <a:t>)</a:t>
            </a:r>
          </a:p>
        </p:txBody>
      </p:sp>
      <p:graphicFrame>
        <p:nvGraphicFramePr>
          <p:cNvPr id="32805" name="Object 17"/>
          <p:cNvGraphicFramePr>
            <a:graphicFrameLocks noChangeAspect="1"/>
          </p:cNvGraphicFramePr>
          <p:nvPr/>
        </p:nvGraphicFramePr>
        <p:xfrm>
          <a:off x="2816225" y="4572000"/>
          <a:ext cx="941388" cy="342900"/>
        </p:xfrm>
        <a:graphic>
          <a:graphicData uri="http://schemas.openxmlformats.org/presentationml/2006/ole">
            <mc:AlternateContent xmlns:mc="http://schemas.openxmlformats.org/markup-compatibility/2006">
              <mc:Choice xmlns:v="urn:schemas-microsoft-com:vml" Requires="v">
                <p:oleObj spid="_x0000_s88118" name="Equation" r:id="rId34" imgW="698197" imgH="253890" progId="Equation.3">
                  <p:embed/>
                </p:oleObj>
              </mc:Choice>
              <mc:Fallback>
                <p:oleObj name="Equation" r:id="rId34" imgW="698197" imgH="253890" progId="Equation.3">
                  <p:embed/>
                  <p:pic>
                    <p:nvPicPr>
                      <p:cNvPr id="0" name="Object 17"/>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816225" y="4572000"/>
                        <a:ext cx="941388"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806" name="Object 18"/>
          <p:cNvGraphicFramePr>
            <a:graphicFrameLocks noChangeAspect="1"/>
          </p:cNvGraphicFramePr>
          <p:nvPr/>
        </p:nvGraphicFramePr>
        <p:xfrm>
          <a:off x="6037263" y="4516438"/>
          <a:ext cx="968375" cy="358775"/>
        </p:xfrm>
        <a:graphic>
          <a:graphicData uri="http://schemas.openxmlformats.org/presentationml/2006/ole">
            <mc:AlternateContent xmlns:mc="http://schemas.openxmlformats.org/markup-compatibility/2006">
              <mc:Choice xmlns:v="urn:schemas-microsoft-com:vml" Requires="v">
                <p:oleObj spid="_x0000_s88119" name="Equation" r:id="rId36" imgW="685800" imgH="254000" progId="Equation.3">
                  <p:embed/>
                </p:oleObj>
              </mc:Choice>
              <mc:Fallback>
                <p:oleObj name="Equation" r:id="rId36" imgW="685800" imgH="254000" progId="Equation.3">
                  <p:embed/>
                  <p:pic>
                    <p:nvPicPr>
                      <p:cNvPr id="0" name="Object 18"/>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037263" y="4516438"/>
                        <a:ext cx="968375"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807" name="Object 19"/>
          <p:cNvGraphicFramePr>
            <a:graphicFrameLocks noChangeAspect="1"/>
          </p:cNvGraphicFramePr>
          <p:nvPr/>
        </p:nvGraphicFramePr>
        <p:xfrm>
          <a:off x="7559675" y="4497388"/>
          <a:ext cx="935038" cy="339725"/>
        </p:xfrm>
        <a:graphic>
          <a:graphicData uri="http://schemas.openxmlformats.org/presentationml/2006/ole">
            <mc:AlternateContent xmlns:mc="http://schemas.openxmlformats.org/markup-compatibility/2006">
              <mc:Choice xmlns:v="urn:schemas-microsoft-com:vml" Requires="v">
                <p:oleObj spid="_x0000_s88120" name="Equation" r:id="rId38" imgW="698197" imgH="253890" progId="Equation.3">
                  <p:embed/>
                </p:oleObj>
              </mc:Choice>
              <mc:Fallback>
                <p:oleObj name="Equation" r:id="rId38" imgW="698197" imgH="253890" progId="Equation.3">
                  <p:embed/>
                  <p:pic>
                    <p:nvPicPr>
                      <p:cNvPr id="0" name="Object 19"/>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559675" y="4497388"/>
                        <a:ext cx="935038"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808" name="Object 20"/>
          <p:cNvGraphicFramePr>
            <a:graphicFrameLocks noChangeAspect="1"/>
          </p:cNvGraphicFramePr>
          <p:nvPr>
            <p:extLst>
              <p:ext uri="{D42A27DB-BD31-4B8C-83A1-F6EECF244321}">
                <p14:modId xmlns:p14="http://schemas.microsoft.com/office/powerpoint/2010/main" val="3029941676"/>
              </p:ext>
            </p:extLst>
          </p:nvPr>
        </p:nvGraphicFramePr>
        <p:xfrm>
          <a:off x="622300" y="5136295"/>
          <a:ext cx="3063973" cy="781416"/>
        </p:xfrm>
        <a:graphic>
          <a:graphicData uri="http://schemas.openxmlformats.org/presentationml/2006/ole">
            <mc:AlternateContent xmlns:mc="http://schemas.openxmlformats.org/markup-compatibility/2006">
              <mc:Choice xmlns:v="urn:schemas-microsoft-com:vml" Requires="v">
                <p:oleObj spid="_x0000_s88121" name="Equation" r:id="rId40" imgW="1892300" imgH="482600" progId="Equation.3">
                  <p:embed/>
                </p:oleObj>
              </mc:Choice>
              <mc:Fallback>
                <p:oleObj name="Equation" r:id="rId40" imgW="1892300" imgH="482600" progId="Equation.3">
                  <p:embed/>
                  <p:pic>
                    <p:nvPicPr>
                      <p:cNvPr id="0" name="Object 20"/>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22300" y="5136295"/>
                        <a:ext cx="3063973" cy="781416"/>
                      </a:xfrm>
                      <a:prstGeom prst="rect">
                        <a:avLst/>
                      </a:prstGeom>
                      <a:solidFill>
                        <a:srgbClr val="FFFF00"/>
                      </a:solidFill>
                      <a:ln w="19050">
                        <a:solidFill>
                          <a:schemeClr val="tx1"/>
                        </a:solidFill>
                        <a:miter lim="800000"/>
                        <a:headEnd/>
                        <a:tailEnd/>
                      </a:ln>
                    </p:spPr>
                  </p:pic>
                </p:oleObj>
              </mc:Fallback>
            </mc:AlternateContent>
          </a:graphicData>
        </a:graphic>
      </p:graphicFrame>
      <p:graphicFrame>
        <p:nvGraphicFramePr>
          <p:cNvPr id="32809" name="Object 21"/>
          <p:cNvGraphicFramePr>
            <a:graphicFrameLocks noChangeAspect="1"/>
          </p:cNvGraphicFramePr>
          <p:nvPr>
            <p:extLst>
              <p:ext uri="{D42A27DB-BD31-4B8C-83A1-F6EECF244321}">
                <p14:modId xmlns:p14="http://schemas.microsoft.com/office/powerpoint/2010/main" val="2599052051"/>
              </p:ext>
            </p:extLst>
          </p:nvPr>
        </p:nvGraphicFramePr>
        <p:xfrm>
          <a:off x="3803649" y="5109797"/>
          <a:ext cx="2998241" cy="802053"/>
        </p:xfrm>
        <a:graphic>
          <a:graphicData uri="http://schemas.openxmlformats.org/presentationml/2006/ole">
            <mc:AlternateContent xmlns:mc="http://schemas.openxmlformats.org/markup-compatibility/2006">
              <mc:Choice xmlns:v="urn:schemas-microsoft-com:vml" Requires="v">
                <p:oleObj spid="_x0000_s88122" name="Equation" r:id="rId42" imgW="1803400" imgH="482600" progId="Equation.3">
                  <p:embed/>
                </p:oleObj>
              </mc:Choice>
              <mc:Fallback>
                <p:oleObj name="Equation" r:id="rId42" imgW="1803400" imgH="482600" progId="Equation.3">
                  <p:embed/>
                  <p:pic>
                    <p:nvPicPr>
                      <p:cNvPr id="0" name="Object 21"/>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803649" y="5109797"/>
                        <a:ext cx="2998241" cy="802053"/>
                      </a:xfrm>
                      <a:prstGeom prst="rect">
                        <a:avLst/>
                      </a:prstGeom>
                      <a:solidFill>
                        <a:srgbClr val="FFFF00"/>
                      </a:solidFill>
                      <a:ln w="19050">
                        <a:solidFill>
                          <a:schemeClr val="tx1"/>
                        </a:solidFill>
                        <a:miter lim="800000"/>
                        <a:headEnd/>
                        <a:tailEnd/>
                      </a:ln>
                    </p:spPr>
                  </p:pic>
                </p:oleObj>
              </mc:Fallback>
            </mc:AlternateContent>
          </a:graphicData>
        </a:graphic>
      </p:graphicFrame>
      <p:graphicFrame>
        <p:nvGraphicFramePr>
          <p:cNvPr id="32810" name="Object 22"/>
          <p:cNvGraphicFramePr>
            <a:graphicFrameLocks noChangeAspect="1"/>
          </p:cNvGraphicFramePr>
          <p:nvPr>
            <p:extLst>
              <p:ext uri="{D42A27DB-BD31-4B8C-83A1-F6EECF244321}">
                <p14:modId xmlns:p14="http://schemas.microsoft.com/office/powerpoint/2010/main" val="3515126254"/>
              </p:ext>
            </p:extLst>
          </p:nvPr>
        </p:nvGraphicFramePr>
        <p:xfrm>
          <a:off x="7005638" y="5224463"/>
          <a:ext cx="1843088" cy="360362"/>
        </p:xfrm>
        <a:graphic>
          <a:graphicData uri="http://schemas.openxmlformats.org/presentationml/2006/ole">
            <mc:AlternateContent xmlns:mc="http://schemas.openxmlformats.org/markup-compatibility/2006">
              <mc:Choice xmlns:v="urn:schemas-microsoft-com:vml" Requires="v">
                <p:oleObj spid="_x0000_s88123" name="Equation" r:id="rId44" imgW="1168400" imgH="228600" progId="Equation.3">
                  <p:embed/>
                </p:oleObj>
              </mc:Choice>
              <mc:Fallback>
                <p:oleObj name="Equation" r:id="rId44" imgW="1168400" imgH="228600" progId="Equation.3">
                  <p:embed/>
                  <p:pic>
                    <p:nvPicPr>
                      <p:cNvPr id="0" name="Object 22"/>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7005638" y="5224463"/>
                        <a:ext cx="1843088" cy="360362"/>
                      </a:xfrm>
                      <a:prstGeom prst="rect">
                        <a:avLst/>
                      </a:prstGeom>
                      <a:solidFill>
                        <a:schemeClr val="accent1">
                          <a:lumMod val="20000"/>
                          <a:lumOff val="80000"/>
                        </a:schemeClr>
                      </a:solidFill>
                      <a:ln>
                        <a:noFill/>
                      </a:ln>
                      <a:effectLst/>
                    </p:spPr>
                  </p:pic>
                </p:oleObj>
              </mc:Fallback>
            </mc:AlternateContent>
          </a:graphicData>
        </a:graphic>
      </p:graphicFrame>
      <p:sp>
        <p:nvSpPr>
          <p:cNvPr id="56373" name="Text Box 53"/>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Transmission Lines</a:t>
            </a:r>
          </a:p>
        </p:txBody>
      </p:sp>
      <p:sp>
        <p:nvSpPr>
          <p:cNvPr id="32812" name="Text Box 54"/>
          <p:cNvSpPr txBox="1">
            <a:spLocks noChangeArrowheads="1"/>
          </p:cNvSpPr>
          <p:nvPr/>
        </p:nvSpPr>
        <p:spPr bwMode="auto">
          <a:xfrm>
            <a:off x="735468" y="5941806"/>
            <a:ext cx="28376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dirty="0"/>
              <a:t>(</a:t>
            </a:r>
            <a:r>
              <a:rPr lang="en-US" altLang="en-US" b="1" u="sng" dirty="0">
                <a:solidFill>
                  <a:schemeClr val="accent2"/>
                </a:solidFill>
              </a:rPr>
              <a:t>Reflection Coefficient</a:t>
            </a:r>
            <a:r>
              <a:rPr lang="en-US" altLang="en-US" dirty="0"/>
              <a:t>)</a:t>
            </a:r>
          </a:p>
        </p:txBody>
      </p:sp>
      <p:sp>
        <p:nvSpPr>
          <p:cNvPr id="2" name="TextBox 1"/>
          <p:cNvSpPr txBox="1"/>
          <p:nvPr/>
        </p:nvSpPr>
        <p:spPr>
          <a:xfrm>
            <a:off x="3130062" y="1597025"/>
            <a:ext cx="3119926" cy="390037"/>
          </a:xfrm>
          <a:prstGeom prst="rect">
            <a:avLst/>
          </a:prstGeom>
          <a:noFill/>
          <a:ln w="38100">
            <a:solidFill>
              <a:srgbClr val="C00000"/>
            </a:solidFill>
          </a:ln>
        </p:spPr>
        <p:txBody>
          <a:bodyPr wrap="square" rtlCol="0">
            <a:spAutoFit/>
          </a:bodyPr>
          <a:lstStyle/>
          <a:p>
            <a:endParaRPr lang="en-US" dirty="0"/>
          </a:p>
        </p:txBody>
      </p:sp>
      <p:sp>
        <p:nvSpPr>
          <p:cNvPr id="3" name="TextBox 2"/>
          <p:cNvSpPr txBox="1"/>
          <p:nvPr/>
        </p:nvSpPr>
        <p:spPr>
          <a:xfrm>
            <a:off x="4732338" y="2068513"/>
            <a:ext cx="3295650" cy="369332"/>
          </a:xfrm>
          <a:prstGeom prst="rect">
            <a:avLst/>
          </a:prstGeom>
          <a:noFill/>
          <a:ln w="38100">
            <a:solidFill>
              <a:srgbClr val="C00000"/>
            </a:solidFill>
          </a:ln>
        </p:spPr>
        <p:txBody>
          <a:bodyPr wrap="square" rtlCol="0">
            <a:spAutoFit/>
          </a:bodyPr>
          <a:lstStyle/>
          <a:p>
            <a:endParaRPr lang="en-US" sz="1800" dirty="0"/>
          </a:p>
        </p:txBody>
      </p:sp>
      <p:sp>
        <p:nvSpPr>
          <p:cNvPr id="4" name="TextBox 3"/>
          <p:cNvSpPr txBox="1"/>
          <p:nvPr/>
        </p:nvSpPr>
        <p:spPr>
          <a:xfrm>
            <a:off x="2738438" y="3627438"/>
            <a:ext cx="3759077" cy="654416"/>
          </a:xfrm>
          <a:prstGeom prst="rect">
            <a:avLst/>
          </a:prstGeom>
          <a:noFill/>
          <a:ln w="38100">
            <a:solidFill>
              <a:srgbClr val="0000FF"/>
            </a:solidFill>
          </a:ln>
        </p:spPr>
        <p:txBody>
          <a:bodyPr wrap="square" rtlCol="0">
            <a:spAutoFit/>
          </a:bodyPr>
          <a:lstStyle/>
          <a:p>
            <a:endParaRPr lang="en-US" dirty="0"/>
          </a:p>
        </p:txBody>
      </p:sp>
      <p:sp>
        <p:nvSpPr>
          <p:cNvPr id="5" name="TextBox 4"/>
          <p:cNvSpPr txBox="1"/>
          <p:nvPr/>
        </p:nvSpPr>
        <p:spPr>
          <a:xfrm>
            <a:off x="3228975" y="2462213"/>
            <a:ext cx="1357313" cy="546100"/>
          </a:xfrm>
          <a:prstGeom prst="rect">
            <a:avLst/>
          </a:prstGeom>
          <a:noFill/>
          <a:ln w="38100">
            <a:solidFill>
              <a:srgbClr val="0000FF"/>
            </a:solidFill>
          </a:ln>
        </p:spPr>
        <p:txBody>
          <a:bodyPr wrap="square" rtlCol="0">
            <a:spAutoFit/>
          </a:bodyPr>
          <a:lstStyle/>
          <a:p>
            <a:endParaRPr lang="en-US" dirty="0"/>
          </a:p>
        </p:txBody>
      </p:sp>
      <p:sp>
        <p:nvSpPr>
          <p:cNvPr id="6" name="TextBox 5">
            <a:extLst>
              <a:ext uri="{FF2B5EF4-FFF2-40B4-BE49-F238E27FC236}">
                <a16:creationId xmlns:a16="http://schemas.microsoft.com/office/drawing/2014/main" id="{69858478-C1F8-438D-A2DC-E809A5180FEC}"/>
              </a:ext>
            </a:extLst>
          </p:cNvPr>
          <p:cNvSpPr txBox="1"/>
          <p:nvPr/>
        </p:nvSpPr>
        <p:spPr>
          <a:xfrm>
            <a:off x="7634773" y="5584825"/>
            <a:ext cx="1530349" cy="830997"/>
          </a:xfrm>
          <a:prstGeom prst="rect">
            <a:avLst/>
          </a:prstGeom>
          <a:noFill/>
        </p:spPr>
        <p:txBody>
          <a:bodyPr wrap="square" rtlCol="0">
            <a:spAutoFit/>
          </a:bodyPr>
          <a:lstStyle/>
          <a:p>
            <a:r>
              <a:rPr lang="en-US" dirty="0"/>
              <a:t>Z</a:t>
            </a:r>
            <a:r>
              <a:rPr lang="en-US" baseline="-25000" dirty="0"/>
              <a:t>L</a:t>
            </a:r>
            <a:r>
              <a:rPr lang="en-US" dirty="0"/>
              <a:t> and Z</a:t>
            </a:r>
            <a:r>
              <a:rPr lang="en-US" baseline="-25000" dirty="0"/>
              <a:t>02</a:t>
            </a:r>
            <a:r>
              <a:rPr lang="en-US" dirty="0"/>
              <a:t> connected in parallel</a:t>
            </a:r>
          </a:p>
        </p:txBody>
      </p:sp>
      <p:sp>
        <p:nvSpPr>
          <p:cNvPr id="7" name="TextBox 6">
            <a:extLst>
              <a:ext uri="{FF2B5EF4-FFF2-40B4-BE49-F238E27FC236}">
                <a16:creationId xmlns:a16="http://schemas.microsoft.com/office/drawing/2014/main" id="{54868D60-E16B-4994-AF73-C13796950A0D}"/>
              </a:ext>
            </a:extLst>
          </p:cNvPr>
          <p:cNvSpPr txBox="1"/>
          <p:nvPr/>
        </p:nvSpPr>
        <p:spPr>
          <a:xfrm>
            <a:off x="1216074" y="4520032"/>
            <a:ext cx="7354790" cy="456990"/>
          </a:xfrm>
          <a:prstGeom prst="rect">
            <a:avLst/>
          </a:prstGeom>
          <a:noFill/>
          <a:ln w="38100">
            <a:solidFill>
              <a:srgbClr val="C00000"/>
            </a:solidFill>
          </a:ln>
        </p:spPr>
        <p:txBody>
          <a:bodyPr wrap="square" rtlCol="0">
            <a:spAutoFit/>
          </a:bodyPr>
          <a:lstStyle/>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84CF7D5F-A2EB-422A-A4A5-73EE905D861D}" type="slidenum">
              <a:rPr lang="en-US" altLang="en-US" sz="1400">
                <a:latin typeface="Arial" panose="020B0604020202020204" pitchFamily="34" charset="0"/>
              </a:rPr>
              <a:pPr eaLnBrk="1" hangingPunct="1"/>
              <a:t>25</a:t>
            </a:fld>
            <a:endParaRPr lang="en-US" altLang="en-US" sz="1400">
              <a:latin typeface="Arial" panose="020B0604020202020204" pitchFamily="34" charset="0"/>
            </a:endParaRPr>
          </a:p>
        </p:txBody>
      </p:sp>
      <p:sp>
        <p:nvSpPr>
          <p:cNvPr id="33795" name="Rectangle 4"/>
          <p:cNvSpPr>
            <a:spLocks noChangeArrowheads="1"/>
          </p:cNvSpPr>
          <p:nvPr/>
        </p:nvSpPr>
        <p:spPr bwMode="auto">
          <a:xfrm>
            <a:off x="609600" y="152400"/>
            <a:ext cx="853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2000" b="1" u="sng" dirty="0">
                <a:solidFill>
                  <a:srgbClr val="0000FF"/>
                </a:solidFill>
              </a:rPr>
              <a:t>Standing-Wave Ratio (lossless TL)</a:t>
            </a:r>
          </a:p>
        </p:txBody>
      </p:sp>
      <p:sp>
        <p:nvSpPr>
          <p:cNvPr id="33797" name="Text Box 6"/>
          <p:cNvSpPr txBox="1">
            <a:spLocks noChangeArrowheads="1"/>
          </p:cNvSpPr>
          <p:nvPr/>
        </p:nvSpPr>
        <p:spPr bwMode="auto">
          <a:xfrm>
            <a:off x="762238" y="517794"/>
            <a:ext cx="80994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2000" dirty="0"/>
              <a:t>The </a:t>
            </a:r>
            <a:r>
              <a:rPr lang="en-US" altLang="en-US" sz="2000" dirty="0">
                <a:solidFill>
                  <a:srgbClr val="0000FF"/>
                </a:solidFill>
              </a:rPr>
              <a:t>total phasor voltage</a:t>
            </a:r>
            <a:r>
              <a:rPr lang="en-US" altLang="en-US" sz="2000" dirty="0"/>
              <a:t> as a function of position on a line connected to a load at z=0 is</a:t>
            </a:r>
          </a:p>
        </p:txBody>
      </p:sp>
      <p:graphicFrame>
        <p:nvGraphicFramePr>
          <p:cNvPr id="33798" name="Object 2"/>
          <p:cNvGraphicFramePr>
            <a:graphicFrameLocks noGrp="1" noChangeAspect="1"/>
          </p:cNvGraphicFramePr>
          <p:nvPr>
            <p:ph sz="quarter" idx="2"/>
            <p:extLst>
              <p:ext uri="{D42A27DB-BD31-4B8C-83A1-F6EECF244321}">
                <p14:modId xmlns:p14="http://schemas.microsoft.com/office/powerpoint/2010/main" val="3262187885"/>
              </p:ext>
            </p:extLst>
          </p:nvPr>
        </p:nvGraphicFramePr>
        <p:xfrm>
          <a:off x="2197893" y="1204487"/>
          <a:ext cx="4748213" cy="452437"/>
        </p:xfrm>
        <a:graphic>
          <a:graphicData uri="http://schemas.openxmlformats.org/presentationml/2006/ole">
            <mc:AlternateContent xmlns:mc="http://schemas.openxmlformats.org/markup-compatibility/2006">
              <mc:Choice xmlns:v="urn:schemas-microsoft-com:vml" Requires="v">
                <p:oleObj spid="_x0000_s69038" name="Equation" r:id="rId4" imgW="2654300" imgH="254000" progId="Equation.3">
                  <p:embed/>
                </p:oleObj>
              </mc:Choice>
              <mc:Fallback>
                <p:oleObj name="Equation" r:id="rId4" imgW="2654300" imgH="254000" progId="Equation.3">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7893" y="1204487"/>
                        <a:ext cx="4748213" cy="452437"/>
                      </a:xfrm>
                      <a:prstGeom prst="rect">
                        <a:avLst/>
                      </a:prstGeom>
                      <a:solidFill>
                        <a:srgbClr val="FFFF00"/>
                      </a:solidFill>
                      <a:ln>
                        <a:noFill/>
                      </a:ln>
                    </p:spPr>
                  </p:pic>
                </p:oleObj>
              </mc:Fallback>
            </mc:AlternateContent>
          </a:graphicData>
        </a:graphic>
      </p:graphicFrame>
      <p:graphicFrame>
        <p:nvGraphicFramePr>
          <p:cNvPr id="33799" name="Object 3"/>
          <p:cNvGraphicFramePr>
            <a:graphicFrameLocks noGrp="1" noChangeAspect="1"/>
          </p:cNvGraphicFramePr>
          <p:nvPr>
            <p:ph sz="quarter" idx="3"/>
            <p:extLst>
              <p:ext uri="{D42A27DB-BD31-4B8C-83A1-F6EECF244321}">
                <p14:modId xmlns:p14="http://schemas.microsoft.com/office/powerpoint/2010/main" val="641361984"/>
              </p:ext>
            </p:extLst>
          </p:nvPr>
        </p:nvGraphicFramePr>
        <p:xfrm>
          <a:off x="2303703" y="1922770"/>
          <a:ext cx="4354272" cy="462693"/>
        </p:xfrm>
        <a:graphic>
          <a:graphicData uri="http://schemas.openxmlformats.org/presentationml/2006/ole">
            <mc:AlternateContent xmlns:mc="http://schemas.openxmlformats.org/markup-compatibility/2006">
              <mc:Choice xmlns:v="urn:schemas-microsoft-com:vml" Requires="v">
                <p:oleObj spid="_x0000_s69039" name="Equation" r:id="rId6" imgW="2514600" imgH="266700" progId="Equation.3">
                  <p:embed/>
                </p:oleObj>
              </mc:Choice>
              <mc:Fallback>
                <p:oleObj name="Equation" r:id="rId6" imgW="2514600" imgH="266700" progId="Equation.3">
                  <p:embed/>
                  <p:pic>
                    <p:nvPicPr>
                      <p:cNvPr id="0" name="Object 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3703" y="1922770"/>
                        <a:ext cx="4354272" cy="462693"/>
                      </a:xfrm>
                      <a:prstGeom prst="rect">
                        <a:avLst/>
                      </a:prstGeom>
                      <a:noFill/>
                      <a:ln>
                        <a:noFill/>
                      </a:ln>
                      <a:effectLst/>
                    </p:spPr>
                  </p:pic>
                </p:oleObj>
              </mc:Fallback>
            </mc:AlternateContent>
          </a:graphicData>
        </a:graphic>
      </p:graphicFrame>
      <p:sp>
        <p:nvSpPr>
          <p:cNvPr id="33800" name="Text Box 12"/>
          <p:cNvSpPr txBox="1">
            <a:spLocks noChangeArrowheads="1"/>
          </p:cNvSpPr>
          <p:nvPr/>
        </p:nvSpPr>
        <p:spPr bwMode="auto">
          <a:xfrm>
            <a:off x="566738" y="1619250"/>
            <a:ext cx="85772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2000" dirty="0"/>
              <a:t>The </a:t>
            </a:r>
            <a:r>
              <a:rPr lang="en-US" altLang="en-US" sz="2000" dirty="0">
                <a:solidFill>
                  <a:srgbClr val="0000FF"/>
                </a:solidFill>
              </a:rPr>
              <a:t>magnitude of the reflected voltage phasor </a:t>
            </a:r>
            <a:r>
              <a:rPr lang="en-US" altLang="en-US" sz="2000" dirty="0"/>
              <a:t>is</a:t>
            </a:r>
          </a:p>
        </p:txBody>
      </p:sp>
      <p:graphicFrame>
        <p:nvGraphicFramePr>
          <p:cNvPr id="33801" name="Object 4"/>
          <p:cNvGraphicFramePr>
            <a:graphicFrameLocks noGrp="1" noChangeAspect="1"/>
          </p:cNvGraphicFramePr>
          <p:nvPr>
            <p:ph sz="quarter" idx="4"/>
            <p:extLst>
              <p:ext uri="{D42A27DB-BD31-4B8C-83A1-F6EECF244321}">
                <p14:modId xmlns:p14="http://schemas.microsoft.com/office/powerpoint/2010/main" val="3878824679"/>
              </p:ext>
            </p:extLst>
          </p:nvPr>
        </p:nvGraphicFramePr>
        <p:xfrm>
          <a:off x="7320091" y="1716087"/>
          <a:ext cx="1666862" cy="514734"/>
        </p:xfrm>
        <a:graphic>
          <a:graphicData uri="http://schemas.openxmlformats.org/presentationml/2006/ole">
            <mc:AlternateContent xmlns:mc="http://schemas.openxmlformats.org/markup-compatibility/2006">
              <mc:Choice xmlns:v="urn:schemas-microsoft-com:vml" Requires="v">
                <p:oleObj spid="_x0000_s69040" name="Equation" r:id="rId8" imgW="863225" imgH="266584" progId="Equation.3">
                  <p:embed/>
                </p:oleObj>
              </mc:Choice>
              <mc:Fallback>
                <p:oleObj name="Equation" r:id="rId8" imgW="863225" imgH="266584" progId="Equation.3">
                  <p:embed/>
                  <p:pic>
                    <p:nvPicPr>
                      <p:cNvPr id="0" name="Object 4"/>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20091" y="1716087"/>
                        <a:ext cx="1666862" cy="514734"/>
                      </a:xfrm>
                      <a:prstGeom prst="rect">
                        <a:avLst/>
                      </a:prstGeom>
                      <a:solidFill>
                        <a:schemeClr val="accent1">
                          <a:lumMod val="20000"/>
                          <a:lumOff val="80000"/>
                        </a:schemeClr>
                      </a:solidFill>
                      <a:ln w="38100">
                        <a:solidFill>
                          <a:srgbClr val="C00000"/>
                        </a:solidFill>
                      </a:ln>
                      <a:effectLst/>
                    </p:spPr>
                  </p:pic>
                </p:oleObj>
              </mc:Fallback>
            </mc:AlternateContent>
          </a:graphicData>
        </a:graphic>
      </p:graphicFrame>
      <p:graphicFrame>
        <p:nvGraphicFramePr>
          <p:cNvPr id="33802" name="Object 5"/>
          <p:cNvGraphicFramePr>
            <a:graphicFrameLocks noChangeAspect="1"/>
          </p:cNvGraphicFramePr>
          <p:nvPr>
            <p:extLst>
              <p:ext uri="{D42A27DB-BD31-4B8C-83A1-F6EECF244321}">
                <p14:modId xmlns:p14="http://schemas.microsoft.com/office/powerpoint/2010/main" val="330291130"/>
              </p:ext>
            </p:extLst>
          </p:nvPr>
        </p:nvGraphicFramePr>
        <p:xfrm>
          <a:off x="876961" y="2416175"/>
          <a:ext cx="2926690" cy="415040"/>
        </p:xfrm>
        <a:graphic>
          <a:graphicData uri="http://schemas.openxmlformats.org/presentationml/2006/ole">
            <mc:AlternateContent xmlns:mc="http://schemas.openxmlformats.org/markup-compatibility/2006">
              <mc:Choice xmlns:v="urn:schemas-microsoft-com:vml" Requires="v">
                <p:oleObj spid="_x0000_s69041" name="Equation" r:id="rId10" imgW="1701800" imgH="241300" progId="Equation.3">
                  <p:embed/>
                </p:oleObj>
              </mc:Choice>
              <mc:Fallback>
                <p:oleObj name="Equation" r:id="rId10" imgW="1701800" imgH="24130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6961" y="2416175"/>
                        <a:ext cx="2926690" cy="415040"/>
                      </a:xfrm>
                      <a:prstGeom prst="rect">
                        <a:avLst/>
                      </a:prstGeom>
                      <a:solidFill>
                        <a:schemeClr val="accent3">
                          <a:lumMod val="95000"/>
                        </a:schemeClr>
                      </a:solidFill>
                      <a:ln>
                        <a:noFill/>
                      </a:ln>
                      <a:effectLst/>
                    </p:spPr>
                  </p:pic>
                </p:oleObj>
              </mc:Fallback>
            </mc:AlternateContent>
          </a:graphicData>
        </a:graphic>
      </p:graphicFrame>
      <p:graphicFrame>
        <p:nvGraphicFramePr>
          <p:cNvPr id="33803" name="Object 6"/>
          <p:cNvGraphicFramePr>
            <a:graphicFrameLocks noChangeAspect="1"/>
          </p:cNvGraphicFramePr>
          <p:nvPr>
            <p:extLst>
              <p:ext uri="{D42A27DB-BD31-4B8C-83A1-F6EECF244321}">
                <p14:modId xmlns:p14="http://schemas.microsoft.com/office/powerpoint/2010/main" val="1173181478"/>
              </p:ext>
            </p:extLst>
          </p:nvPr>
        </p:nvGraphicFramePr>
        <p:xfrm>
          <a:off x="4143374" y="2372611"/>
          <a:ext cx="2842765" cy="415040"/>
        </p:xfrm>
        <a:graphic>
          <a:graphicData uri="http://schemas.openxmlformats.org/presentationml/2006/ole">
            <mc:AlternateContent xmlns:mc="http://schemas.openxmlformats.org/markup-compatibility/2006">
              <mc:Choice xmlns:v="urn:schemas-microsoft-com:vml" Requires="v">
                <p:oleObj spid="_x0000_s69042" name="Equation" r:id="rId12" imgW="1828800" imgH="266700" progId="Equation.3">
                  <p:embed/>
                </p:oleObj>
              </mc:Choice>
              <mc:Fallback>
                <p:oleObj name="Equation" r:id="rId12" imgW="1828800" imgH="266700"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43374" y="2372611"/>
                        <a:ext cx="2842765" cy="415040"/>
                      </a:xfrm>
                      <a:prstGeom prst="rect">
                        <a:avLst/>
                      </a:prstGeom>
                      <a:solidFill>
                        <a:schemeClr val="accent3">
                          <a:lumMod val="95000"/>
                        </a:schemeClr>
                      </a:solidFill>
                      <a:ln>
                        <a:noFill/>
                      </a:ln>
                      <a:effectLst/>
                    </p:spPr>
                  </p:pic>
                </p:oleObj>
              </mc:Fallback>
            </mc:AlternateContent>
          </a:graphicData>
        </a:graphic>
      </p:graphicFrame>
      <p:graphicFrame>
        <p:nvGraphicFramePr>
          <p:cNvPr id="33804" name="Object 7"/>
          <p:cNvGraphicFramePr>
            <a:graphicFrameLocks noChangeAspect="1"/>
          </p:cNvGraphicFramePr>
          <p:nvPr/>
        </p:nvGraphicFramePr>
        <p:xfrm>
          <a:off x="1814513" y="2879725"/>
          <a:ext cx="5514975" cy="441325"/>
        </p:xfrm>
        <a:graphic>
          <a:graphicData uri="http://schemas.openxmlformats.org/presentationml/2006/ole">
            <mc:AlternateContent xmlns:mc="http://schemas.openxmlformats.org/markup-compatibility/2006">
              <mc:Choice xmlns:v="urn:schemas-microsoft-com:vml" Requires="v">
                <p:oleObj spid="_x0000_s69043" name="Equation" r:id="rId14" imgW="3797300" imgH="304800" progId="Equation.3">
                  <p:embed/>
                </p:oleObj>
              </mc:Choice>
              <mc:Fallback>
                <p:oleObj name="Equation" r:id="rId14" imgW="3797300" imgH="304800"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14513" y="2879725"/>
                        <a:ext cx="5514975"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05" name="Object 8"/>
          <p:cNvGraphicFramePr>
            <a:graphicFrameLocks noChangeAspect="1"/>
          </p:cNvGraphicFramePr>
          <p:nvPr/>
        </p:nvGraphicFramePr>
        <p:xfrm>
          <a:off x="3803650" y="3429000"/>
          <a:ext cx="3290888" cy="458788"/>
        </p:xfrm>
        <a:graphic>
          <a:graphicData uri="http://schemas.openxmlformats.org/presentationml/2006/ole">
            <mc:AlternateContent xmlns:mc="http://schemas.openxmlformats.org/markup-compatibility/2006">
              <mc:Choice xmlns:v="urn:schemas-microsoft-com:vml" Requires="v">
                <p:oleObj spid="_x0000_s69044" name="Equation" r:id="rId16" imgW="2095500" imgH="292100" progId="Equation.3">
                  <p:embed/>
                </p:oleObj>
              </mc:Choice>
              <mc:Fallback>
                <p:oleObj name="Equation" r:id="rId16" imgW="2095500" imgH="292100" progId="Equation.3">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03650" y="3429000"/>
                        <a:ext cx="3290888"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06" name="Object 9"/>
          <p:cNvGraphicFramePr>
            <a:graphicFrameLocks noChangeAspect="1"/>
          </p:cNvGraphicFramePr>
          <p:nvPr/>
        </p:nvGraphicFramePr>
        <p:xfrm>
          <a:off x="3803650" y="3867150"/>
          <a:ext cx="3649663" cy="450850"/>
        </p:xfrm>
        <a:graphic>
          <a:graphicData uri="http://schemas.openxmlformats.org/presentationml/2006/ole">
            <mc:AlternateContent xmlns:mc="http://schemas.openxmlformats.org/markup-compatibility/2006">
              <mc:Choice xmlns:v="urn:schemas-microsoft-com:vml" Requires="v">
                <p:oleObj spid="_x0000_s69045" name="Equation" r:id="rId18" imgW="2362200" imgH="292100" progId="Equation.3">
                  <p:embed/>
                </p:oleObj>
              </mc:Choice>
              <mc:Fallback>
                <p:oleObj name="Equation" r:id="rId18" imgW="2362200" imgH="292100" progId="Equation.3">
                  <p:embed/>
                  <p:pic>
                    <p:nvPicPr>
                      <p:cNvPr id="0"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03650" y="3867150"/>
                        <a:ext cx="3649663"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07" name="Object 10"/>
          <p:cNvGraphicFramePr>
            <a:graphicFrameLocks noChangeAspect="1"/>
          </p:cNvGraphicFramePr>
          <p:nvPr>
            <p:extLst>
              <p:ext uri="{D42A27DB-BD31-4B8C-83A1-F6EECF244321}">
                <p14:modId xmlns:p14="http://schemas.microsoft.com/office/powerpoint/2010/main" val="1134844097"/>
              </p:ext>
            </p:extLst>
          </p:nvPr>
        </p:nvGraphicFramePr>
        <p:xfrm>
          <a:off x="3803649" y="4397255"/>
          <a:ext cx="5058014" cy="595922"/>
        </p:xfrm>
        <a:graphic>
          <a:graphicData uri="http://schemas.openxmlformats.org/presentationml/2006/ole">
            <mc:AlternateContent xmlns:mc="http://schemas.openxmlformats.org/markup-compatibility/2006">
              <mc:Choice xmlns:v="urn:schemas-microsoft-com:vml" Requires="v">
                <p:oleObj spid="_x0000_s69046" name="Equation" r:id="rId20" imgW="2476500" imgH="292100" progId="Equation.3">
                  <p:embed/>
                </p:oleObj>
              </mc:Choice>
              <mc:Fallback>
                <p:oleObj name="Equation" r:id="rId20" imgW="2476500" imgH="292100" progId="Equation.3">
                  <p:embed/>
                  <p:pic>
                    <p:nvPicPr>
                      <p:cNvPr id="0"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803649" y="4397255"/>
                        <a:ext cx="5058014" cy="595922"/>
                      </a:xfrm>
                      <a:prstGeom prst="rect">
                        <a:avLst/>
                      </a:prstGeom>
                      <a:solidFill>
                        <a:srgbClr val="FFFF00"/>
                      </a:solidFill>
                      <a:ln>
                        <a:noFill/>
                      </a:ln>
                    </p:spPr>
                  </p:pic>
                </p:oleObj>
              </mc:Fallback>
            </mc:AlternateContent>
          </a:graphicData>
        </a:graphic>
      </p:graphicFrame>
      <p:graphicFrame>
        <p:nvGraphicFramePr>
          <p:cNvPr id="33808" name="Object 11"/>
          <p:cNvGraphicFramePr>
            <a:graphicFrameLocks noChangeAspect="1"/>
          </p:cNvGraphicFramePr>
          <p:nvPr/>
        </p:nvGraphicFramePr>
        <p:xfrm>
          <a:off x="3255963" y="5183188"/>
          <a:ext cx="547687" cy="354012"/>
        </p:xfrm>
        <a:graphic>
          <a:graphicData uri="http://schemas.openxmlformats.org/presentationml/2006/ole">
            <mc:AlternateContent xmlns:mc="http://schemas.openxmlformats.org/markup-compatibility/2006">
              <mc:Choice xmlns:v="urn:schemas-microsoft-com:vml" Requires="v">
                <p:oleObj spid="_x0000_s69047" name="Equation" r:id="rId22" imgW="393529" imgH="253890" progId="Equation.3">
                  <p:embed/>
                </p:oleObj>
              </mc:Choice>
              <mc:Fallback>
                <p:oleObj name="Equation" r:id="rId22" imgW="393529" imgH="253890" progId="Equation.3">
                  <p:embed/>
                  <p:pic>
                    <p:nvPicPr>
                      <p:cNvPr id="0"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255963" y="5183188"/>
                        <a:ext cx="547687"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809" name="Text Box 28"/>
          <p:cNvSpPr txBox="1">
            <a:spLocks noChangeArrowheads="1"/>
          </p:cNvSpPr>
          <p:nvPr/>
        </p:nvSpPr>
        <p:spPr bwMode="auto">
          <a:xfrm>
            <a:off x="566738" y="4982431"/>
            <a:ext cx="8577262"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u="sng" dirty="0"/>
              <a:t>At any position z</a:t>
            </a:r>
            <a:r>
              <a:rPr lang="en-US" altLang="en-US" dirty="0"/>
              <a:t>, the </a:t>
            </a:r>
            <a:r>
              <a:rPr lang="en-US" altLang="en-US" dirty="0">
                <a:solidFill>
                  <a:srgbClr val="0000FF"/>
                </a:solidFill>
              </a:rPr>
              <a:t>instantaneous</a:t>
            </a:r>
            <a:r>
              <a:rPr lang="en-US" altLang="en-US" dirty="0"/>
              <a:t> voltage on the line is a sinusoidal function of time, with the </a:t>
            </a:r>
            <a:r>
              <a:rPr lang="en-US" altLang="en-US" u="sng" dirty="0"/>
              <a:t>amplitude</a:t>
            </a:r>
            <a:r>
              <a:rPr lang="en-US" altLang="en-US" dirty="0"/>
              <a:t>          given by the above expression. This </a:t>
            </a:r>
            <a:r>
              <a:rPr lang="en-US" altLang="en-US" u="sng" dirty="0"/>
              <a:t>amplitude</a:t>
            </a:r>
            <a:r>
              <a:rPr lang="en-US" altLang="en-US" dirty="0"/>
              <a:t> periodically increases and decreases </a:t>
            </a:r>
            <a:r>
              <a:rPr lang="en-US" altLang="en-US" u="sng" dirty="0"/>
              <a:t>as a function of z</a:t>
            </a:r>
            <a:r>
              <a:rPr lang="en-US" altLang="en-US" dirty="0"/>
              <a:t>. The positions of voltage amplitude maxima and minima are stationary (independent of time). This phenomenon is referred to as a </a:t>
            </a:r>
            <a:r>
              <a:rPr lang="en-US" altLang="en-US" sz="1800" b="1" u="sng" dirty="0">
                <a:solidFill>
                  <a:schemeClr val="accent2"/>
                </a:solidFill>
              </a:rPr>
              <a:t>standing wave</a:t>
            </a:r>
            <a:r>
              <a:rPr lang="en-US" altLang="en-US" dirty="0"/>
              <a:t>. </a:t>
            </a:r>
          </a:p>
        </p:txBody>
      </p:sp>
      <p:sp>
        <p:nvSpPr>
          <p:cNvPr id="57373" name="Line 29"/>
          <p:cNvSpPr>
            <a:spLocks noChangeShapeType="1"/>
          </p:cNvSpPr>
          <p:nvPr/>
        </p:nvSpPr>
        <p:spPr bwMode="auto">
          <a:xfrm>
            <a:off x="1773238" y="3263900"/>
            <a:ext cx="0" cy="555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4" name="Line 30"/>
          <p:cNvSpPr>
            <a:spLocks noChangeShapeType="1"/>
          </p:cNvSpPr>
          <p:nvPr/>
        </p:nvSpPr>
        <p:spPr bwMode="auto">
          <a:xfrm>
            <a:off x="2378075" y="3263900"/>
            <a:ext cx="0" cy="555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5" name="Line 31"/>
          <p:cNvSpPr>
            <a:spLocks noChangeShapeType="1"/>
          </p:cNvSpPr>
          <p:nvPr/>
        </p:nvSpPr>
        <p:spPr bwMode="auto">
          <a:xfrm>
            <a:off x="1773238" y="3319463"/>
            <a:ext cx="60483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6" name="Line 32"/>
          <p:cNvSpPr>
            <a:spLocks noChangeShapeType="1"/>
          </p:cNvSpPr>
          <p:nvPr/>
        </p:nvSpPr>
        <p:spPr bwMode="auto">
          <a:xfrm flipV="1">
            <a:off x="2066925" y="3328988"/>
            <a:ext cx="0" cy="4381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77" name="Text Box 33"/>
          <p:cNvSpPr txBox="1">
            <a:spLocks noChangeArrowheads="1"/>
          </p:cNvSpPr>
          <p:nvPr/>
        </p:nvSpPr>
        <p:spPr bwMode="auto">
          <a:xfrm>
            <a:off x="762238" y="3752149"/>
            <a:ext cx="2422288" cy="1200329"/>
          </a:xfrm>
          <a:prstGeom prst="rect">
            <a:avLst/>
          </a:prstGeom>
          <a:solidFill>
            <a:srgbClr val="FFFF00"/>
          </a:solidFill>
          <a:ln>
            <a:noFill/>
          </a:ln>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1800" b="1" dirty="0">
                <a:solidFill>
                  <a:schemeClr val="accent2"/>
                </a:solidFill>
              </a:rPr>
              <a:t>The magnitude of </a:t>
            </a:r>
            <a:r>
              <a:rPr lang="en-US" altLang="en-US" sz="1800" b="1" u="sng" dirty="0">
                <a:solidFill>
                  <a:schemeClr val="accent2"/>
                </a:solidFill>
              </a:rPr>
              <a:t>total</a:t>
            </a:r>
            <a:r>
              <a:rPr lang="en-US" altLang="en-US" sz="1800" b="1" dirty="0">
                <a:solidFill>
                  <a:schemeClr val="accent2"/>
                </a:solidFill>
              </a:rPr>
              <a:t> voltage </a:t>
            </a:r>
            <a:r>
              <a:rPr lang="en-US" altLang="en-US" sz="1800" b="1" u="sng" dirty="0">
                <a:solidFill>
                  <a:schemeClr val="accent2"/>
                </a:solidFill>
              </a:rPr>
              <a:t>phasor</a:t>
            </a:r>
            <a:r>
              <a:rPr lang="en-US" altLang="en-US" sz="1800" b="1" dirty="0">
                <a:solidFill>
                  <a:schemeClr val="accent2"/>
                </a:solidFill>
              </a:rPr>
              <a:t> as a function of z</a:t>
            </a:r>
          </a:p>
        </p:txBody>
      </p:sp>
      <p:sp>
        <p:nvSpPr>
          <p:cNvPr id="57378" name="Text Box 34"/>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Transmission Lines</a:t>
            </a:r>
          </a:p>
        </p:txBody>
      </p:sp>
      <p:sp>
        <p:nvSpPr>
          <p:cNvPr id="2" name="TextBox 1"/>
          <p:cNvSpPr txBox="1"/>
          <p:nvPr/>
        </p:nvSpPr>
        <p:spPr>
          <a:xfrm>
            <a:off x="4651131" y="2879725"/>
            <a:ext cx="1863970" cy="439738"/>
          </a:xfrm>
          <a:prstGeom prst="rect">
            <a:avLst/>
          </a:prstGeom>
          <a:noFill/>
          <a:ln w="28575">
            <a:solidFill>
              <a:srgbClr val="C00000"/>
            </a:solidFill>
          </a:ln>
        </p:spPr>
        <p:txBody>
          <a:bodyPr wrap="square" rtlCol="0">
            <a:spAutoFit/>
          </a:bodyPr>
          <a:lstStyle/>
          <a:p>
            <a:endParaRPr lang="en-US" dirty="0"/>
          </a:p>
        </p:txBody>
      </p:sp>
      <p:sp>
        <p:nvSpPr>
          <p:cNvPr id="3" name="TextBox 2"/>
          <p:cNvSpPr txBox="1"/>
          <p:nvPr/>
        </p:nvSpPr>
        <p:spPr>
          <a:xfrm>
            <a:off x="5886450" y="4457095"/>
            <a:ext cx="2589335" cy="499207"/>
          </a:xfrm>
          <a:prstGeom prst="rect">
            <a:avLst/>
          </a:prstGeom>
          <a:noFill/>
          <a:ln w="38100">
            <a:solidFill>
              <a:srgbClr val="C00000"/>
            </a:solidFill>
          </a:ln>
        </p:spPr>
        <p:txBody>
          <a:bodyPr wrap="square" rtlCol="0">
            <a:spAutoFit/>
          </a:bodyPr>
          <a:lstStyle/>
          <a:p>
            <a:endParaRPr lang="en-US"/>
          </a:p>
        </p:txBody>
      </p:sp>
      <mc:AlternateContent xmlns:mc="http://schemas.openxmlformats.org/markup-compatibility/2006" xmlns:a14="http://schemas.microsoft.com/office/drawing/2010/main">
        <mc:Choice Requires="a14">
          <p:sp>
            <p:nvSpPr>
              <p:cNvPr id="29" name="Object 4">
                <a:extLst>
                  <a:ext uri="{FF2B5EF4-FFF2-40B4-BE49-F238E27FC236}">
                    <a16:creationId xmlns:a16="http://schemas.microsoft.com/office/drawing/2014/main" id="{5D9814B0-0C40-4FE5-B2C8-46BC71F51BEF}"/>
                  </a:ext>
                </a:extLst>
              </p:cNvPr>
              <p:cNvSpPr txBox="1"/>
              <p:nvPr/>
            </p:nvSpPr>
            <p:spPr bwMode="auto">
              <a:xfrm>
                <a:off x="7163044" y="2310076"/>
                <a:ext cx="1980956" cy="518046"/>
              </a:xfrm>
              <a:prstGeom prst="rect">
                <a:avLst/>
              </a:prstGeom>
              <a:solidFill>
                <a:schemeClr val="accent1">
                  <a:lumMod val="20000"/>
                  <a:lumOff val="80000"/>
                </a:schemeClr>
              </a:solidFill>
              <a:ln w="38100">
                <a:solidFill>
                  <a:srgbClr val="C00000"/>
                </a:solid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𝜌</m:t>
                          </m:r>
                        </m:e>
                        <m:sub>
                          <m:r>
                            <a:rPr lang="en-US" sz="2000" i="1">
                              <a:solidFill>
                                <a:srgbClr val="000000"/>
                              </a:solidFill>
                              <a:latin typeface="Cambria Math" panose="02040503050406030204" pitchFamily="18" charset="0"/>
                            </a:rPr>
                            <m:t>𝑜</m:t>
                          </m:r>
                        </m:sub>
                      </m:sSub>
                      <m:r>
                        <a:rPr lang="en-US" sz="2000" b="0" i="1" baseline="30000" smtClean="0">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𝜌</m:t>
                              </m:r>
                            </m:e>
                            <m:sub>
                              <m:r>
                                <a:rPr lang="en-US" sz="2000" i="1">
                                  <a:solidFill>
                                    <a:srgbClr val="000000"/>
                                  </a:solidFill>
                                  <a:latin typeface="Cambria Math" panose="02040503050406030204" pitchFamily="18" charset="0"/>
                                </a:rPr>
                                <m:t>𝑜</m:t>
                              </m:r>
                            </m:sub>
                          </m:sSub>
                        </m:e>
                      </m:d>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𝑒</m:t>
                          </m:r>
                        </m:e>
                        <m:sup>
                          <m:r>
                            <a:rPr lang="en-US" sz="2000" b="0" i="1" smtClean="0">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𝑗</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𝜑</m:t>
                              </m:r>
                            </m:e>
                            <m:sub>
                              <m:r>
                                <a:rPr lang="en-US" sz="2000" i="1">
                                  <a:solidFill>
                                    <a:srgbClr val="000000"/>
                                  </a:solidFill>
                                  <a:latin typeface="Cambria Math" panose="02040503050406030204" pitchFamily="18" charset="0"/>
                                </a:rPr>
                                <m:t>𝑅</m:t>
                              </m:r>
                            </m:sub>
                          </m:sSub>
                        </m:sup>
                      </m:sSup>
                    </m:oMath>
                  </m:oMathPara>
                </a14:m>
                <a:endParaRPr lang="en-US" sz="2000" dirty="0"/>
              </a:p>
            </p:txBody>
          </p:sp>
        </mc:Choice>
        <mc:Fallback xmlns="">
          <p:sp>
            <p:nvSpPr>
              <p:cNvPr id="29" name="Object 4">
                <a:extLst>
                  <a:ext uri="{FF2B5EF4-FFF2-40B4-BE49-F238E27FC236}">
                    <a16:creationId xmlns:a16="http://schemas.microsoft.com/office/drawing/2014/main" id="{5D9814B0-0C40-4FE5-B2C8-46BC71F51BEF}"/>
                  </a:ext>
                </a:extLst>
              </p:cNvPr>
              <p:cNvSpPr txBox="1">
                <a:spLocks noRot="1" noChangeAspect="1" noMove="1" noResize="1" noEditPoints="1" noAdjustHandles="1" noChangeArrowheads="1" noChangeShapeType="1" noTextEdit="1"/>
              </p:cNvSpPr>
              <p:nvPr/>
            </p:nvSpPr>
            <p:spPr bwMode="auto">
              <a:xfrm>
                <a:off x="7163044" y="2310076"/>
                <a:ext cx="1980956" cy="518046"/>
              </a:xfrm>
              <a:prstGeom prst="rect">
                <a:avLst/>
              </a:prstGeom>
              <a:blipFill>
                <a:blip r:embed="rId24"/>
                <a:stretch>
                  <a:fillRect/>
                </a:stretch>
              </a:blipFill>
              <a:ln w="38100">
                <a:solidFill>
                  <a:srgbClr val="C00000"/>
                </a:solidFill>
              </a:ln>
              <a:effectLst/>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7373"/>
                                        </p:tgtEl>
                                        <p:attrNameLst>
                                          <p:attrName>style.visibility</p:attrName>
                                        </p:attrNameLst>
                                      </p:cBhvr>
                                      <p:to>
                                        <p:strVal val="visible"/>
                                      </p:to>
                                    </p:set>
                                    <p:animEffect transition="in" filter="fade">
                                      <p:cBhvr>
                                        <p:cTn id="7" dur="1000"/>
                                        <p:tgtEl>
                                          <p:spTgt spid="57373"/>
                                        </p:tgtEl>
                                      </p:cBhvr>
                                    </p:animEffect>
                                  </p:childTnLst>
                                </p:cTn>
                              </p:par>
                              <p:par>
                                <p:cTn id="8" presetID="10" presetClass="entr" presetSubtype="0" fill="hold" nodeType="withEffect">
                                  <p:stCondLst>
                                    <p:cond delay="0"/>
                                  </p:stCondLst>
                                  <p:childTnLst>
                                    <p:set>
                                      <p:cBhvr>
                                        <p:cTn id="9" dur="1" fill="hold">
                                          <p:stCondLst>
                                            <p:cond delay="0"/>
                                          </p:stCondLst>
                                        </p:cTn>
                                        <p:tgtEl>
                                          <p:spTgt spid="57374"/>
                                        </p:tgtEl>
                                        <p:attrNameLst>
                                          <p:attrName>style.visibility</p:attrName>
                                        </p:attrNameLst>
                                      </p:cBhvr>
                                      <p:to>
                                        <p:strVal val="visible"/>
                                      </p:to>
                                    </p:set>
                                    <p:animEffect transition="in" filter="fade">
                                      <p:cBhvr>
                                        <p:cTn id="10" dur="1000"/>
                                        <p:tgtEl>
                                          <p:spTgt spid="57374"/>
                                        </p:tgtEl>
                                      </p:cBhvr>
                                    </p:animEffect>
                                  </p:childTnLst>
                                </p:cTn>
                              </p:par>
                              <p:par>
                                <p:cTn id="11" presetID="10" presetClass="entr" presetSubtype="0" fill="hold" nodeType="withEffect">
                                  <p:stCondLst>
                                    <p:cond delay="0"/>
                                  </p:stCondLst>
                                  <p:childTnLst>
                                    <p:set>
                                      <p:cBhvr>
                                        <p:cTn id="12" dur="1" fill="hold">
                                          <p:stCondLst>
                                            <p:cond delay="0"/>
                                          </p:stCondLst>
                                        </p:cTn>
                                        <p:tgtEl>
                                          <p:spTgt spid="57375"/>
                                        </p:tgtEl>
                                        <p:attrNameLst>
                                          <p:attrName>style.visibility</p:attrName>
                                        </p:attrNameLst>
                                      </p:cBhvr>
                                      <p:to>
                                        <p:strVal val="visible"/>
                                      </p:to>
                                    </p:set>
                                    <p:animEffect transition="in" filter="fade">
                                      <p:cBhvr>
                                        <p:cTn id="13" dur="1000"/>
                                        <p:tgtEl>
                                          <p:spTgt spid="57375"/>
                                        </p:tgtEl>
                                      </p:cBhvr>
                                    </p:animEffect>
                                  </p:childTnLst>
                                </p:cTn>
                              </p:par>
                              <p:par>
                                <p:cTn id="14" presetID="10" presetClass="entr" presetSubtype="0" fill="hold" nodeType="withEffect">
                                  <p:stCondLst>
                                    <p:cond delay="0"/>
                                  </p:stCondLst>
                                  <p:childTnLst>
                                    <p:set>
                                      <p:cBhvr>
                                        <p:cTn id="15" dur="1" fill="hold">
                                          <p:stCondLst>
                                            <p:cond delay="0"/>
                                          </p:stCondLst>
                                        </p:cTn>
                                        <p:tgtEl>
                                          <p:spTgt spid="57376"/>
                                        </p:tgtEl>
                                        <p:attrNameLst>
                                          <p:attrName>style.visibility</p:attrName>
                                        </p:attrNameLst>
                                      </p:cBhvr>
                                      <p:to>
                                        <p:strVal val="visible"/>
                                      </p:to>
                                    </p:set>
                                    <p:animEffect transition="in" filter="fade">
                                      <p:cBhvr>
                                        <p:cTn id="16" dur="1000"/>
                                        <p:tgtEl>
                                          <p:spTgt spid="5737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7377"/>
                                        </p:tgtEl>
                                        <p:attrNameLst>
                                          <p:attrName>style.visibility</p:attrName>
                                        </p:attrNameLst>
                                      </p:cBhvr>
                                      <p:to>
                                        <p:strVal val="visible"/>
                                      </p:to>
                                    </p:set>
                                    <p:animEffect transition="in" filter="fade">
                                      <p:cBhvr>
                                        <p:cTn id="19" dur="1000"/>
                                        <p:tgtEl>
                                          <p:spTgt spid="57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7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9997EFFE-7E84-4736-9AAC-B7F96D76CB53}" type="slidenum">
              <a:rPr lang="en-US" altLang="en-US" sz="1400">
                <a:latin typeface="Arial" panose="020B0604020202020204" pitchFamily="34" charset="0"/>
              </a:rPr>
              <a:pPr eaLnBrk="1" hangingPunct="1"/>
              <a:t>26</a:t>
            </a:fld>
            <a:endParaRPr lang="en-US" altLang="en-US" sz="1400">
              <a:latin typeface="Arial" panose="020B0604020202020204" pitchFamily="34" charset="0"/>
            </a:endParaRPr>
          </a:p>
        </p:txBody>
      </p:sp>
      <p:sp>
        <p:nvSpPr>
          <p:cNvPr id="35843" name="Rectangle 4"/>
          <p:cNvSpPr>
            <a:spLocks noChangeArrowheads="1"/>
          </p:cNvSpPr>
          <p:nvPr/>
        </p:nvSpPr>
        <p:spPr bwMode="auto">
          <a:xfrm>
            <a:off x="609600" y="152400"/>
            <a:ext cx="853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2000" b="1" u="sng">
                <a:solidFill>
                  <a:srgbClr val="0000FF"/>
                </a:solidFill>
              </a:rPr>
              <a:t>Standing-Wave Ratio (continued)</a:t>
            </a:r>
          </a:p>
        </p:txBody>
      </p:sp>
      <p:sp>
        <p:nvSpPr>
          <p:cNvPr id="35844" name="Text Box 5"/>
          <p:cNvSpPr txBox="1">
            <a:spLocks noChangeArrowheads="1"/>
          </p:cNvSpPr>
          <p:nvPr/>
        </p:nvSpPr>
        <p:spPr bwMode="auto">
          <a:xfrm>
            <a:off x="566738" y="466725"/>
            <a:ext cx="85772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1400"/>
              <a:t>(losseless transmission line)</a:t>
            </a:r>
          </a:p>
        </p:txBody>
      </p:sp>
      <p:graphicFrame>
        <p:nvGraphicFramePr>
          <p:cNvPr id="35845" name="Object 2"/>
          <p:cNvGraphicFramePr>
            <a:graphicFrameLocks noGrp="1" noChangeAspect="1"/>
          </p:cNvGraphicFramePr>
          <p:nvPr>
            <p:ph sz="quarter" idx="2"/>
            <p:extLst>
              <p:ext uri="{D42A27DB-BD31-4B8C-83A1-F6EECF244321}">
                <p14:modId xmlns:p14="http://schemas.microsoft.com/office/powerpoint/2010/main" val="4105568815"/>
              </p:ext>
            </p:extLst>
          </p:nvPr>
        </p:nvGraphicFramePr>
        <p:xfrm>
          <a:off x="1088623" y="863600"/>
          <a:ext cx="4526365" cy="484188"/>
        </p:xfrm>
        <a:graphic>
          <a:graphicData uri="http://schemas.openxmlformats.org/presentationml/2006/ole">
            <mc:AlternateContent xmlns:mc="http://schemas.openxmlformats.org/markup-compatibility/2006">
              <mc:Choice xmlns:v="urn:schemas-microsoft-com:vml" Requires="v">
                <p:oleObj spid="_x0000_s66089" name="Equation" r:id="rId4" imgW="2730500" imgH="292100" progId="Equation.3">
                  <p:embed/>
                </p:oleObj>
              </mc:Choice>
              <mc:Fallback>
                <p:oleObj name="Equation" r:id="rId4" imgW="2730500" imgH="292100" progId="Equation.3">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8623" y="863600"/>
                        <a:ext cx="4526365" cy="484188"/>
                      </a:xfrm>
                      <a:prstGeom prst="rect">
                        <a:avLst/>
                      </a:prstGeom>
                      <a:noFill/>
                      <a:ln>
                        <a:noFill/>
                      </a:ln>
                      <a:effectLst/>
                    </p:spPr>
                  </p:pic>
                </p:oleObj>
              </mc:Fallback>
            </mc:AlternateContent>
          </a:graphicData>
        </a:graphic>
      </p:graphicFrame>
      <p:graphicFrame>
        <p:nvGraphicFramePr>
          <p:cNvPr id="35846" name="Object 3"/>
          <p:cNvGraphicFramePr>
            <a:graphicFrameLocks noGrp="1" noChangeAspect="1"/>
          </p:cNvGraphicFramePr>
          <p:nvPr>
            <p:ph sz="quarter" idx="3"/>
            <p:extLst>
              <p:ext uri="{D42A27DB-BD31-4B8C-83A1-F6EECF244321}">
                <p14:modId xmlns:p14="http://schemas.microsoft.com/office/powerpoint/2010/main" val="3036845679"/>
              </p:ext>
            </p:extLst>
          </p:nvPr>
        </p:nvGraphicFramePr>
        <p:xfrm>
          <a:off x="1081530" y="1340610"/>
          <a:ext cx="4741740" cy="521465"/>
        </p:xfrm>
        <a:graphic>
          <a:graphicData uri="http://schemas.openxmlformats.org/presentationml/2006/ole">
            <mc:AlternateContent xmlns:mc="http://schemas.openxmlformats.org/markup-compatibility/2006">
              <mc:Choice xmlns:v="urn:schemas-microsoft-com:vml" Requires="v">
                <p:oleObj spid="_x0000_s66090" name="Equation" r:id="rId6" imgW="2781300" imgH="304800" progId="Equation.3">
                  <p:embed/>
                </p:oleObj>
              </mc:Choice>
              <mc:Fallback>
                <p:oleObj name="Equation" r:id="rId6" imgW="2781300" imgH="304800" progId="Equation.3">
                  <p:embed/>
                  <p:pic>
                    <p:nvPicPr>
                      <p:cNvPr id="0" name="Object 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1530" y="1340610"/>
                        <a:ext cx="4741740" cy="521465"/>
                      </a:xfrm>
                      <a:prstGeom prst="rect">
                        <a:avLst/>
                      </a:prstGeom>
                      <a:noFill/>
                      <a:ln>
                        <a:noFill/>
                      </a:ln>
                      <a:effectLst/>
                    </p:spPr>
                  </p:pic>
                </p:oleObj>
              </mc:Fallback>
            </mc:AlternateContent>
          </a:graphicData>
        </a:graphic>
      </p:graphicFrame>
      <p:graphicFrame>
        <p:nvGraphicFramePr>
          <p:cNvPr id="35847" name="Object 4"/>
          <p:cNvGraphicFramePr>
            <a:graphicFrameLocks noGrp="1" noChangeAspect="1"/>
          </p:cNvGraphicFramePr>
          <p:nvPr>
            <p:ph sz="quarter" idx="4"/>
            <p:extLst>
              <p:ext uri="{D42A27DB-BD31-4B8C-83A1-F6EECF244321}">
                <p14:modId xmlns:p14="http://schemas.microsoft.com/office/powerpoint/2010/main" val="3208388779"/>
              </p:ext>
            </p:extLst>
          </p:nvPr>
        </p:nvGraphicFramePr>
        <p:xfrm>
          <a:off x="1081530" y="1873187"/>
          <a:ext cx="4735275" cy="523143"/>
        </p:xfrm>
        <a:graphic>
          <a:graphicData uri="http://schemas.openxmlformats.org/presentationml/2006/ole">
            <mc:AlternateContent xmlns:mc="http://schemas.openxmlformats.org/markup-compatibility/2006">
              <mc:Choice xmlns:v="urn:schemas-microsoft-com:vml" Requires="v">
                <p:oleObj spid="_x0000_s66091" name="Equation" r:id="rId8" imgW="2743200" imgH="304800" progId="Equation.3">
                  <p:embed/>
                </p:oleObj>
              </mc:Choice>
              <mc:Fallback>
                <p:oleObj name="Equation" r:id="rId8" imgW="2743200" imgH="304800" progId="Equation.3">
                  <p:embed/>
                  <p:pic>
                    <p:nvPicPr>
                      <p:cNvPr id="0" name="Object 4"/>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1530" y="1873187"/>
                        <a:ext cx="4735275" cy="523143"/>
                      </a:xfrm>
                      <a:prstGeom prst="rect">
                        <a:avLst/>
                      </a:prstGeom>
                      <a:noFill/>
                      <a:ln>
                        <a:noFill/>
                      </a:ln>
                      <a:effectLst/>
                    </p:spPr>
                  </p:pic>
                </p:oleObj>
              </mc:Fallback>
            </mc:AlternateContent>
          </a:graphicData>
        </a:graphic>
      </p:graphicFrame>
      <p:graphicFrame>
        <p:nvGraphicFramePr>
          <p:cNvPr id="35848" name="Object 5"/>
          <p:cNvGraphicFramePr>
            <a:graphicFrameLocks noChangeAspect="1"/>
          </p:cNvGraphicFramePr>
          <p:nvPr>
            <p:extLst>
              <p:ext uri="{D42A27DB-BD31-4B8C-83A1-F6EECF244321}">
                <p14:modId xmlns:p14="http://schemas.microsoft.com/office/powerpoint/2010/main" val="459120525"/>
              </p:ext>
            </p:extLst>
          </p:nvPr>
        </p:nvGraphicFramePr>
        <p:xfrm>
          <a:off x="6162674" y="1464100"/>
          <a:ext cx="1899872" cy="329775"/>
        </p:xfrm>
        <a:graphic>
          <a:graphicData uri="http://schemas.openxmlformats.org/presentationml/2006/ole">
            <mc:AlternateContent xmlns:mc="http://schemas.openxmlformats.org/markup-compatibility/2006">
              <mc:Choice xmlns:v="urn:schemas-microsoft-com:vml" Requires="v">
                <p:oleObj spid="_x0000_s66092" name="Equation" r:id="rId10" imgW="1244060" imgH="215806" progId="Equation.3">
                  <p:embed/>
                </p:oleObj>
              </mc:Choice>
              <mc:Fallback>
                <p:oleObj name="Equation" r:id="rId10" imgW="1244060" imgH="215806"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62674" y="1464100"/>
                        <a:ext cx="1899872" cy="329775"/>
                      </a:xfrm>
                      <a:prstGeom prst="rect">
                        <a:avLst/>
                      </a:prstGeom>
                      <a:noFill/>
                      <a:ln>
                        <a:noFill/>
                      </a:ln>
                      <a:effectLst/>
                    </p:spPr>
                  </p:pic>
                </p:oleObj>
              </mc:Fallback>
            </mc:AlternateContent>
          </a:graphicData>
        </a:graphic>
      </p:graphicFrame>
      <p:graphicFrame>
        <p:nvGraphicFramePr>
          <p:cNvPr id="35849" name="Object 6"/>
          <p:cNvGraphicFramePr>
            <a:graphicFrameLocks noChangeAspect="1"/>
          </p:cNvGraphicFramePr>
          <p:nvPr>
            <p:extLst>
              <p:ext uri="{D42A27DB-BD31-4B8C-83A1-F6EECF244321}">
                <p14:modId xmlns:p14="http://schemas.microsoft.com/office/powerpoint/2010/main" val="3527276043"/>
              </p:ext>
            </p:extLst>
          </p:nvPr>
        </p:nvGraphicFramePr>
        <p:xfrm>
          <a:off x="6182457" y="1957387"/>
          <a:ext cx="2670117" cy="353825"/>
        </p:xfrm>
        <a:graphic>
          <a:graphicData uri="http://schemas.openxmlformats.org/presentationml/2006/ole">
            <mc:AlternateContent xmlns:mc="http://schemas.openxmlformats.org/markup-compatibility/2006">
              <mc:Choice xmlns:v="urn:schemas-microsoft-com:vml" Requires="v">
                <p:oleObj spid="_x0000_s66093" name="Equation" r:id="rId12" imgW="1396394" imgH="215806" progId="Equation.3">
                  <p:embed/>
                </p:oleObj>
              </mc:Choice>
              <mc:Fallback>
                <p:oleObj name="Equation" r:id="rId12" imgW="1396394" imgH="215806"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82457" y="1957387"/>
                        <a:ext cx="2670117" cy="353825"/>
                      </a:xfrm>
                      <a:prstGeom prst="rect">
                        <a:avLst/>
                      </a:prstGeom>
                      <a:noFill/>
                      <a:ln>
                        <a:noFill/>
                      </a:ln>
                    </p:spPr>
                  </p:pic>
                </p:oleObj>
              </mc:Fallback>
            </mc:AlternateContent>
          </a:graphicData>
        </a:graphic>
      </p:graphicFrame>
      <p:graphicFrame>
        <p:nvGraphicFramePr>
          <p:cNvPr id="35850" name="Object 7"/>
          <p:cNvGraphicFramePr>
            <a:graphicFrameLocks noChangeAspect="1"/>
          </p:cNvGraphicFramePr>
          <p:nvPr>
            <p:extLst>
              <p:ext uri="{D42A27DB-BD31-4B8C-83A1-F6EECF244321}">
                <p14:modId xmlns:p14="http://schemas.microsoft.com/office/powerpoint/2010/main" val="3506281025"/>
              </p:ext>
            </p:extLst>
          </p:nvPr>
        </p:nvGraphicFramePr>
        <p:xfrm>
          <a:off x="1413363" y="3159125"/>
          <a:ext cx="3526938" cy="947468"/>
        </p:xfrm>
        <a:graphic>
          <a:graphicData uri="http://schemas.openxmlformats.org/presentationml/2006/ole">
            <mc:AlternateContent xmlns:mc="http://schemas.openxmlformats.org/markup-compatibility/2006">
              <mc:Choice xmlns:v="urn:schemas-microsoft-com:vml" Requires="v">
                <p:oleObj spid="_x0000_s66094" name="Equation" r:id="rId14" imgW="1892300" imgH="508000" progId="Equation.3">
                  <p:embed/>
                </p:oleObj>
              </mc:Choice>
              <mc:Fallback>
                <p:oleObj name="Equation" r:id="rId14" imgW="1892300" imgH="508000"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13363" y="3159125"/>
                        <a:ext cx="3526938" cy="947468"/>
                      </a:xfrm>
                      <a:prstGeom prst="rect">
                        <a:avLst/>
                      </a:prstGeom>
                      <a:solidFill>
                        <a:srgbClr val="FFFF00"/>
                      </a:solidFill>
                      <a:ln w="38100">
                        <a:solidFill>
                          <a:srgbClr val="C00000"/>
                        </a:solidFill>
                      </a:ln>
                    </p:spPr>
                  </p:pic>
                </p:oleObj>
              </mc:Fallback>
            </mc:AlternateContent>
          </a:graphicData>
        </a:graphic>
      </p:graphicFrame>
      <p:graphicFrame>
        <p:nvGraphicFramePr>
          <p:cNvPr id="35851" name="Object 8"/>
          <p:cNvGraphicFramePr>
            <a:graphicFrameLocks noChangeAspect="1"/>
          </p:cNvGraphicFramePr>
          <p:nvPr/>
        </p:nvGraphicFramePr>
        <p:xfrm>
          <a:off x="6804025" y="3386138"/>
          <a:ext cx="712788" cy="339725"/>
        </p:xfrm>
        <a:graphic>
          <a:graphicData uri="http://schemas.openxmlformats.org/presentationml/2006/ole">
            <mc:AlternateContent xmlns:mc="http://schemas.openxmlformats.org/markup-compatibility/2006">
              <mc:Choice xmlns:v="urn:schemas-microsoft-com:vml" Requires="v">
                <p:oleObj spid="_x0000_s66095" name="Equation" r:id="rId16" imgW="533169" imgH="253890" progId="Equation.3">
                  <p:embed/>
                </p:oleObj>
              </mc:Choice>
              <mc:Fallback>
                <p:oleObj name="Equation" r:id="rId16" imgW="533169" imgH="253890" progId="Equation.3">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04025" y="3386138"/>
                        <a:ext cx="712788"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52" name="Object 9"/>
          <p:cNvGraphicFramePr>
            <a:graphicFrameLocks noChangeAspect="1"/>
          </p:cNvGraphicFramePr>
          <p:nvPr>
            <p:extLst>
              <p:ext uri="{D42A27DB-BD31-4B8C-83A1-F6EECF244321}">
                <p14:modId xmlns:p14="http://schemas.microsoft.com/office/powerpoint/2010/main" val="1418478878"/>
              </p:ext>
            </p:extLst>
          </p:nvPr>
        </p:nvGraphicFramePr>
        <p:xfrm>
          <a:off x="3652838" y="4558446"/>
          <a:ext cx="1838325" cy="330200"/>
        </p:xfrm>
        <a:graphic>
          <a:graphicData uri="http://schemas.openxmlformats.org/presentationml/2006/ole">
            <mc:AlternateContent xmlns:mc="http://schemas.openxmlformats.org/markup-compatibility/2006">
              <mc:Choice xmlns:v="urn:schemas-microsoft-com:vml" Requires="v">
                <p:oleObj spid="_x0000_s66096" name="Equation" r:id="rId18" imgW="1205977" imgH="215806" progId="Equation.3">
                  <p:embed/>
                </p:oleObj>
              </mc:Choice>
              <mc:Fallback>
                <p:oleObj name="Equation" r:id="rId18" imgW="1205977" imgH="215806" progId="Equation.3">
                  <p:embed/>
                  <p:pic>
                    <p:nvPicPr>
                      <p:cNvPr id="0"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52838" y="4558446"/>
                        <a:ext cx="183832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53" name="Object 10"/>
          <p:cNvGraphicFramePr>
            <a:graphicFrameLocks noChangeAspect="1"/>
          </p:cNvGraphicFramePr>
          <p:nvPr/>
        </p:nvGraphicFramePr>
        <p:xfrm>
          <a:off x="3667125" y="4999038"/>
          <a:ext cx="1809750" cy="369887"/>
        </p:xfrm>
        <a:graphic>
          <a:graphicData uri="http://schemas.openxmlformats.org/presentationml/2006/ole">
            <mc:AlternateContent xmlns:mc="http://schemas.openxmlformats.org/markup-compatibility/2006">
              <mc:Choice xmlns:v="urn:schemas-microsoft-com:vml" Requires="v">
                <p:oleObj spid="_x0000_s66097" name="Equation" r:id="rId20" imgW="1117600" imgH="228600" progId="Equation.3">
                  <p:embed/>
                </p:oleObj>
              </mc:Choice>
              <mc:Fallback>
                <p:oleObj name="Equation" r:id="rId20" imgW="1117600" imgH="228600" progId="Equation.3">
                  <p:embed/>
                  <p:pic>
                    <p:nvPicPr>
                      <p:cNvPr id="0"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67125" y="4999038"/>
                        <a:ext cx="18097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54" name="Object 11"/>
          <p:cNvGraphicFramePr>
            <a:graphicFrameLocks noChangeAspect="1"/>
          </p:cNvGraphicFramePr>
          <p:nvPr/>
        </p:nvGraphicFramePr>
        <p:xfrm>
          <a:off x="3090863" y="5321300"/>
          <a:ext cx="3273425" cy="674688"/>
        </p:xfrm>
        <a:graphic>
          <a:graphicData uri="http://schemas.openxmlformats.org/presentationml/2006/ole">
            <mc:AlternateContent xmlns:mc="http://schemas.openxmlformats.org/markup-compatibility/2006">
              <mc:Choice xmlns:v="urn:schemas-microsoft-com:vml" Requires="v">
                <p:oleObj spid="_x0000_s66098" name="Equation" r:id="rId22" imgW="2159000" imgH="444500" progId="Equation.3">
                  <p:embed/>
                </p:oleObj>
              </mc:Choice>
              <mc:Fallback>
                <p:oleObj name="Equation" r:id="rId22" imgW="2159000" imgH="444500" progId="Equation.3">
                  <p:embed/>
                  <p:pic>
                    <p:nvPicPr>
                      <p:cNvPr id="0"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090863" y="5321300"/>
                        <a:ext cx="3273425" cy="67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419" name="Line 27"/>
          <p:cNvSpPr>
            <a:spLocks noChangeShapeType="1"/>
          </p:cNvSpPr>
          <p:nvPr/>
        </p:nvSpPr>
        <p:spPr bwMode="auto">
          <a:xfrm flipH="1">
            <a:off x="7819231" y="2260967"/>
            <a:ext cx="1635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0" name="Line 28"/>
          <p:cNvSpPr>
            <a:spLocks noChangeShapeType="1"/>
          </p:cNvSpPr>
          <p:nvPr/>
        </p:nvSpPr>
        <p:spPr bwMode="auto">
          <a:xfrm flipV="1">
            <a:off x="7886699" y="2260967"/>
            <a:ext cx="0" cy="2190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21" name="Text Box 29"/>
          <p:cNvSpPr txBox="1">
            <a:spLocks noChangeArrowheads="1"/>
          </p:cNvSpPr>
          <p:nvPr/>
        </p:nvSpPr>
        <p:spPr bwMode="auto">
          <a:xfrm>
            <a:off x="7431453" y="2419102"/>
            <a:ext cx="1260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1200" u="sng" dirty="0"/>
              <a:t>an integer</a:t>
            </a:r>
          </a:p>
        </p:txBody>
      </p:sp>
      <p:sp>
        <p:nvSpPr>
          <p:cNvPr id="35860" name="Text Box 30"/>
          <p:cNvSpPr txBox="1">
            <a:spLocks noChangeArrowheads="1"/>
          </p:cNvSpPr>
          <p:nvPr/>
        </p:nvSpPr>
        <p:spPr bwMode="auto">
          <a:xfrm>
            <a:off x="609600" y="2709862"/>
            <a:ext cx="85217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2000" u="sng" dirty="0">
                <a:solidFill>
                  <a:schemeClr val="accent2"/>
                </a:solidFill>
              </a:rPr>
              <a:t>The standing-wave ratio (</a:t>
            </a:r>
            <a:r>
              <a:rPr lang="en-US" altLang="en-US" sz="2000" i="1" u="sng" dirty="0">
                <a:solidFill>
                  <a:schemeClr val="accent2"/>
                </a:solidFill>
              </a:rPr>
              <a:t>SWR)</a:t>
            </a:r>
            <a:r>
              <a:rPr lang="en-US" altLang="en-US" sz="2000" dirty="0"/>
              <a:t> is defined as</a:t>
            </a:r>
            <a:r>
              <a:rPr lang="en-US" altLang="en-US" sz="2000" u="sng" dirty="0"/>
              <a:t> </a:t>
            </a:r>
          </a:p>
        </p:txBody>
      </p:sp>
      <p:sp>
        <p:nvSpPr>
          <p:cNvPr id="35861" name="Text Box 31"/>
          <p:cNvSpPr txBox="1">
            <a:spLocks noChangeArrowheads="1"/>
          </p:cNvSpPr>
          <p:nvPr/>
        </p:nvSpPr>
        <p:spPr bwMode="auto">
          <a:xfrm>
            <a:off x="5048250" y="3386138"/>
            <a:ext cx="1720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i="1" dirty="0"/>
              <a:t>SWR</a:t>
            </a:r>
            <a:r>
              <a:rPr lang="en-US" altLang="en-US" dirty="0"/>
              <a:t> = 1 when</a:t>
            </a:r>
          </a:p>
        </p:txBody>
      </p:sp>
      <p:sp>
        <p:nvSpPr>
          <p:cNvPr id="35862" name="Text Box 32"/>
          <p:cNvSpPr txBox="1">
            <a:spLocks noChangeArrowheads="1"/>
          </p:cNvSpPr>
          <p:nvPr/>
        </p:nvSpPr>
        <p:spPr bwMode="auto">
          <a:xfrm>
            <a:off x="466725" y="4134612"/>
            <a:ext cx="85217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2000" dirty="0"/>
              <a:t>For two adjacent </a:t>
            </a:r>
            <a:r>
              <a:rPr lang="en-US" altLang="en-US" sz="2000" u="sng" dirty="0">
                <a:solidFill>
                  <a:srgbClr val="C00000"/>
                </a:solidFill>
              </a:rPr>
              <a:t>maxima</a:t>
            </a:r>
            <a:r>
              <a:rPr lang="en-US" altLang="en-US" sz="2000" dirty="0"/>
              <a:t> at, say, </a:t>
            </a:r>
            <a:r>
              <a:rPr lang="en-US" altLang="en-US" sz="2000" i="1" dirty="0">
                <a:solidFill>
                  <a:srgbClr val="0000FF"/>
                </a:solidFill>
              </a:rPr>
              <a:t>N</a:t>
            </a:r>
            <a:r>
              <a:rPr lang="en-US" altLang="en-US" sz="2000" dirty="0">
                <a:solidFill>
                  <a:srgbClr val="0000FF"/>
                </a:solidFill>
              </a:rPr>
              <a:t>=1</a:t>
            </a:r>
            <a:r>
              <a:rPr lang="en-US" altLang="en-US" sz="2000" dirty="0"/>
              <a:t> and </a:t>
            </a:r>
            <a:r>
              <a:rPr lang="en-US" altLang="en-US" sz="2000" i="1" dirty="0">
                <a:solidFill>
                  <a:srgbClr val="0000FF"/>
                </a:solidFill>
              </a:rPr>
              <a:t>N</a:t>
            </a:r>
            <a:r>
              <a:rPr lang="en-US" altLang="en-US" sz="2000" dirty="0">
                <a:solidFill>
                  <a:srgbClr val="0000FF"/>
                </a:solidFill>
              </a:rPr>
              <a:t>=0</a:t>
            </a:r>
            <a:r>
              <a:rPr lang="en-US" altLang="en-US" sz="2000" dirty="0"/>
              <a:t> we can write</a:t>
            </a:r>
          </a:p>
        </p:txBody>
      </p:sp>
      <p:sp>
        <p:nvSpPr>
          <p:cNvPr id="35863" name="Text Box 33"/>
          <p:cNvSpPr txBox="1">
            <a:spLocks noChangeArrowheads="1"/>
          </p:cNvSpPr>
          <p:nvPr/>
        </p:nvSpPr>
        <p:spPr bwMode="auto">
          <a:xfrm>
            <a:off x="566738" y="6007100"/>
            <a:ext cx="85772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2000" dirty="0">
                <a:solidFill>
                  <a:schemeClr val="accent2"/>
                </a:solidFill>
              </a:rPr>
              <a:t>Voltage maxima and minima repeat every half wavelength.</a:t>
            </a:r>
          </a:p>
        </p:txBody>
      </p:sp>
      <p:sp>
        <p:nvSpPr>
          <p:cNvPr id="59426" name="Text Box 34"/>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Transmission Lines</a:t>
            </a:r>
          </a:p>
        </p:txBody>
      </p:sp>
      <p:graphicFrame>
        <p:nvGraphicFramePr>
          <p:cNvPr id="26" name="Object 5"/>
          <p:cNvGraphicFramePr>
            <a:graphicFrameLocks noChangeAspect="1"/>
          </p:cNvGraphicFramePr>
          <p:nvPr>
            <p:extLst>
              <p:ext uri="{D42A27DB-BD31-4B8C-83A1-F6EECF244321}">
                <p14:modId xmlns:p14="http://schemas.microsoft.com/office/powerpoint/2010/main" val="242867897"/>
              </p:ext>
            </p:extLst>
          </p:nvPr>
        </p:nvGraphicFramePr>
        <p:xfrm>
          <a:off x="871752" y="4777459"/>
          <a:ext cx="2305080" cy="400110"/>
        </p:xfrm>
        <a:graphic>
          <a:graphicData uri="http://schemas.openxmlformats.org/presentationml/2006/ole">
            <mc:AlternateContent xmlns:mc="http://schemas.openxmlformats.org/markup-compatibility/2006">
              <mc:Choice xmlns:v="urn:schemas-microsoft-com:vml" Requires="v">
                <p:oleObj spid="_x0000_s66099" name="Equation" r:id="rId24" imgW="1244060" imgH="215806" progId="Equation.3">
                  <p:embed/>
                </p:oleObj>
              </mc:Choice>
              <mc:Fallback>
                <p:oleObj name="Equation" r:id="rId24" imgW="1244060" imgH="215806" progId="Equation.3">
                  <p:embed/>
                  <p:pic>
                    <p:nvPicPr>
                      <p:cNvPr id="35848"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1752" y="4777459"/>
                        <a:ext cx="2305080" cy="400110"/>
                      </a:xfrm>
                      <a:prstGeom prst="rect">
                        <a:avLst/>
                      </a:prstGeom>
                      <a:solidFill>
                        <a:schemeClr val="accent1">
                          <a:lumMod val="20000"/>
                          <a:lumOff val="80000"/>
                        </a:schemeClr>
                      </a:solidFill>
                      <a:ln>
                        <a:noFill/>
                      </a:ln>
                      <a:effectLst/>
                    </p:spPr>
                  </p:pic>
                </p:oleObj>
              </mc:Fallback>
            </mc:AlternateContent>
          </a:graphicData>
        </a:graphic>
      </p:graphicFrame>
      <p:sp>
        <p:nvSpPr>
          <p:cNvPr id="2" name="TextBox 1"/>
          <p:cNvSpPr txBox="1"/>
          <p:nvPr/>
        </p:nvSpPr>
        <p:spPr>
          <a:xfrm>
            <a:off x="3667125" y="5349082"/>
            <a:ext cx="2800716" cy="638175"/>
          </a:xfrm>
          <a:prstGeom prst="rect">
            <a:avLst/>
          </a:prstGeom>
          <a:noFill/>
          <a:ln w="38100">
            <a:solidFill>
              <a:srgbClr val="0000FF"/>
            </a:solidFill>
          </a:ln>
        </p:spPr>
        <p:txBody>
          <a:bodyPr wrap="square" rtlCol="0">
            <a:spAutoFit/>
          </a:bodyPr>
          <a:lstStyle/>
          <a:p>
            <a:endParaRPr lang="en-US" dirty="0"/>
          </a:p>
        </p:txBody>
      </p:sp>
      <p:sp>
        <p:nvSpPr>
          <p:cNvPr id="3" name="TextBox 2"/>
          <p:cNvSpPr txBox="1"/>
          <p:nvPr/>
        </p:nvSpPr>
        <p:spPr>
          <a:xfrm>
            <a:off x="3262018" y="1464100"/>
            <a:ext cx="246113" cy="282338"/>
          </a:xfrm>
          <a:prstGeom prst="rect">
            <a:avLst/>
          </a:prstGeom>
          <a:noFill/>
          <a:ln w="28575">
            <a:solidFill>
              <a:srgbClr val="C00000"/>
            </a:solidFill>
          </a:ln>
        </p:spPr>
        <p:txBody>
          <a:bodyPr wrap="square" rtlCol="0">
            <a:spAutoFit/>
          </a:bodyPr>
          <a:lstStyle/>
          <a:p>
            <a:endParaRPr lang="en-US" dirty="0"/>
          </a:p>
        </p:txBody>
      </p:sp>
      <p:sp>
        <p:nvSpPr>
          <p:cNvPr id="4" name="TextBox 3"/>
          <p:cNvSpPr txBox="1"/>
          <p:nvPr/>
        </p:nvSpPr>
        <p:spPr>
          <a:xfrm>
            <a:off x="3262018" y="1977358"/>
            <a:ext cx="246113" cy="338554"/>
          </a:xfrm>
          <a:prstGeom prst="rect">
            <a:avLst/>
          </a:prstGeom>
          <a:noFill/>
          <a:ln w="28575">
            <a:solidFill>
              <a:srgbClr val="C00000"/>
            </a:solidFill>
          </a:ln>
        </p:spPr>
        <p:txBody>
          <a:bodyPr wrap="square" rtlCol="0">
            <a:spAutoFit/>
          </a:bodyPr>
          <a:lstStyle/>
          <a:p>
            <a:endParaRPr lang="en-US" dirty="0"/>
          </a:p>
        </p:txBody>
      </p:sp>
      <p:sp>
        <p:nvSpPr>
          <p:cNvPr id="6" name="TextBox 5">
            <a:extLst>
              <a:ext uri="{FF2B5EF4-FFF2-40B4-BE49-F238E27FC236}">
                <a16:creationId xmlns:a16="http://schemas.microsoft.com/office/drawing/2014/main" id="{5FC5C8B8-5A4A-4879-8AF0-5C67C53DC11B}"/>
              </a:ext>
            </a:extLst>
          </p:cNvPr>
          <p:cNvSpPr txBox="1"/>
          <p:nvPr/>
        </p:nvSpPr>
        <p:spPr>
          <a:xfrm>
            <a:off x="3771901" y="891409"/>
            <a:ext cx="1619250" cy="474696"/>
          </a:xfrm>
          <a:prstGeom prst="rect">
            <a:avLst/>
          </a:prstGeom>
          <a:noFill/>
          <a:ln w="28575">
            <a:solidFill>
              <a:srgbClr val="C00000"/>
            </a:solidFill>
          </a:ln>
        </p:spPr>
        <p:txBody>
          <a:bodyPr wrap="squar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9419"/>
                                        </p:tgtEl>
                                        <p:attrNameLst>
                                          <p:attrName>style.visibility</p:attrName>
                                        </p:attrNameLst>
                                      </p:cBhvr>
                                      <p:to>
                                        <p:strVal val="visible"/>
                                      </p:to>
                                    </p:set>
                                    <p:animEffect transition="in" filter="fade">
                                      <p:cBhvr>
                                        <p:cTn id="7" dur="1000"/>
                                        <p:tgtEl>
                                          <p:spTgt spid="59419"/>
                                        </p:tgtEl>
                                      </p:cBhvr>
                                    </p:animEffect>
                                  </p:childTnLst>
                                </p:cTn>
                              </p:par>
                              <p:par>
                                <p:cTn id="8" presetID="10" presetClass="entr" presetSubtype="0" fill="hold" nodeType="withEffect">
                                  <p:stCondLst>
                                    <p:cond delay="0"/>
                                  </p:stCondLst>
                                  <p:childTnLst>
                                    <p:set>
                                      <p:cBhvr>
                                        <p:cTn id="9" dur="1" fill="hold">
                                          <p:stCondLst>
                                            <p:cond delay="0"/>
                                          </p:stCondLst>
                                        </p:cTn>
                                        <p:tgtEl>
                                          <p:spTgt spid="59420"/>
                                        </p:tgtEl>
                                        <p:attrNameLst>
                                          <p:attrName>style.visibility</p:attrName>
                                        </p:attrNameLst>
                                      </p:cBhvr>
                                      <p:to>
                                        <p:strVal val="visible"/>
                                      </p:to>
                                    </p:set>
                                    <p:animEffect transition="in" filter="fade">
                                      <p:cBhvr>
                                        <p:cTn id="10" dur="1000"/>
                                        <p:tgtEl>
                                          <p:spTgt spid="594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9421"/>
                                        </p:tgtEl>
                                        <p:attrNameLst>
                                          <p:attrName>style.visibility</p:attrName>
                                        </p:attrNameLst>
                                      </p:cBhvr>
                                      <p:to>
                                        <p:strVal val="visible"/>
                                      </p:to>
                                    </p:set>
                                    <p:animEffect transition="in" filter="fade">
                                      <p:cBhvr>
                                        <p:cTn id="13" dur="1000"/>
                                        <p:tgtEl>
                                          <p:spTgt spid="59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9283B5-B1A6-4890-B092-2AD13B40AD0A}"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34819" name="Rectangle 7"/>
          <p:cNvSpPr>
            <a:spLocks noChangeArrowheads="1"/>
          </p:cNvSpPr>
          <p:nvPr/>
        </p:nvSpPr>
        <p:spPr bwMode="auto">
          <a:xfrm>
            <a:off x="609600" y="152400"/>
            <a:ext cx="853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000" b="1" i="0" u="sng" strike="noStrike" kern="1200" cap="none" spc="0" normalizeH="0" baseline="0" noProof="0">
                <a:ln>
                  <a:noFill/>
                </a:ln>
                <a:solidFill>
                  <a:srgbClr val="0000FF"/>
                </a:solidFill>
                <a:effectLst/>
                <a:uLnTx/>
                <a:uFillTx/>
                <a:latin typeface="Verdana" panose="020B0604030504040204" pitchFamily="34" charset="0"/>
                <a:ea typeface="MS PGothic" panose="020B0600070205080204" pitchFamily="34" charset="-128"/>
                <a:cs typeface="+mn-cs"/>
              </a:rPr>
              <a:t>Standing-Wave Ratio (continued)</a:t>
            </a:r>
          </a:p>
        </p:txBody>
      </p:sp>
      <p:sp>
        <p:nvSpPr>
          <p:cNvPr id="34820" name="Text Box 8"/>
          <p:cNvSpPr txBox="1">
            <a:spLocks noChangeArrowheads="1"/>
          </p:cNvSpPr>
          <p:nvPr/>
        </p:nvSpPr>
        <p:spPr bwMode="auto">
          <a:xfrm>
            <a:off x="566738" y="466725"/>
            <a:ext cx="85772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rPr>
              <a:t>(losseless transmission line)</a:t>
            </a:r>
          </a:p>
        </p:txBody>
      </p:sp>
      <p:sp>
        <p:nvSpPr>
          <p:cNvPr id="34821" name="Text Box 9"/>
          <p:cNvSpPr txBox="1">
            <a:spLocks noChangeArrowheads="1"/>
          </p:cNvSpPr>
          <p:nvPr/>
        </p:nvSpPr>
        <p:spPr bwMode="auto">
          <a:xfrm>
            <a:off x="581819" y="780946"/>
            <a:ext cx="85772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In the special case of          , the reflected wave vanishes and there is only a single traveling wave moving to the right. In this case the voltage amplitude is independent of position </a:t>
            </a:r>
            <a:r>
              <a:rPr lang="en-US" altLang="en-US" dirty="0">
                <a:highlight>
                  <a:srgbClr val="FFFF00"/>
                </a:highlight>
              </a:rPr>
              <a:t>(</a:t>
            </a:r>
            <a:r>
              <a:rPr kumimoji="0" lang="en-US" altLang="en-US" sz="1600" b="0" i="0" u="none" strike="noStrike" kern="1200" cap="none" spc="0" normalizeH="0" baseline="0" noProof="0" dirty="0">
                <a:ln>
                  <a:noFill/>
                </a:ln>
                <a:solidFill>
                  <a:srgbClr val="0000FF"/>
                </a:solidFill>
                <a:effectLst/>
                <a:highlight>
                  <a:srgbClr val="FFFF00"/>
                </a:highlight>
                <a:uLnTx/>
                <a:uFillTx/>
                <a:latin typeface="Verdana" panose="020B0604030504040204" pitchFamily="34" charset="0"/>
                <a:ea typeface="MS PGothic" panose="020B0600070205080204" pitchFamily="34" charset="-128"/>
                <a:cs typeface="+mn-cs"/>
              </a:rPr>
              <a:t>“flat” voltage profile</a:t>
            </a:r>
            <a:r>
              <a:rPr kumimoji="0" lang="en-US" altLang="en-US" sz="1600" b="0" i="0" u="none" strike="noStrike" kern="1200" cap="none" spc="0" normalizeH="0" baseline="0" noProof="0" dirty="0">
                <a:ln>
                  <a:noFill/>
                </a:ln>
                <a:solidFill>
                  <a:srgbClr val="000000"/>
                </a:solidFill>
                <a:effectLst/>
                <a:highlight>
                  <a:srgbClr val="FFFF00"/>
                </a:highlight>
                <a:uLnTx/>
                <a:uFillTx/>
                <a:latin typeface="Verdana" panose="020B0604030504040204" pitchFamily="34" charset="0"/>
                <a:ea typeface="MS PGothic" panose="020B0600070205080204" pitchFamily="34" charset="-128"/>
                <a:cs typeface="+mn-cs"/>
              </a:rPr>
              <a:t>).</a:t>
            </a:r>
          </a:p>
        </p:txBody>
      </p:sp>
      <p:sp>
        <p:nvSpPr>
          <p:cNvPr id="34822" name="Text Box 10"/>
          <p:cNvSpPr txBox="1">
            <a:spLocks noChangeArrowheads="1"/>
          </p:cNvSpPr>
          <p:nvPr/>
        </p:nvSpPr>
        <p:spPr bwMode="auto">
          <a:xfrm>
            <a:off x="566738" y="1601899"/>
            <a:ext cx="85217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If there are two (or more) traveling waves on the line, they will interact to produce the so-called standing wave.</a:t>
            </a:r>
          </a:p>
        </p:txBody>
      </p:sp>
      <p:graphicFrame>
        <p:nvGraphicFramePr>
          <p:cNvPr id="34823" name="Object 2"/>
          <p:cNvGraphicFramePr>
            <a:graphicFrameLocks noGrp="1" noChangeAspect="1"/>
          </p:cNvGraphicFramePr>
          <p:nvPr>
            <p:ph sz="quarter" idx="3"/>
            <p:extLst>
              <p:ext uri="{D42A27DB-BD31-4B8C-83A1-F6EECF244321}">
                <p14:modId xmlns:p14="http://schemas.microsoft.com/office/powerpoint/2010/main" val="3591941848"/>
              </p:ext>
            </p:extLst>
          </p:nvPr>
        </p:nvGraphicFramePr>
        <p:xfrm>
          <a:off x="2882168" y="815076"/>
          <a:ext cx="654050" cy="309563"/>
        </p:xfrm>
        <a:graphic>
          <a:graphicData uri="http://schemas.openxmlformats.org/presentationml/2006/ole">
            <mc:AlternateContent xmlns:mc="http://schemas.openxmlformats.org/markup-compatibility/2006">
              <mc:Choice xmlns:v="urn:schemas-microsoft-com:vml" Requires="v">
                <p:oleObj spid="_x0000_s52460" name="Equation" r:id="rId4" imgW="482391" imgH="228501" progId="Equation.3">
                  <p:embed/>
                </p:oleObj>
              </mc:Choice>
              <mc:Fallback>
                <p:oleObj name="Equation" r:id="rId4" imgW="482391" imgH="228501" progId="Equation.3">
                  <p:embed/>
                  <p:pic>
                    <p:nvPicPr>
                      <p:cNvPr id="34823"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2168" y="815076"/>
                        <a:ext cx="654050" cy="309563"/>
                      </a:xfrm>
                      <a:prstGeom prst="rect">
                        <a:avLst/>
                      </a:prstGeom>
                      <a:solidFill>
                        <a:srgbClr val="FFFF00"/>
                      </a:solidFill>
                      <a:ln>
                        <a:noFill/>
                      </a:ln>
                      <a:effectLst/>
                    </p:spPr>
                  </p:pic>
                </p:oleObj>
              </mc:Fallback>
            </mc:AlternateContent>
          </a:graphicData>
        </a:graphic>
      </p:graphicFrame>
      <p:pic>
        <p:nvPicPr>
          <p:cNvPr id="34824" name="Picture 42" descr="graph copy"/>
          <p:cNvPicPr>
            <a:picLocks noGrp="1" noChangeAspect="1" noChangeArrowheads="1"/>
          </p:cNvPicPr>
          <p:nvPr>
            <p:ph sz="half" idx="1"/>
          </p:nvPr>
        </p:nvPicPr>
        <p:blipFill>
          <a:blip r:embed="rId6">
            <a:extLst>
              <a:ext uri="{28A0092B-C50C-407E-A947-70E740481C1C}">
                <a14:useLocalDpi xmlns:a14="http://schemas.microsoft.com/office/drawing/2010/main" val="0"/>
              </a:ext>
            </a:extLst>
          </a:blip>
          <a:srcRect/>
          <a:stretch>
            <a:fillRect/>
          </a:stretch>
        </p:blipFill>
        <p:spPr bwMode="auto">
          <a:xfrm>
            <a:off x="1739046" y="2513013"/>
            <a:ext cx="4820016" cy="41993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414" name="Text Box 46"/>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1200" b="1" i="0" u="sng" strike="noStrike" kern="1200" cap="none" spc="0" normalizeH="0" baseline="0" noProof="0">
                <a:ln>
                  <a:noFill/>
                </a:ln>
                <a:solidFill>
                  <a:srgbClr val="000000"/>
                </a:solidFill>
                <a:effectLst>
                  <a:outerShdw blurRad="38100" dist="38100" dir="2700000" algn="tl">
                    <a:srgbClr val="DDDDDD"/>
                  </a:outerShdw>
                </a:effectLst>
                <a:uLnTx/>
                <a:uFillTx/>
                <a:latin typeface="Verdana" charset="0"/>
                <a:ea typeface="MS PGothic" panose="020B0600070205080204" pitchFamily="34" charset="-128"/>
                <a:cs typeface="+mn-cs"/>
              </a:rPr>
              <a:t>Transmission Lines</a:t>
            </a:r>
          </a:p>
        </p:txBody>
      </p:sp>
      <p:graphicFrame>
        <p:nvGraphicFramePr>
          <p:cNvPr id="34826" name="Object 3"/>
          <p:cNvGraphicFramePr>
            <a:graphicFrameLocks noChangeAspect="1"/>
          </p:cNvGraphicFramePr>
          <p:nvPr>
            <p:extLst>
              <p:ext uri="{D42A27DB-BD31-4B8C-83A1-F6EECF244321}">
                <p14:modId xmlns:p14="http://schemas.microsoft.com/office/powerpoint/2010/main" val="1048972627"/>
              </p:ext>
            </p:extLst>
          </p:nvPr>
        </p:nvGraphicFramePr>
        <p:xfrm>
          <a:off x="7024443" y="2513013"/>
          <a:ext cx="1654175" cy="2417763"/>
        </p:xfrm>
        <a:graphic>
          <a:graphicData uri="http://schemas.openxmlformats.org/presentationml/2006/ole">
            <mc:AlternateContent xmlns:mc="http://schemas.openxmlformats.org/markup-compatibility/2006">
              <mc:Choice xmlns:v="urn:schemas-microsoft-com:vml" Requires="v">
                <p:oleObj spid="_x0000_s52461" name="Equation" r:id="rId7" imgW="660400" imgH="965200" progId="Equation.3">
                  <p:embed/>
                </p:oleObj>
              </mc:Choice>
              <mc:Fallback>
                <p:oleObj name="Equation" r:id="rId7" imgW="660400" imgH="965200" progId="Equation.3">
                  <p:embed/>
                  <p:pic>
                    <p:nvPicPr>
                      <p:cNvPr id="34826"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24443" y="2513013"/>
                        <a:ext cx="1654175" cy="2417763"/>
                      </a:xfrm>
                      <a:prstGeom prst="rect">
                        <a:avLst/>
                      </a:prstGeom>
                      <a:solidFill>
                        <a:schemeClr val="accent1">
                          <a:lumMod val="20000"/>
                          <a:lumOff val="80000"/>
                        </a:schemeClr>
                      </a:solidFill>
                      <a:ln>
                        <a:noFill/>
                      </a:ln>
                    </p:spPr>
                  </p:pic>
                </p:oleObj>
              </mc:Fallback>
            </mc:AlternateContent>
          </a:graphicData>
        </a:graphic>
      </p:graphicFrame>
      <p:sp>
        <p:nvSpPr>
          <p:cNvPr id="2" name="TextBox 1"/>
          <p:cNvSpPr txBox="1"/>
          <p:nvPr/>
        </p:nvSpPr>
        <p:spPr>
          <a:xfrm>
            <a:off x="3965331" y="2513013"/>
            <a:ext cx="183723" cy="338554"/>
          </a:xfrm>
          <a:prstGeom prst="rect">
            <a:avLst/>
          </a:prstGeom>
          <a:noFill/>
          <a:ln w="19050">
            <a:solidFill>
              <a:srgbClr val="C0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3" name="TextBox 2"/>
          <p:cNvSpPr txBox="1"/>
          <p:nvPr/>
        </p:nvSpPr>
        <p:spPr>
          <a:xfrm>
            <a:off x="5679830" y="5992174"/>
            <a:ext cx="386862" cy="720237"/>
          </a:xfrm>
          <a:prstGeom prst="rect">
            <a:avLst/>
          </a:prstGeom>
          <a:noFill/>
          <a:ln w="19050">
            <a:solidFill>
              <a:srgbClr val="C0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4" name="TextBox 3"/>
          <p:cNvSpPr txBox="1"/>
          <p:nvPr/>
        </p:nvSpPr>
        <p:spPr>
          <a:xfrm>
            <a:off x="566738" y="3900279"/>
            <a:ext cx="1270854" cy="338554"/>
          </a:xfrm>
          <a:prstGeom prst="rect">
            <a:avLst/>
          </a:prstGeom>
          <a:solidFill>
            <a:srgbClr val="FFFF00"/>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Voltage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a:t>
            </a:r>
            <a:endPar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5" name="TextBox 4"/>
          <p:cNvSpPr txBox="1"/>
          <p:nvPr/>
        </p:nvSpPr>
        <p:spPr>
          <a:xfrm>
            <a:off x="6312877" y="5173247"/>
            <a:ext cx="2620108" cy="584775"/>
          </a:xfrm>
          <a:prstGeom prst="rect">
            <a:avLst/>
          </a:prstGeom>
          <a:solidFill>
            <a:srgbClr val="FFFF00"/>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 </a:t>
            </a:r>
            <a:r>
              <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Current (1 V/50 Ohm = 20 mA)</a:t>
            </a:r>
          </a:p>
        </p:txBody>
      </p:sp>
      <p:sp>
        <p:nvSpPr>
          <p:cNvPr id="6" name="TextBox 5"/>
          <p:cNvSpPr txBox="1"/>
          <p:nvPr/>
        </p:nvSpPr>
        <p:spPr>
          <a:xfrm>
            <a:off x="7315200" y="5992174"/>
            <a:ext cx="1099038" cy="338554"/>
          </a:xfrm>
          <a:prstGeom prst="rect">
            <a:avLst/>
          </a:prstGeom>
          <a:noFill/>
        </p:spPr>
        <p:txBody>
          <a:bodyPr wrap="square" rtlCol="0">
            <a:spAutoFit/>
          </a:bodyPr>
          <a:lstStyle/>
          <a:p>
            <a:r>
              <a:rPr lang="en-US" dirty="0"/>
              <a:t>SWR = ?</a:t>
            </a:r>
          </a:p>
        </p:txBody>
      </p:sp>
      <p:sp>
        <p:nvSpPr>
          <p:cNvPr id="7" name="TextBox 6">
            <a:extLst>
              <a:ext uri="{FF2B5EF4-FFF2-40B4-BE49-F238E27FC236}">
                <a16:creationId xmlns:a16="http://schemas.microsoft.com/office/drawing/2014/main" id="{25C2183E-88A2-4D62-BC20-25951A305EB4}"/>
              </a:ext>
            </a:extLst>
          </p:cNvPr>
          <p:cNvSpPr txBox="1"/>
          <p:nvPr/>
        </p:nvSpPr>
        <p:spPr>
          <a:xfrm>
            <a:off x="3286125" y="2752725"/>
            <a:ext cx="428625" cy="338554"/>
          </a:xfrm>
          <a:prstGeom prst="rect">
            <a:avLst/>
          </a:prstGeom>
          <a:noFill/>
          <a:ln w="38100">
            <a:solidFill>
              <a:srgbClr val="C00000"/>
            </a:solidFill>
          </a:ln>
        </p:spPr>
        <p:txBody>
          <a:bodyPr wrap="square" rtlCol="0">
            <a:spAutoFit/>
          </a:bodyPr>
          <a:lstStyle/>
          <a:p>
            <a:endParaRPr lang="en-US" dirty="0"/>
          </a:p>
        </p:txBody>
      </p:sp>
      <p:sp>
        <p:nvSpPr>
          <p:cNvPr id="8" name="TextBox 7">
            <a:extLst>
              <a:ext uri="{FF2B5EF4-FFF2-40B4-BE49-F238E27FC236}">
                <a16:creationId xmlns:a16="http://schemas.microsoft.com/office/drawing/2014/main" id="{93785BAC-9C8C-4A22-A056-74E3E387630A}"/>
              </a:ext>
            </a:extLst>
          </p:cNvPr>
          <p:cNvSpPr txBox="1"/>
          <p:nvPr/>
        </p:nvSpPr>
        <p:spPr>
          <a:xfrm>
            <a:off x="2882168" y="5256101"/>
            <a:ext cx="499207" cy="325549"/>
          </a:xfrm>
          <a:prstGeom prst="rect">
            <a:avLst/>
          </a:prstGeom>
          <a:noFill/>
          <a:ln w="38100">
            <a:solidFill>
              <a:srgbClr val="C00000"/>
            </a:solidFill>
          </a:ln>
        </p:spPr>
        <p:txBody>
          <a:bodyPr wrap="square" rtlCol="0">
            <a:spAutoFit/>
          </a:bodyPr>
          <a:lstStyle/>
          <a:p>
            <a:endParaRPr lang="en-US" dirty="0"/>
          </a:p>
        </p:txBody>
      </p:sp>
    </p:spTree>
    <p:extLst>
      <p:ext uri="{BB962C8B-B14F-4D97-AF65-F5344CB8AC3E}">
        <p14:creationId xmlns:p14="http://schemas.microsoft.com/office/powerpoint/2010/main" val="1809278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2BB645C-3AA0-4357-A85F-867803BEBE9C}"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9459" name="Text Box 4"/>
          <p:cNvSpPr txBox="1">
            <a:spLocks noChangeArrowheads="1"/>
          </p:cNvSpPr>
          <p:nvPr/>
        </p:nvSpPr>
        <p:spPr bwMode="auto">
          <a:xfrm>
            <a:off x="609600" y="2819400"/>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By applying </a:t>
            </a:r>
            <a:r>
              <a:rPr kumimoji="0" lang="en-US" altLang="en-US" sz="1600" b="1" i="0"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Kirchhoff’s voltage law </a:t>
            </a: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to </a:t>
            </a:r>
            <a:r>
              <a:rPr kumimoji="0" lang="en-US" altLang="en-US" sz="1600" b="0" i="1"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N - (N + 1) - (N + 1)’ - N’</a:t>
            </a: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loop, we obtain</a:t>
            </a:r>
          </a:p>
        </p:txBody>
      </p:sp>
      <p:sp>
        <p:nvSpPr>
          <p:cNvPr id="19460" name="Text Box 5"/>
          <p:cNvSpPr txBox="1">
            <a:spLocks noChangeArrowheads="1"/>
          </p:cNvSpPr>
          <p:nvPr/>
        </p:nvSpPr>
        <p:spPr bwMode="auto">
          <a:xfrm>
            <a:off x="609600" y="5029200"/>
            <a:ext cx="853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If </a:t>
            </a:r>
            <a:r>
              <a:rPr kumimoji="0" lang="en-US" altLang="en-US" sz="1600" b="0" i="0" u="none"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node </a:t>
            </a:r>
            <a:r>
              <a:rPr kumimoji="0" lang="en-US" altLang="en-US" sz="1600" b="0" i="1" u="none"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N</a:t>
            </a:r>
            <a:r>
              <a:rPr kumimoji="0" lang="en-US" altLang="en-US" sz="1600" b="0" i="1"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a:t>
            </a: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is at the position </a:t>
            </a:r>
            <a:r>
              <a:rPr kumimoji="0" lang="en-US" altLang="en-US" sz="1600" b="0" i="1"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z</a:t>
            </a: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node </a:t>
            </a:r>
            <a:r>
              <a:rPr kumimoji="0" lang="en-US" altLang="en-US" sz="1600" b="0" i="1"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(N +1)</a:t>
            </a: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is at position </a:t>
            </a:r>
            <a:r>
              <a:rPr kumimoji="0" lang="en-US" altLang="en-US" sz="1600" b="0" i="1"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z + h</a:t>
            </a: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and </a:t>
            </a:r>
            <a:endParaRPr kumimoji="0" lang="en-US" altLang="en-US" sz="1600" b="0" i="1"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graphicFrame>
        <p:nvGraphicFramePr>
          <p:cNvPr id="19461" name="Object 2"/>
          <p:cNvGraphicFramePr>
            <a:graphicFrameLocks noGrp="1" noChangeAspect="1"/>
          </p:cNvGraphicFramePr>
          <p:nvPr>
            <p:ph sz="quarter" idx="2"/>
          </p:nvPr>
        </p:nvGraphicFramePr>
        <p:xfrm>
          <a:off x="3400425" y="3370263"/>
          <a:ext cx="2495550" cy="1520825"/>
        </p:xfrm>
        <a:graphic>
          <a:graphicData uri="http://schemas.openxmlformats.org/presentationml/2006/ole">
            <mc:AlternateContent xmlns:mc="http://schemas.openxmlformats.org/markup-compatibility/2006">
              <mc:Choice xmlns:v="urn:schemas-microsoft-com:vml" Requires="v">
                <p:oleObj spid="_x0000_s70802" name="Equation" r:id="rId4" imgW="1333500" imgH="812800" progId="Equation.3">
                  <p:embed/>
                </p:oleObj>
              </mc:Choice>
              <mc:Fallback>
                <p:oleObj name="Equation" r:id="rId4" imgW="1333500" imgH="812800" progId="Equation.3">
                  <p:embed/>
                  <p:pic>
                    <p:nvPicPr>
                      <p:cNvPr id="19461"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425" y="3370263"/>
                        <a:ext cx="2495550" cy="152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2" name="Object 3"/>
          <p:cNvGraphicFramePr>
            <a:graphicFrameLocks noGrp="1" noChangeAspect="1"/>
          </p:cNvGraphicFramePr>
          <p:nvPr>
            <p:ph sz="quarter" idx="3"/>
          </p:nvPr>
        </p:nvGraphicFramePr>
        <p:xfrm>
          <a:off x="7696200" y="5029200"/>
          <a:ext cx="914400" cy="349250"/>
        </p:xfrm>
        <a:graphic>
          <a:graphicData uri="http://schemas.openxmlformats.org/presentationml/2006/ole">
            <mc:AlternateContent xmlns:mc="http://schemas.openxmlformats.org/markup-compatibility/2006">
              <mc:Choice xmlns:v="urn:schemas-microsoft-com:vml" Requires="v">
                <p:oleObj spid="_x0000_s70803" name="Equation" r:id="rId6" imgW="622030" imgH="215806" progId="Equation.3">
                  <p:embed/>
                </p:oleObj>
              </mc:Choice>
              <mc:Fallback>
                <p:oleObj name="Equation" r:id="rId6" imgW="622030" imgH="215806" progId="Equation.3">
                  <p:embed/>
                  <p:pic>
                    <p:nvPicPr>
                      <p:cNvPr id="19462" name="Object 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6200" y="5029200"/>
                        <a:ext cx="9144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3" name="Object 4"/>
          <p:cNvGraphicFramePr>
            <a:graphicFrameLocks noGrp="1" noChangeAspect="1"/>
          </p:cNvGraphicFramePr>
          <p:nvPr>
            <p:ph sz="quarter" idx="4"/>
          </p:nvPr>
        </p:nvGraphicFramePr>
        <p:xfrm>
          <a:off x="2667000" y="5478463"/>
          <a:ext cx="3657600" cy="746125"/>
        </p:xfrm>
        <a:graphic>
          <a:graphicData uri="http://schemas.openxmlformats.org/presentationml/2006/ole">
            <mc:AlternateContent xmlns:mc="http://schemas.openxmlformats.org/markup-compatibility/2006">
              <mc:Choice xmlns:v="urn:schemas-microsoft-com:vml" Requires="v">
                <p:oleObj spid="_x0000_s70804" name="Equation" r:id="rId8" imgW="1993035" imgH="406224" progId="Equation.3">
                  <p:embed/>
                </p:oleObj>
              </mc:Choice>
              <mc:Fallback>
                <p:oleObj name="Equation" r:id="rId8" imgW="1993035" imgH="406224" progId="Equation.3">
                  <p:embed/>
                  <p:pic>
                    <p:nvPicPr>
                      <p:cNvPr id="19463" name="Object 4"/>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7000" y="5478463"/>
                        <a:ext cx="3657600"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9464" name="Picture 64" descr="5 copy"/>
          <p:cNvPicPr>
            <a:picLocks noChangeAspect="1" noChangeArrowheads="1"/>
          </p:cNvPicPr>
          <p:nvPr/>
        </p:nvPicPr>
        <p:blipFill>
          <a:blip r:embed="rId10">
            <a:extLst>
              <a:ext uri="{28A0092B-C50C-407E-A947-70E740481C1C}">
                <a14:useLocalDpi xmlns:a14="http://schemas.microsoft.com/office/drawing/2010/main" val="0"/>
              </a:ext>
            </a:extLst>
          </a:blip>
          <a:srcRect b="22179"/>
          <a:stretch>
            <a:fillRect/>
          </a:stretch>
        </p:blipFill>
        <p:spPr bwMode="auto">
          <a:xfrm>
            <a:off x="1755775" y="377825"/>
            <a:ext cx="54356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Text Box 65"/>
          <p:cNvSpPr txBox="1">
            <a:spLocks noChangeArrowheads="1"/>
          </p:cNvSpPr>
          <p:nvPr/>
        </p:nvSpPr>
        <p:spPr bwMode="auto">
          <a:xfrm>
            <a:off x="619125" y="2419350"/>
            <a:ext cx="8524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rPr>
              <a:t>Definitions of currents and voltages for the lumped-circuit transmission-line model.</a:t>
            </a:r>
          </a:p>
        </p:txBody>
      </p:sp>
      <p:graphicFrame>
        <p:nvGraphicFramePr>
          <p:cNvPr id="19466" name="Object 5"/>
          <p:cNvGraphicFramePr>
            <a:graphicFrameLocks noGrp="1" noChangeAspect="1"/>
          </p:cNvGraphicFramePr>
          <p:nvPr>
            <p:ph sz="quarter" idx="1"/>
          </p:nvPr>
        </p:nvGraphicFramePr>
        <p:xfrm>
          <a:off x="4681538" y="82550"/>
          <a:ext cx="585787" cy="812800"/>
        </p:xfrm>
        <a:graphic>
          <a:graphicData uri="http://schemas.openxmlformats.org/presentationml/2006/ole">
            <mc:AlternateContent xmlns:mc="http://schemas.openxmlformats.org/markup-compatibility/2006">
              <mc:Choice xmlns:v="urn:schemas-microsoft-com:vml" Requires="v">
                <p:oleObj spid="_x0000_s70805" name="Equation" r:id="rId11" imgW="457002" imgH="634725" progId="Equation.3">
                  <p:embed/>
                </p:oleObj>
              </mc:Choice>
              <mc:Fallback>
                <p:oleObj name="Equation" r:id="rId11" imgW="457002" imgH="634725" progId="Equation.3">
                  <p:embed/>
                  <p:pic>
                    <p:nvPicPr>
                      <p:cNvPr id="19466" name="Object 5"/>
                      <p:cNvPicPr>
                        <a:picLocks noGrp="1"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81538" y="82550"/>
                        <a:ext cx="585787"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7" name="Line 70"/>
          <p:cNvSpPr>
            <a:spLocks noChangeShapeType="1"/>
          </p:cNvSpPr>
          <p:nvPr/>
        </p:nvSpPr>
        <p:spPr bwMode="auto">
          <a:xfrm>
            <a:off x="4737100" y="795338"/>
            <a:ext cx="0" cy="1857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19468" name="Line 71"/>
          <p:cNvSpPr>
            <a:spLocks noChangeShapeType="1"/>
          </p:cNvSpPr>
          <p:nvPr/>
        </p:nvSpPr>
        <p:spPr bwMode="auto">
          <a:xfrm>
            <a:off x="5284788" y="795338"/>
            <a:ext cx="0" cy="1857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19469" name="Line 72"/>
          <p:cNvSpPr>
            <a:spLocks noChangeShapeType="1"/>
          </p:cNvSpPr>
          <p:nvPr/>
        </p:nvSpPr>
        <p:spPr bwMode="auto">
          <a:xfrm>
            <a:off x="4737100" y="795338"/>
            <a:ext cx="5476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19470" name="Line 73"/>
          <p:cNvSpPr>
            <a:spLocks noChangeShapeType="1"/>
          </p:cNvSpPr>
          <p:nvPr/>
        </p:nvSpPr>
        <p:spPr bwMode="auto">
          <a:xfrm flipV="1">
            <a:off x="5010150" y="630238"/>
            <a:ext cx="0" cy="1651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7242" name="Text Box 74"/>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1200" b="1" i="0" u="sng" strike="noStrike" kern="1200" cap="none" spc="0" normalizeH="0" baseline="0" noProof="0">
                <a:ln>
                  <a:noFill/>
                </a:ln>
                <a:solidFill>
                  <a:srgbClr val="000000"/>
                </a:solidFill>
                <a:effectLst>
                  <a:outerShdw blurRad="38100" dist="38100" dir="2700000" algn="tl">
                    <a:srgbClr val="DDDDDD"/>
                  </a:outerShdw>
                </a:effectLst>
                <a:uLnTx/>
                <a:uFillTx/>
                <a:latin typeface="Verdana" charset="0"/>
                <a:ea typeface="MS PGothic" panose="020B0600070205080204" pitchFamily="34" charset="-128"/>
                <a:cs typeface="+mn-cs"/>
              </a:rPr>
              <a:t>Transmission Lines</a:t>
            </a:r>
          </a:p>
        </p:txBody>
      </p:sp>
      <p:sp>
        <p:nvSpPr>
          <p:cNvPr id="19472" name="Line 75"/>
          <p:cNvSpPr>
            <a:spLocks noChangeShapeType="1"/>
          </p:cNvSpPr>
          <p:nvPr/>
        </p:nvSpPr>
        <p:spPr bwMode="auto">
          <a:xfrm>
            <a:off x="4438650" y="1314450"/>
            <a:ext cx="0" cy="114300"/>
          </a:xfrm>
          <a:prstGeom prst="line">
            <a:avLst/>
          </a:prstGeom>
          <a:noFill/>
          <a:ln w="22225">
            <a:solidFill>
              <a:schemeClr val="tx1"/>
            </a:solidFill>
            <a:round/>
            <a:headEnd/>
            <a:tailEnd type="arrow" w="lg" len="lg"/>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19473" name="Text Box 76"/>
          <p:cNvSpPr txBox="1">
            <a:spLocks noChangeArrowheads="1"/>
          </p:cNvSpPr>
          <p:nvPr/>
        </p:nvSpPr>
        <p:spPr bwMode="auto">
          <a:xfrm>
            <a:off x="4260850" y="2154238"/>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1"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N</a:t>
            </a:r>
            <a:r>
              <a:rPr kumimoji="0" lang="en-US" altLang="en-US" sz="1400" b="1" i="1"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a:t>
            </a:r>
          </a:p>
        </p:txBody>
      </p:sp>
      <p:sp>
        <p:nvSpPr>
          <p:cNvPr id="19474" name="Text Box 77"/>
          <p:cNvSpPr txBox="1">
            <a:spLocks noChangeArrowheads="1"/>
          </p:cNvSpPr>
          <p:nvPr/>
        </p:nvSpPr>
        <p:spPr bwMode="auto">
          <a:xfrm>
            <a:off x="5235575" y="2147888"/>
            <a:ext cx="1200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1"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(N+1)</a:t>
            </a:r>
            <a:r>
              <a:rPr kumimoji="0" lang="en-US" altLang="en-US" sz="1400" b="1" i="1"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a:t>
            </a:r>
          </a:p>
        </p:txBody>
      </p:sp>
      <p:sp>
        <p:nvSpPr>
          <p:cNvPr id="19475" name="Rectangle 79"/>
          <p:cNvSpPr>
            <a:spLocks noChangeArrowheads="1"/>
          </p:cNvSpPr>
          <p:nvPr/>
        </p:nvSpPr>
        <p:spPr bwMode="auto">
          <a:xfrm>
            <a:off x="4171950" y="1200150"/>
            <a:ext cx="190500" cy="180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19476" name="Text Box 80"/>
          <p:cNvSpPr txBox="1">
            <a:spLocks noChangeArrowheads="1"/>
          </p:cNvSpPr>
          <p:nvPr/>
        </p:nvSpPr>
        <p:spPr bwMode="auto">
          <a:xfrm>
            <a:off x="4054475" y="1147763"/>
            <a:ext cx="809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1"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i</a:t>
            </a:r>
            <a:r>
              <a:rPr kumimoji="0" lang="en-US" altLang="en-US" sz="1400" b="1" i="1" u="none" strike="noStrike" kern="1200" cap="none" spc="0" normalizeH="0" baseline="-25000" noProof="0">
                <a:ln>
                  <a:noFill/>
                </a:ln>
                <a:solidFill>
                  <a:srgbClr val="000000"/>
                </a:solidFill>
                <a:effectLst/>
                <a:uLnTx/>
                <a:uFillTx/>
                <a:latin typeface="Arial" panose="020B0604020202020204" pitchFamily="34" charset="0"/>
                <a:ea typeface="MS PGothic" panose="020B0600070205080204" pitchFamily="34" charset="-128"/>
                <a:cs typeface="+mn-cs"/>
              </a:rPr>
              <a:t>NS</a:t>
            </a:r>
          </a:p>
        </p:txBody>
      </p:sp>
      <p:sp>
        <p:nvSpPr>
          <p:cNvPr id="2" name="TextBox 1"/>
          <p:cNvSpPr txBox="1"/>
          <p:nvPr/>
        </p:nvSpPr>
        <p:spPr>
          <a:xfrm>
            <a:off x="4260850" y="457200"/>
            <a:ext cx="381000" cy="438150"/>
          </a:xfrm>
          <a:prstGeom prst="rect">
            <a:avLst/>
          </a:prstGeom>
          <a:noFill/>
          <a:ln w="19050">
            <a:solidFill>
              <a:srgbClr val="C0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3" name="TextBox 2"/>
          <p:cNvSpPr txBox="1"/>
          <p:nvPr/>
        </p:nvSpPr>
        <p:spPr>
          <a:xfrm>
            <a:off x="4932485" y="2819400"/>
            <a:ext cx="3200400" cy="354623"/>
          </a:xfrm>
          <a:prstGeom prst="rect">
            <a:avLst/>
          </a:prstGeom>
          <a:noFill/>
          <a:ln w="19050">
            <a:solidFill>
              <a:srgbClr val="C0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4" name="TextBox 3">
            <a:extLst>
              <a:ext uri="{FF2B5EF4-FFF2-40B4-BE49-F238E27FC236}">
                <a16:creationId xmlns:a16="http://schemas.microsoft.com/office/drawing/2014/main" id="{DF57108A-6C56-4DD4-8F1D-A2623D693DA1}"/>
              </a:ext>
            </a:extLst>
          </p:cNvPr>
          <p:cNvSpPr txBox="1"/>
          <p:nvPr/>
        </p:nvSpPr>
        <p:spPr>
          <a:xfrm>
            <a:off x="7064375" y="692318"/>
            <a:ext cx="1920719" cy="1015663"/>
          </a:xfrm>
          <a:prstGeom prst="rect">
            <a:avLst/>
          </a:prstGeom>
          <a:solidFill>
            <a:srgbClr val="FFFF00"/>
          </a:solidFill>
        </p:spPr>
        <p:txBody>
          <a:bodyPr wrap="none" rtlCol="0">
            <a:spAutoFit/>
          </a:bodyPr>
          <a:lstStyle/>
          <a:p>
            <a:r>
              <a:rPr lang="en-US" sz="2000" b="1" u="sng" dirty="0"/>
              <a:t>Lossless TL</a:t>
            </a:r>
            <a:r>
              <a:rPr lang="en-US" sz="2000" b="1" dirty="0"/>
              <a:t>:</a:t>
            </a:r>
          </a:p>
          <a:p>
            <a:r>
              <a:rPr lang="en-US" sz="2000" b="1" dirty="0"/>
              <a:t>R = 0</a:t>
            </a:r>
          </a:p>
          <a:p>
            <a:r>
              <a:rPr lang="en-US" sz="2000" b="1" dirty="0"/>
              <a:t>G = 0</a:t>
            </a:r>
          </a:p>
        </p:txBody>
      </p:sp>
    </p:spTree>
    <p:extLst>
      <p:ext uri="{BB962C8B-B14F-4D97-AF65-F5344CB8AC3E}">
        <p14:creationId xmlns:p14="http://schemas.microsoft.com/office/powerpoint/2010/main" val="1251825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75C26D-503B-4CD1-9F00-9018C791EB80}"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20483" name="Text Box 4"/>
          <p:cNvSpPr txBox="1">
            <a:spLocks noChangeArrowheads="1"/>
          </p:cNvSpPr>
          <p:nvPr/>
        </p:nvSpPr>
        <p:spPr bwMode="auto">
          <a:xfrm>
            <a:off x="609600" y="5334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rPr>
              <a:t>Since </a:t>
            </a:r>
            <a:r>
              <a:rPr kumimoji="0" lang="en-US" altLang="en-US" sz="1800" b="0" i="1"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rPr>
              <a:t>h</a:t>
            </a:r>
            <a:r>
              <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rPr>
              <a:t> is an arbitrary small distance, we can let h approach zero</a:t>
            </a:r>
            <a:endParaRPr kumimoji="0" lang="en-US" altLang="en-US" sz="1800" b="0" i="1"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20484" name="Text Box 6"/>
          <p:cNvSpPr txBox="1">
            <a:spLocks noChangeArrowheads="1"/>
          </p:cNvSpPr>
          <p:nvPr/>
        </p:nvSpPr>
        <p:spPr bwMode="auto">
          <a:xfrm>
            <a:off x="609600" y="3190965"/>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Applying </a:t>
            </a:r>
            <a:r>
              <a:rPr kumimoji="0" lang="en-US" altLang="en-US" sz="1800" b="1" i="0"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Kirchhoff’s current law </a:t>
            </a:r>
            <a:r>
              <a:rPr kumimoji="0" lang="en-US" altLang="en-US" sz="18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to </a:t>
            </a:r>
            <a:r>
              <a:rPr kumimoji="0" lang="en-US" altLang="en-US" sz="1800" b="0" i="0" u="none"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node </a:t>
            </a:r>
            <a:r>
              <a:rPr kumimoji="0" lang="en-US" altLang="en-US" sz="1800" b="0" i="1" u="none"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N</a:t>
            </a:r>
            <a:r>
              <a:rPr kumimoji="0" lang="en-US" altLang="en-US" sz="1800" b="0" i="1"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a:t>
            </a:r>
            <a:r>
              <a:rPr kumimoji="0" lang="en-US" altLang="en-US" sz="18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we get </a:t>
            </a:r>
            <a:endParaRPr kumimoji="0" lang="en-US" altLang="en-US" sz="1800" b="0" i="1"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graphicFrame>
        <p:nvGraphicFramePr>
          <p:cNvPr id="20486" name="Object 2"/>
          <p:cNvGraphicFramePr>
            <a:graphicFrameLocks noGrp="1" noChangeAspect="1"/>
          </p:cNvGraphicFramePr>
          <p:nvPr>
            <p:ph sz="quarter" idx="2"/>
            <p:extLst>
              <p:ext uri="{D42A27DB-BD31-4B8C-83A1-F6EECF244321}">
                <p14:modId xmlns:p14="http://schemas.microsoft.com/office/powerpoint/2010/main" val="630009702"/>
              </p:ext>
            </p:extLst>
          </p:nvPr>
        </p:nvGraphicFramePr>
        <p:xfrm>
          <a:off x="2927350" y="1052461"/>
          <a:ext cx="3730625" cy="1960562"/>
        </p:xfrm>
        <a:graphic>
          <a:graphicData uri="http://schemas.openxmlformats.org/presentationml/2006/ole">
            <mc:AlternateContent xmlns:mc="http://schemas.openxmlformats.org/markup-compatibility/2006">
              <mc:Choice xmlns:v="urn:schemas-microsoft-com:vml" Requires="v">
                <p:oleObj spid="_x0000_s71768" name="Equation" r:id="rId4" imgW="1981200" imgH="1041400" progId="Equation.3">
                  <p:embed/>
                </p:oleObj>
              </mc:Choice>
              <mc:Fallback>
                <p:oleObj name="Equation" r:id="rId4" imgW="1981200" imgH="1041400" progId="Equation.3">
                  <p:embed/>
                  <p:pic>
                    <p:nvPicPr>
                      <p:cNvPr id="20486"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7350" y="1052461"/>
                        <a:ext cx="3730625" cy="196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7" name="Object 3"/>
          <p:cNvGraphicFramePr>
            <a:graphicFrameLocks noGrp="1" noChangeAspect="1"/>
          </p:cNvGraphicFramePr>
          <p:nvPr>
            <p:ph sz="quarter" idx="3"/>
            <p:extLst>
              <p:ext uri="{D42A27DB-BD31-4B8C-83A1-F6EECF244321}">
                <p14:modId xmlns:p14="http://schemas.microsoft.com/office/powerpoint/2010/main" val="2811021670"/>
              </p:ext>
            </p:extLst>
          </p:nvPr>
        </p:nvGraphicFramePr>
        <p:xfrm>
          <a:off x="2927350" y="3617584"/>
          <a:ext cx="2608263" cy="1314450"/>
        </p:xfrm>
        <a:graphic>
          <a:graphicData uri="http://schemas.openxmlformats.org/presentationml/2006/ole">
            <mc:AlternateContent xmlns:mc="http://schemas.openxmlformats.org/markup-compatibility/2006">
              <mc:Choice xmlns:v="urn:schemas-microsoft-com:vml" Requires="v">
                <p:oleObj spid="_x0000_s71769" name="Equation" r:id="rId6" imgW="1612900" imgH="812800" progId="Equation.3">
                  <p:embed/>
                </p:oleObj>
              </mc:Choice>
              <mc:Fallback>
                <p:oleObj name="Equation" r:id="rId6" imgW="1612900" imgH="812800" progId="Equation.3">
                  <p:embed/>
                  <p:pic>
                    <p:nvPicPr>
                      <p:cNvPr id="20487" name="Object 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7350" y="3617584"/>
                        <a:ext cx="2608263"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51" name="Text Box 43"/>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1200" b="1" i="0" u="sng" strike="noStrike" kern="1200" cap="none" spc="0" normalizeH="0" baseline="0" noProof="0">
                <a:ln>
                  <a:noFill/>
                </a:ln>
                <a:solidFill>
                  <a:srgbClr val="000000"/>
                </a:solidFill>
                <a:effectLst>
                  <a:outerShdw blurRad="38100" dist="38100" dir="2700000" algn="tl">
                    <a:srgbClr val="DDDDDD"/>
                  </a:outerShdw>
                </a:effectLst>
                <a:uLnTx/>
                <a:uFillTx/>
                <a:latin typeface="Verdana" charset="0"/>
                <a:ea typeface="MS PGothic" panose="020B0600070205080204" pitchFamily="34" charset="-128"/>
                <a:cs typeface="+mn-cs"/>
              </a:rPr>
              <a:t>Transmission Lines</a:t>
            </a:r>
          </a:p>
        </p:txBody>
      </p:sp>
      <p:sp>
        <p:nvSpPr>
          <p:cNvPr id="2" name="TextBox 1"/>
          <p:cNvSpPr txBox="1"/>
          <p:nvPr/>
        </p:nvSpPr>
        <p:spPr>
          <a:xfrm>
            <a:off x="2722409" y="1820996"/>
            <a:ext cx="2558562" cy="975946"/>
          </a:xfrm>
          <a:prstGeom prst="rect">
            <a:avLst/>
          </a:prstGeom>
          <a:noFill/>
          <a:ln w="38100">
            <a:solidFill>
              <a:srgbClr val="C0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3" name="TextBox 2"/>
          <p:cNvSpPr txBox="1"/>
          <p:nvPr/>
        </p:nvSpPr>
        <p:spPr>
          <a:xfrm>
            <a:off x="2827582" y="4290821"/>
            <a:ext cx="2708031" cy="888023"/>
          </a:xfrm>
          <a:prstGeom prst="rect">
            <a:avLst/>
          </a:prstGeom>
          <a:noFill/>
          <a:ln w="38100">
            <a:solidFill>
              <a:srgbClr val="C0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4" name="TextBox 3"/>
          <p:cNvSpPr txBox="1"/>
          <p:nvPr/>
        </p:nvSpPr>
        <p:spPr>
          <a:xfrm>
            <a:off x="636296" y="2096660"/>
            <a:ext cx="1914307" cy="369332"/>
          </a:xfrm>
          <a:prstGeom prst="rect">
            <a:avLst/>
          </a:prstGeom>
          <a:solidFill>
            <a:schemeClr val="accent6">
              <a:lumMod val="20000"/>
              <a:lumOff val="80000"/>
            </a:schemeClr>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1</a:t>
            </a:r>
            <a:r>
              <a:rPr kumimoji="0" lang="en-US" sz="1800" b="0" i="0" u="none" strike="noStrike" kern="1200" cap="none" spc="0" normalizeH="0" baseline="30000" noProof="0" dirty="0">
                <a:ln>
                  <a:noFill/>
                </a:ln>
                <a:solidFill>
                  <a:srgbClr val="000000"/>
                </a:solidFill>
                <a:effectLst/>
                <a:uLnTx/>
                <a:uFillTx/>
                <a:latin typeface="Verdana" panose="020B0604030504040204" pitchFamily="34" charset="0"/>
                <a:ea typeface="MS PGothic" panose="020B0600070205080204" pitchFamily="34" charset="-128"/>
                <a:cs typeface="+mn-cs"/>
              </a:rPr>
              <a:t>st</a:t>
            </a:r>
            <a:r>
              <a:rPr kumimoji="0" lang="en-US" sz="18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TL equation</a:t>
            </a:r>
          </a:p>
        </p:txBody>
      </p:sp>
      <p:sp>
        <p:nvSpPr>
          <p:cNvPr id="5" name="TextBox 4"/>
          <p:cNvSpPr txBox="1"/>
          <p:nvPr/>
        </p:nvSpPr>
        <p:spPr>
          <a:xfrm>
            <a:off x="696635" y="4482721"/>
            <a:ext cx="1991248" cy="369332"/>
          </a:xfrm>
          <a:prstGeom prst="rect">
            <a:avLst/>
          </a:prstGeom>
          <a:solidFill>
            <a:schemeClr val="accent6">
              <a:lumMod val="20000"/>
              <a:lumOff val="8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2</a:t>
            </a:r>
            <a:r>
              <a:rPr kumimoji="0" lang="en-US" sz="1800" b="0" i="0" u="none" strike="noStrike" kern="1200" cap="none" spc="0" normalizeH="0" baseline="30000" noProof="0" dirty="0">
                <a:ln>
                  <a:noFill/>
                </a:ln>
                <a:solidFill>
                  <a:srgbClr val="000000"/>
                </a:solidFill>
                <a:effectLst/>
                <a:uLnTx/>
                <a:uFillTx/>
                <a:latin typeface="Verdana" panose="020B0604030504040204" pitchFamily="34" charset="0"/>
                <a:ea typeface="MS PGothic" panose="020B0600070205080204" pitchFamily="34" charset="-128"/>
                <a:cs typeface="+mn-cs"/>
              </a:rPr>
              <a:t>nd</a:t>
            </a:r>
            <a:r>
              <a:rPr kumimoji="0" lang="en-US" sz="18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TL equation</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C842300-3F88-4EBB-8C70-CC6C77A997B9}"/>
                  </a:ext>
                </a:extLst>
              </p:cNvPr>
              <p:cNvSpPr txBox="1"/>
              <p:nvPr/>
            </p:nvSpPr>
            <p:spPr>
              <a:xfrm>
                <a:off x="5799046" y="2003391"/>
                <a:ext cx="2924175" cy="793551"/>
              </a:xfrm>
              <a:prstGeom prst="rect">
                <a:avLst/>
              </a:prstGeom>
              <a:solidFill>
                <a:schemeClr val="accent1">
                  <a:lumMod val="20000"/>
                  <a:lumOff val="80000"/>
                </a:schemeClr>
              </a:solidFill>
            </p:spPr>
            <p:txBody>
              <a:bodyPr wrap="square">
                <a:spAutoFit/>
              </a:bodyPr>
              <a:lstStyle/>
              <a:p>
                <a:pPr marL="342900" lvl="0" indent="-342900" eaLnBrk="0" hangingPunct="0">
                  <a:spcBef>
                    <a:spcPct val="20000"/>
                  </a:spcBef>
                  <a:defRPr/>
                </a:pPr>
                <a14:m>
                  <m:oMathPara xmlns:m="http://schemas.openxmlformats.org/officeDocument/2006/math">
                    <m:oMathParaPr>
                      <m:jc m:val="left"/>
                    </m:oMathParaPr>
                    <m:oMath xmlns:m="http://schemas.openxmlformats.org/officeDocument/2006/math">
                      <m:r>
                        <a:rPr kumimoji="0" lang="en-US" sz="2400" b="1" i="1" u="none" strike="noStrike" kern="0" cap="none" spc="0" normalizeH="0" baseline="0" noProof="0" smtClean="0">
                          <a:ln>
                            <a:noFill/>
                          </a:ln>
                          <a:solidFill>
                            <a:schemeClr val="tx1"/>
                          </a:solidFill>
                          <a:effectLst/>
                          <a:uLnTx/>
                          <a:uFillTx/>
                          <a:latin typeface="Cambria Math" panose="02040503050406030204" pitchFamily="18" charset="0"/>
                        </a:rPr>
                        <m:t>𝒋</m:t>
                      </m:r>
                      <m:r>
                        <a:rPr kumimoji="0" lang="en-US" sz="2400" b="1" i="1" u="none" strike="noStrike" kern="0" cap="none" spc="0" normalizeH="0" baseline="0" noProof="0" smtClean="0">
                          <a:ln>
                            <a:noFill/>
                          </a:ln>
                          <a:solidFill>
                            <a:schemeClr val="tx1"/>
                          </a:solidFill>
                          <a:effectLst/>
                          <a:uLnTx/>
                          <a:uFillTx/>
                          <a:latin typeface="Cambria Math" panose="02040503050406030204" pitchFamily="18" charset="0"/>
                        </a:rPr>
                        <m:t>𝝎</m:t>
                      </m:r>
                      <m:r>
                        <a:rPr lang="en-US" sz="2400" b="1" i="1" kern="0">
                          <a:solidFill>
                            <a:schemeClr val="tx1"/>
                          </a:solidFill>
                          <a:latin typeface="Cambria Math" panose="02040503050406030204" pitchFamily="18" charset="0"/>
                        </a:rPr>
                        <m:t>𝑳</m:t>
                      </m:r>
                      <m:bar>
                        <m:barPr>
                          <m:ctrlPr>
                            <a:rPr kumimoji="0" lang="en-US" sz="2400" b="1" i="1" u="none" strike="noStrike" kern="0" cap="none" spc="0" normalizeH="0" baseline="0" noProof="0">
                              <a:ln>
                                <a:noFill/>
                              </a:ln>
                              <a:solidFill>
                                <a:schemeClr val="tx1"/>
                              </a:solidFill>
                              <a:effectLst/>
                              <a:uLnTx/>
                              <a:uFillTx/>
                              <a:latin typeface="Cambria Math" panose="02040503050406030204" pitchFamily="18" charset="0"/>
                            </a:rPr>
                          </m:ctrlPr>
                        </m:barPr>
                        <m:e>
                          <m:r>
                            <a:rPr kumimoji="0" lang="en-US" sz="2400" b="1" i="1" u="none" strike="noStrike" kern="0" cap="none" spc="0" normalizeH="0" baseline="0" noProof="0">
                              <a:ln>
                                <a:noFill/>
                              </a:ln>
                              <a:solidFill>
                                <a:schemeClr val="tx1"/>
                              </a:solidFill>
                              <a:effectLst/>
                              <a:uLnTx/>
                              <a:uFillTx/>
                              <a:latin typeface="Cambria Math" panose="02040503050406030204" pitchFamily="18" charset="0"/>
                            </a:rPr>
                            <m:t>𝒊</m:t>
                          </m:r>
                        </m:e>
                      </m:bar>
                      <m:r>
                        <a:rPr kumimoji="0" lang="en-US" sz="2400" b="1" i="1" u="none" strike="noStrike" kern="0" cap="none" spc="0" normalizeH="0" baseline="0" noProof="0">
                          <a:ln>
                            <a:noFill/>
                          </a:ln>
                          <a:solidFill>
                            <a:schemeClr val="tx1"/>
                          </a:solidFill>
                          <a:effectLst/>
                          <a:uLnTx/>
                          <a:uFillTx/>
                          <a:latin typeface="Cambria Math" panose="02040503050406030204" pitchFamily="18" charset="0"/>
                        </a:rPr>
                        <m:t>(</m:t>
                      </m:r>
                      <m:r>
                        <a:rPr kumimoji="0" lang="en-US" sz="2400" b="1" i="1" u="none" strike="noStrike" kern="0" cap="none" spc="0" normalizeH="0" baseline="0" noProof="0" smtClean="0">
                          <a:ln>
                            <a:noFill/>
                          </a:ln>
                          <a:solidFill>
                            <a:schemeClr val="tx1"/>
                          </a:solidFill>
                          <a:effectLst/>
                          <a:uLnTx/>
                          <a:uFillTx/>
                          <a:latin typeface="Cambria Math" panose="02040503050406030204" pitchFamily="18" charset="0"/>
                        </a:rPr>
                        <m:t>𝒛</m:t>
                      </m:r>
                      <m:r>
                        <a:rPr kumimoji="0" lang="en-US" sz="2400" b="1" i="1" u="none" strike="noStrike" kern="0" cap="none" spc="0" normalizeH="0" baseline="0" noProof="0">
                          <a:ln>
                            <a:noFill/>
                          </a:ln>
                          <a:solidFill>
                            <a:schemeClr val="tx1"/>
                          </a:solidFill>
                          <a:effectLst/>
                          <a:uLnTx/>
                          <a:uFillTx/>
                          <a:latin typeface="Cambria Math" panose="02040503050406030204" pitchFamily="18" charset="0"/>
                        </a:rPr>
                        <m:t>)=−</m:t>
                      </m:r>
                      <m:f>
                        <m:fPr>
                          <m:ctrlPr>
                            <a:rPr kumimoji="0" lang="en-US" sz="2400" b="1" i="1" u="none" strike="noStrike" kern="0" cap="none" spc="0" normalizeH="0" baseline="0" noProof="0">
                              <a:ln>
                                <a:noFill/>
                              </a:ln>
                              <a:solidFill>
                                <a:schemeClr val="tx1"/>
                              </a:solidFill>
                              <a:effectLst/>
                              <a:uLnTx/>
                              <a:uFillTx/>
                              <a:latin typeface="Cambria Math" panose="02040503050406030204" pitchFamily="18" charset="0"/>
                            </a:rPr>
                          </m:ctrlPr>
                        </m:fPr>
                        <m:num>
                          <m:r>
                            <a:rPr kumimoji="0" lang="en-US" sz="2400" b="1" i="1" u="none" strike="noStrike" kern="0" cap="none" spc="0" normalizeH="0" baseline="0" noProof="0" smtClean="0">
                              <a:ln>
                                <a:noFill/>
                              </a:ln>
                              <a:solidFill>
                                <a:schemeClr val="tx1"/>
                              </a:solidFill>
                              <a:effectLst/>
                              <a:uLnTx/>
                              <a:uFillTx/>
                              <a:latin typeface="Cambria Math" panose="02040503050406030204" pitchFamily="18" charset="0"/>
                            </a:rPr>
                            <m:t>𝒅</m:t>
                          </m:r>
                        </m:num>
                        <m:den>
                          <m:r>
                            <a:rPr kumimoji="0" lang="en-US" sz="2400" b="1" i="1" u="none" strike="noStrike" kern="0" cap="none" spc="0" normalizeH="0" baseline="0" noProof="0" smtClean="0">
                              <a:ln>
                                <a:noFill/>
                              </a:ln>
                              <a:solidFill>
                                <a:schemeClr val="tx1"/>
                              </a:solidFill>
                              <a:effectLst/>
                              <a:uLnTx/>
                              <a:uFillTx/>
                              <a:latin typeface="Cambria Math" panose="02040503050406030204" pitchFamily="18" charset="0"/>
                            </a:rPr>
                            <m:t>𝒅</m:t>
                          </m:r>
                          <m:r>
                            <a:rPr kumimoji="0" lang="en-US" sz="2400" b="1" i="1" u="none" strike="noStrike" kern="0" cap="none" spc="0" normalizeH="0" baseline="0" noProof="0">
                              <a:ln>
                                <a:noFill/>
                              </a:ln>
                              <a:solidFill>
                                <a:schemeClr val="tx1"/>
                              </a:solidFill>
                              <a:effectLst/>
                              <a:uLnTx/>
                              <a:uFillTx/>
                              <a:latin typeface="Cambria Math" panose="02040503050406030204" pitchFamily="18" charset="0"/>
                            </a:rPr>
                            <m:t>𝒛</m:t>
                          </m:r>
                        </m:den>
                      </m:f>
                      <m:bar>
                        <m:barPr>
                          <m:ctrlPr>
                            <a:rPr kumimoji="0" lang="en-US" sz="2400" b="1" i="1" u="none" strike="noStrike" kern="0" cap="none" spc="0" normalizeH="0" baseline="0" noProof="0">
                              <a:ln>
                                <a:noFill/>
                              </a:ln>
                              <a:solidFill>
                                <a:schemeClr val="tx1"/>
                              </a:solidFill>
                              <a:effectLst/>
                              <a:uLnTx/>
                              <a:uFillTx/>
                              <a:latin typeface="Cambria Math" panose="02040503050406030204" pitchFamily="18" charset="0"/>
                            </a:rPr>
                          </m:ctrlPr>
                        </m:barPr>
                        <m:e>
                          <m:r>
                            <a:rPr kumimoji="0" lang="en-US" sz="2400" b="1" i="1" u="none" strike="noStrike" kern="0" cap="none" spc="0" normalizeH="0" baseline="0" noProof="0">
                              <a:ln>
                                <a:noFill/>
                              </a:ln>
                              <a:solidFill>
                                <a:schemeClr val="tx1"/>
                              </a:solidFill>
                              <a:effectLst/>
                              <a:uLnTx/>
                              <a:uFillTx/>
                              <a:latin typeface="Cambria Math" panose="02040503050406030204" pitchFamily="18" charset="0"/>
                            </a:rPr>
                            <m:t>𝒗</m:t>
                          </m:r>
                        </m:e>
                      </m:bar>
                      <m:r>
                        <a:rPr kumimoji="0" lang="en-US" sz="2400" b="1" i="1" u="none" strike="noStrike" kern="0" cap="none" spc="0" normalizeH="0" baseline="0" noProof="0">
                          <a:ln>
                            <a:noFill/>
                          </a:ln>
                          <a:solidFill>
                            <a:schemeClr val="tx1"/>
                          </a:solidFill>
                          <a:effectLst/>
                          <a:uLnTx/>
                          <a:uFillTx/>
                          <a:latin typeface="Cambria Math" panose="02040503050406030204" pitchFamily="18" charset="0"/>
                        </a:rPr>
                        <m:t>(</m:t>
                      </m:r>
                      <m:r>
                        <a:rPr kumimoji="0" lang="en-US" sz="2400" b="1" i="1" u="none" strike="noStrike" kern="0" cap="none" spc="0" normalizeH="0" baseline="0" noProof="0" smtClean="0">
                          <a:ln>
                            <a:noFill/>
                          </a:ln>
                          <a:solidFill>
                            <a:schemeClr val="tx1"/>
                          </a:solidFill>
                          <a:effectLst/>
                          <a:uLnTx/>
                          <a:uFillTx/>
                          <a:latin typeface="Cambria Math" panose="02040503050406030204" pitchFamily="18" charset="0"/>
                        </a:rPr>
                        <m:t>𝒛</m:t>
                      </m:r>
                      <m:r>
                        <a:rPr kumimoji="0" lang="en-US" sz="2400" b="1" i="1" u="none" strike="noStrike" kern="0" cap="none" spc="0" normalizeH="0" baseline="0" noProof="0">
                          <a:ln>
                            <a:noFill/>
                          </a:ln>
                          <a:solidFill>
                            <a:schemeClr val="tx1"/>
                          </a:solidFill>
                          <a:effectLst/>
                          <a:uLnTx/>
                          <a:uFillTx/>
                          <a:latin typeface="Cambria Math" panose="02040503050406030204" pitchFamily="18" charset="0"/>
                        </a:rPr>
                        <m:t>)</m:t>
                      </m:r>
                    </m:oMath>
                  </m:oMathPara>
                </a14:m>
                <a:endParaRPr kumimoji="0" lang="en-US" sz="2400" b="1" i="0" u="none" strike="noStrike" kern="0" cap="none" spc="0" normalizeH="0" baseline="0" noProof="0" dirty="0">
                  <a:ln>
                    <a:noFill/>
                  </a:ln>
                  <a:solidFill>
                    <a:schemeClr val="tx1"/>
                  </a:solidFill>
                  <a:effectLst/>
                  <a:uLnTx/>
                  <a:uFillTx/>
                  <a:latin typeface="Times New Roman"/>
                </a:endParaRPr>
              </a:p>
            </p:txBody>
          </p:sp>
        </mc:Choice>
        <mc:Fallback xmlns="">
          <p:sp>
            <p:nvSpPr>
              <p:cNvPr id="14" name="TextBox 13">
                <a:extLst>
                  <a:ext uri="{FF2B5EF4-FFF2-40B4-BE49-F238E27FC236}">
                    <a16:creationId xmlns:a16="http://schemas.microsoft.com/office/drawing/2014/main" id="{4C842300-3F88-4EBB-8C70-CC6C77A997B9}"/>
                  </a:ext>
                </a:extLst>
              </p:cNvPr>
              <p:cNvSpPr txBox="1">
                <a:spLocks noRot="1" noChangeAspect="1" noMove="1" noResize="1" noEditPoints="1" noAdjustHandles="1" noChangeArrowheads="1" noChangeShapeType="1" noTextEdit="1"/>
              </p:cNvSpPr>
              <p:nvPr/>
            </p:nvSpPr>
            <p:spPr>
              <a:xfrm>
                <a:off x="5799046" y="2003391"/>
                <a:ext cx="2924175" cy="79355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2AECFBD-1EB5-44FC-B554-C1E4060C8B8C}"/>
                  </a:ext>
                </a:extLst>
              </p:cNvPr>
              <p:cNvSpPr txBox="1"/>
              <p:nvPr/>
            </p:nvSpPr>
            <p:spPr>
              <a:xfrm>
                <a:off x="5775080" y="4304374"/>
                <a:ext cx="3271070" cy="874470"/>
              </a:xfrm>
              <a:prstGeom prst="rect">
                <a:avLst/>
              </a:prstGeom>
              <a:solidFill>
                <a:schemeClr val="accent1">
                  <a:lumMod val="20000"/>
                  <a:lumOff val="80000"/>
                </a:schemeClr>
              </a:solidFill>
            </p:spPr>
            <p:txBody>
              <a:bodyPr wrap="square">
                <a:spAutoFit/>
              </a:bodyPr>
              <a:lstStyle/>
              <a:p>
                <a:pPr marL="342900" lvl="0" indent="-342900" eaLnBrk="0" hangingPunct="0">
                  <a:spcBef>
                    <a:spcPct val="20000"/>
                  </a:spcBef>
                  <a:defRPr/>
                </a:pPr>
                <a14:m>
                  <m:oMathPara xmlns:m="http://schemas.openxmlformats.org/officeDocument/2006/math">
                    <m:oMathParaPr>
                      <m:jc m:val="left"/>
                    </m:oMathParaPr>
                    <m:oMath xmlns:m="http://schemas.openxmlformats.org/officeDocument/2006/math">
                      <m:r>
                        <a:rPr kumimoji="0" lang="en-US" sz="28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𝒋</m:t>
                      </m:r>
                      <m:r>
                        <a:rPr kumimoji="0" lang="en-US" sz="28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𝝎</m:t>
                      </m:r>
                      <m:r>
                        <a:rPr kumimoji="0" lang="en-US" sz="28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𝑪</m:t>
                      </m:r>
                      <m:bar>
                        <m:barPr>
                          <m:ctrlPr>
                            <a:rPr lang="en-US" sz="2800" b="1" i="1" kern="0">
                              <a:solidFill>
                                <a:srgbClr val="000000"/>
                              </a:solidFill>
                              <a:latin typeface="Cambria Math" panose="02040503050406030204" pitchFamily="18" charset="0"/>
                              <a:ea typeface="Cambria Math" panose="02040503050406030204" pitchFamily="18" charset="0"/>
                            </a:rPr>
                          </m:ctrlPr>
                        </m:barPr>
                        <m:e>
                          <m:r>
                            <a:rPr lang="en-US" sz="2800" b="1" i="1" kern="0">
                              <a:solidFill>
                                <a:srgbClr val="000000"/>
                              </a:solidFill>
                              <a:latin typeface="Cambria Math" panose="02040503050406030204" pitchFamily="18" charset="0"/>
                              <a:ea typeface="Cambria Math" panose="02040503050406030204" pitchFamily="18" charset="0"/>
                            </a:rPr>
                            <m:t>𝒗</m:t>
                          </m:r>
                        </m:e>
                      </m:bar>
                      <m:r>
                        <a:rPr lang="en-US" sz="2800" b="1" i="1" kern="0">
                          <a:solidFill>
                            <a:srgbClr val="000000"/>
                          </a:solidFill>
                          <a:latin typeface="Cambria Math" panose="02040503050406030204" pitchFamily="18" charset="0"/>
                          <a:ea typeface="Cambria Math" panose="02040503050406030204" pitchFamily="18" charset="0"/>
                        </a:rPr>
                        <m:t>(</m:t>
                      </m:r>
                      <m:r>
                        <a:rPr lang="en-US" sz="2800" b="1" i="1" kern="0">
                          <a:solidFill>
                            <a:srgbClr val="000000"/>
                          </a:solidFill>
                          <a:latin typeface="Cambria Math" panose="02040503050406030204" pitchFamily="18" charset="0"/>
                          <a:ea typeface="Cambria Math" panose="02040503050406030204" pitchFamily="18" charset="0"/>
                        </a:rPr>
                        <m:t>𝒛</m:t>
                      </m:r>
                      <m:r>
                        <a:rPr lang="en-US" sz="2800" b="1" i="1" kern="0">
                          <a:solidFill>
                            <a:srgbClr val="000000"/>
                          </a:solidFill>
                          <a:latin typeface="Cambria Math" panose="02040503050406030204" pitchFamily="18" charset="0"/>
                          <a:ea typeface="Cambria Math" panose="02040503050406030204" pitchFamily="18" charset="0"/>
                        </a:rPr>
                        <m:t>)=</m:t>
                      </m:r>
                      <m:r>
                        <a:rPr lang="en-US" sz="2400" b="1" i="1" kern="0">
                          <a:solidFill>
                            <a:srgbClr val="000000"/>
                          </a:solidFill>
                          <a:latin typeface="Cambria Math" panose="02040503050406030204" pitchFamily="18" charset="0"/>
                        </a:rPr>
                        <m:t>−</m:t>
                      </m:r>
                      <m:f>
                        <m:fPr>
                          <m:ctrlPr>
                            <a:rPr lang="en-US" sz="2400" b="1" i="1" kern="0">
                              <a:solidFill>
                                <a:srgbClr val="000000"/>
                              </a:solidFill>
                              <a:latin typeface="Cambria Math" panose="02040503050406030204" pitchFamily="18" charset="0"/>
                            </a:rPr>
                          </m:ctrlPr>
                        </m:fPr>
                        <m:num>
                          <m:r>
                            <a:rPr lang="en-US" sz="2400" b="1" i="1" kern="0">
                              <a:solidFill>
                                <a:srgbClr val="000000"/>
                              </a:solidFill>
                              <a:latin typeface="Cambria Math" panose="02040503050406030204" pitchFamily="18" charset="0"/>
                            </a:rPr>
                            <m:t>𝒅</m:t>
                          </m:r>
                        </m:num>
                        <m:den>
                          <m:r>
                            <a:rPr lang="en-US" sz="2400" b="1" i="1" kern="0">
                              <a:solidFill>
                                <a:srgbClr val="000000"/>
                              </a:solidFill>
                              <a:latin typeface="Cambria Math" panose="02040503050406030204" pitchFamily="18" charset="0"/>
                            </a:rPr>
                            <m:t>𝒅𝒛</m:t>
                          </m:r>
                        </m:den>
                      </m:f>
                      <m:bar>
                        <m:barPr>
                          <m:ctrlPr>
                            <a:rPr lang="en-US" sz="2400" b="1" i="1" kern="0">
                              <a:solidFill>
                                <a:srgbClr val="000000"/>
                              </a:solidFill>
                              <a:latin typeface="Cambria Math" panose="02040503050406030204" pitchFamily="18" charset="0"/>
                            </a:rPr>
                          </m:ctrlPr>
                        </m:barPr>
                        <m:e>
                          <m:r>
                            <a:rPr lang="en-US" sz="2400" b="1" i="1" kern="0">
                              <a:solidFill>
                                <a:srgbClr val="000000"/>
                              </a:solidFill>
                              <a:latin typeface="Cambria Math" panose="02040503050406030204" pitchFamily="18" charset="0"/>
                            </a:rPr>
                            <m:t>𝒊</m:t>
                          </m:r>
                        </m:e>
                      </m:bar>
                      <m:r>
                        <a:rPr lang="en-US" sz="2400" b="1" i="1" kern="0">
                          <a:solidFill>
                            <a:srgbClr val="000000"/>
                          </a:solidFill>
                          <a:latin typeface="Cambria Math" panose="02040503050406030204" pitchFamily="18" charset="0"/>
                        </a:rPr>
                        <m:t>(</m:t>
                      </m:r>
                      <m:r>
                        <a:rPr lang="en-US" sz="2400" b="1" i="1" kern="0">
                          <a:solidFill>
                            <a:srgbClr val="000000"/>
                          </a:solidFill>
                          <a:latin typeface="Cambria Math" panose="02040503050406030204" pitchFamily="18" charset="0"/>
                        </a:rPr>
                        <m:t>𝒛</m:t>
                      </m:r>
                      <m:r>
                        <a:rPr lang="en-US" sz="2400" b="1" i="1" kern="0">
                          <a:solidFill>
                            <a:srgbClr val="000000"/>
                          </a:solidFill>
                          <a:latin typeface="Cambria Math" panose="02040503050406030204" pitchFamily="18" charset="0"/>
                        </a:rPr>
                        <m:t>)</m:t>
                      </m:r>
                    </m:oMath>
                  </m:oMathPara>
                </a14:m>
                <a:endParaRPr kumimoji="0" lang="en-US" sz="2400" b="1" i="0" u="none" strike="noStrike" kern="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endParaRPr>
              </a:p>
            </p:txBody>
          </p:sp>
        </mc:Choice>
        <mc:Fallback xmlns="">
          <p:sp>
            <p:nvSpPr>
              <p:cNvPr id="16" name="TextBox 15">
                <a:extLst>
                  <a:ext uri="{FF2B5EF4-FFF2-40B4-BE49-F238E27FC236}">
                    <a16:creationId xmlns:a16="http://schemas.microsoft.com/office/drawing/2014/main" id="{92AECFBD-1EB5-44FC-B554-C1E4060C8B8C}"/>
                  </a:ext>
                </a:extLst>
              </p:cNvPr>
              <p:cNvSpPr txBox="1">
                <a:spLocks noRot="1" noChangeAspect="1" noMove="1" noResize="1" noEditPoints="1" noAdjustHandles="1" noChangeArrowheads="1" noChangeShapeType="1" noTextEdit="1"/>
              </p:cNvSpPr>
              <p:nvPr/>
            </p:nvSpPr>
            <p:spPr>
              <a:xfrm>
                <a:off x="5775080" y="4304374"/>
                <a:ext cx="3271070" cy="87447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C6EDF9D-C497-4D98-B6F9-AF7EA9C51739}"/>
                  </a:ext>
                </a:extLst>
              </p:cNvPr>
              <p:cNvSpPr txBox="1"/>
              <p:nvPr/>
            </p:nvSpPr>
            <p:spPr>
              <a:xfrm>
                <a:off x="1581151" y="5676900"/>
                <a:ext cx="2990850" cy="461665"/>
              </a:xfrm>
              <a:prstGeom prst="rect">
                <a:avLst/>
              </a:prstGeom>
              <a:solidFill>
                <a:schemeClr val="accent5">
                  <a:lumMod val="20000"/>
                  <a:lumOff val="80000"/>
                </a:schemeClr>
              </a:solidFill>
            </p:spPr>
            <p:txBody>
              <a:bodyPr wrap="square" rtlCol="0">
                <a:spAutoFit/>
              </a:bodyPr>
              <a:lstStyle/>
              <a:p>
                <a14:m>
                  <m:oMath xmlns:m="http://schemas.openxmlformats.org/officeDocument/2006/math">
                    <m:r>
                      <a:rPr kumimoji="0" lang="en-US" sz="2400" b="1" i="1" u="none" strike="noStrike" kern="0" cap="none" spc="0" normalizeH="0" baseline="0" noProof="0" smtClean="0">
                        <a:ln>
                          <a:noFill/>
                        </a:ln>
                        <a:solidFill>
                          <a:srgbClr val="000000"/>
                        </a:solidFill>
                        <a:effectLst/>
                        <a:uLnTx/>
                        <a:uFillTx/>
                        <a:latin typeface="Cambria Math" panose="02040503050406030204" pitchFamily="18" charset="0"/>
                        <a:cs typeface="+mn-cs"/>
                      </a:rPr>
                      <m:t>𝒋</m:t>
                    </m:r>
                    <m:r>
                      <a:rPr kumimoji="0" lang="en-US" sz="2400" b="1" i="1" u="none" strike="noStrike" kern="0" cap="none" spc="0" normalizeH="0" baseline="0" noProof="0" smtClean="0">
                        <a:ln>
                          <a:noFill/>
                        </a:ln>
                        <a:solidFill>
                          <a:srgbClr val="000000"/>
                        </a:solidFill>
                        <a:effectLst/>
                        <a:uLnTx/>
                        <a:uFillTx/>
                        <a:latin typeface="Cambria Math" panose="02040503050406030204" pitchFamily="18" charset="0"/>
                        <a:cs typeface="+mn-cs"/>
                      </a:rPr>
                      <m:t>𝝎</m:t>
                    </m:r>
                    <m:r>
                      <a:rPr kumimoji="0" lang="en-US" sz="2400" b="1" i="1" u="none" strike="noStrike" kern="0" cap="none" spc="0" normalizeH="0" baseline="0" noProof="0">
                        <a:ln>
                          <a:noFill/>
                        </a:ln>
                        <a:solidFill>
                          <a:srgbClr val="000000"/>
                        </a:solidFill>
                        <a:effectLst/>
                        <a:uLnTx/>
                        <a:uFillTx/>
                        <a:latin typeface="Cambria Math" panose="02040503050406030204" pitchFamily="18" charset="0"/>
                        <a:cs typeface="+mn-cs"/>
                      </a:rPr>
                      <m:t>𝑳</m:t>
                    </m:r>
                    <m:r>
                      <a:rPr kumimoji="0" lang="en-US" sz="2400" b="1" i="1" u="none" strike="noStrike" kern="0" cap="none" spc="0" normalizeH="0" baseline="0" noProof="0" smtClean="0">
                        <a:ln>
                          <a:noFill/>
                        </a:ln>
                        <a:solidFill>
                          <a:srgbClr val="000000"/>
                        </a:solidFill>
                        <a:effectLst/>
                        <a:uLnTx/>
                        <a:uFillTx/>
                        <a:latin typeface="Cambria Math" panose="02040503050406030204" pitchFamily="18" charset="0"/>
                        <a:cs typeface="+mn-cs"/>
                      </a:rPr>
                      <m:t>        </m:t>
                    </m:r>
                    <m:r>
                      <a:rPr lang="en-US" sz="2400" b="1" i="1" kern="0">
                        <a:solidFill>
                          <a:srgbClr val="000000"/>
                        </a:solidFill>
                        <a:latin typeface="Cambria Math" panose="02040503050406030204" pitchFamily="18" charset="0"/>
                      </a:rPr>
                      <m:t>   (</m:t>
                    </m:r>
                    <m:r>
                      <a:rPr lang="en-US" sz="2400" b="1" i="1" kern="0">
                        <a:solidFill>
                          <a:srgbClr val="000000"/>
                        </a:solidFill>
                        <a:latin typeface="Cambria Math" panose="02040503050406030204" pitchFamily="18" charset="0"/>
                      </a:rPr>
                      <m:t>𝑹</m:t>
                    </m:r>
                    <m:r>
                      <a:rPr lang="en-US" sz="2400" b="1" i="1" kern="0">
                        <a:solidFill>
                          <a:srgbClr val="000000"/>
                        </a:solidFill>
                        <a:latin typeface="Cambria Math" panose="02040503050406030204" pitchFamily="18" charset="0"/>
                      </a:rPr>
                      <m:t>+ </m:t>
                    </m:r>
                    <m:r>
                      <a:rPr lang="en-US" sz="2400" b="1" i="1" kern="0">
                        <a:solidFill>
                          <a:srgbClr val="000000"/>
                        </a:solidFill>
                        <a:latin typeface="Cambria Math" panose="02040503050406030204" pitchFamily="18" charset="0"/>
                      </a:rPr>
                      <m:t>𝒋</m:t>
                    </m:r>
                    <m:r>
                      <a:rPr lang="en-US" sz="2400" b="1" i="1" kern="0">
                        <a:solidFill>
                          <a:srgbClr val="000000"/>
                        </a:solidFill>
                        <a:latin typeface="Cambria Math" panose="02040503050406030204" pitchFamily="18" charset="0"/>
                      </a:rPr>
                      <m:t>𝝎</m:t>
                    </m:r>
                    <m:r>
                      <a:rPr lang="en-US" sz="2400" b="1" i="1" kern="0">
                        <a:solidFill>
                          <a:srgbClr val="000000"/>
                        </a:solidFill>
                        <a:latin typeface="Cambria Math" panose="02040503050406030204" pitchFamily="18" charset="0"/>
                      </a:rPr>
                      <m:t>𝑳</m:t>
                    </m:r>
                  </m:oMath>
                </a14:m>
                <a:r>
                  <a:rPr lang="en-US" sz="2400" dirty="0"/>
                  <a:t>)</a:t>
                </a:r>
              </a:p>
            </p:txBody>
          </p:sp>
        </mc:Choice>
        <mc:Fallback xmlns="">
          <p:sp>
            <p:nvSpPr>
              <p:cNvPr id="8" name="TextBox 7">
                <a:extLst>
                  <a:ext uri="{FF2B5EF4-FFF2-40B4-BE49-F238E27FC236}">
                    <a16:creationId xmlns:a16="http://schemas.microsoft.com/office/drawing/2014/main" id="{1C6EDF9D-C497-4D98-B6F9-AF7EA9C51739}"/>
                  </a:ext>
                </a:extLst>
              </p:cNvPr>
              <p:cNvSpPr txBox="1">
                <a:spLocks noRot="1" noChangeAspect="1" noMove="1" noResize="1" noEditPoints="1" noAdjustHandles="1" noChangeArrowheads="1" noChangeShapeType="1" noTextEdit="1"/>
              </p:cNvSpPr>
              <p:nvPr/>
            </p:nvSpPr>
            <p:spPr>
              <a:xfrm>
                <a:off x="1581151" y="5676900"/>
                <a:ext cx="2990850" cy="461665"/>
              </a:xfrm>
              <a:prstGeom prst="rect">
                <a:avLst/>
              </a:prstGeom>
              <a:blipFill>
                <a:blip r:embed="rId12"/>
                <a:stretch>
                  <a:fillRect l="-1629" t="-11842" b="-27632"/>
                </a:stretch>
              </a:blipFill>
            </p:spPr>
            <p:txBody>
              <a:bodyPr/>
              <a:lstStyle/>
              <a:p>
                <a:r>
                  <a:rPr lang="en-US">
                    <a:noFill/>
                  </a:rPr>
                  <a:t> </a:t>
                </a:r>
              </a:p>
            </p:txBody>
          </p:sp>
        </mc:Fallback>
      </mc:AlternateContent>
      <p:sp>
        <p:nvSpPr>
          <p:cNvPr id="9" name="Arrow: Right 8">
            <a:extLst>
              <a:ext uri="{FF2B5EF4-FFF2-40B4-BE49-F238E27FC236}">
                <a16:creationId xmlns:a16="http://schemas.microsoft.com/office/drawing/2014/main" id="{532CE2D4-36D0-493A-B3BC-C8F1AF7E9C73}"/>
              </a:ext>
            </a:extLst>
          </p:cNvPr>
          <p:cNvSpPr/>
          <p:nvPr/>
        </p:nvSpPr>
        <p:spPr>
          <a:xfrm>
            <a:off x="2335458" y="5852081"/>
            <a:ext cx="513007" cy="169812"/>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5D229EE-5ADE-4E79-9E3F-0322548169DB}"/>
                  </a:ext>
                </a:extLst>
              </p:cNvPr>
              <p:cNvSpPr txBox="1"/>
              <p:nvPr/>
            </p:nvSpPr>
            <p:spPr>
              <a:xfrm>
                <a:off x="5305425" y="5676899"/>
                <a:ext cx="2990850" cy="461665"/>
              </a:xfrm>
              <a:prstGeom prst="rect">
                <a:avLst/>
              </a:prstGeom>
              <a:solidFill>
                <a:schemeClr val="accent5">
                  <a:lumMod val="20000"/>
                  <a:lumOff val="80000"/>
                </a:schemeClr>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r>
                      <a:rPr kumimoji="0" lang="en-US" sz="2400" b="1" i="1" u="none" strike="noStrike" kern="0" cap="none" spc="0" normalizeH="0" baseline="0" noProof="0" smtClean="0">
                        <a:ln>
                          <a:noFill/>
                        </a:ln>
                        <a:solidFill>
                          <a:srgbClr val="000000"/>
                        </a:solidFill>
                        <a:effectLst/>
                        <a:uLnTx/>
                        <a:uFillTx/>
                        <a:latin typeface="Cambria Math" panose="02040503050406030204" pitchFamily="18" charset="0"/>
                        <a:cs typeface="+mn-cs"/>
                      </a:rPr>
                      <m:t>𝒋</m:t>
                    </m:r>
                    <m:r>
                      <a:rPr kumimoji="0" lang="en-US" sz="2400" b="1" i="1" u="none" strike="noStrike" kern="0" cap="none" spc="0" normalizeH="0" baseline="0" noProof="0" smtClean="0">
                        <a:ln>
                          <a:noFill/>
                        </a:ln>
                        <a:solidFill>
                          <a:srgbClr val="000000"/>
                        </a:solidFill>
                        <a:effectLst/>
                        <a:uLnTx/>
                        <a:uFillTx/>
                        <a:latin typeface="Cambria Math" panose="02040503050406030204" pitchFamily="18" charset="0"/>
                        <a:cs typeface="+mn-cs"/>
                      </a:rPr>
                      <m:t>𝝎</m:t>
                    </m:r>
                    <m:r>
                      <a:rPr kumimoji="0" lang="en-US" sz="2400" b="1" i="1" u="none" strike="noStrike" kern="0" cap="none" spc="0" normalizeH="0" baseline="0" noProof="0" smtClean="0">
                        <a:ln>
                          <a:noFill/>
                        </a:ln>
                        <a:solidFill>
                          <a:srgbClr val="000000"/>
                        </a:solidFill>
                        <a:effectLst/>
                        <a:uLnTx/>
                        <a:uFillTx/>
                        <a:latin typeface="Cambria Math" panose="02040503050406030204" pitchFamily="18" charset="0"/>
                        <a:cs typeface="+mn-cs"/>
                      </a:rPr>
                      <m:t>𝑪</m:t>
                    </m:r>
                    <m:r>
                      <a:rPr kumimoji="0" lang="en-US" sz="2400" b="1" i="1" u="none" strike="noStrike" kern="0" cap="none" spc="0" normalizeH="0" baseline="0" noProof="0" smtClean="0">
                        <a:ln>
                          <a:noFill/>
                        </a:ln>
                        <a:solidFill>
                          <a:srgbClr val="000000"/>
                        </a:solidFill>
                        <a:effectLst/>
                        <a:uLnTx/>
                        <a:uFillTx/>
                        <a:latin typeface="Cambria Math" panose="02040503050406030204" pitchFamily="18" charset="0"/>
                        <a:cs typeface="+mn-cs"/>
                      </a:rPr>
                      <m:t>           (</m:t>
                    </m:r>
                    <m:r>
                      <a:rPr kumimoji="0" lang="en-US" sz="2400" b="1" i="1" u="none" strike="noStrike" kern="0" cap="none" spc="0" normalizeH="0" baseline="0" noProof="0" smtClean="0">
                        <a:ln>
                          <a:noFill/>
                        </a:ln>
                        <a:solidFill>
                          <a:srgbClr val="000000"/>
                        </a:solidFill>
                        <a:effectLst/>
                        <a:uLnTx/>
                        <a:uFillTx/>
                        <a:latin typeface="Cambria Math" panose="02040503050406030204" pitchFamily="18" charset="0"/>
                        <a:cs typeface="+mn-cs"/>
                      </a:rPr>
                      <m:t>𝑮</m:t>
                    </m:r>
                    <m:r>
                      <a:rPr kumimoji="0" lang="en-US" sz="2400" b="1" i="1" u="none" strike="noStrike" kern="0" cap="none" spc="0" normalizeH="0" baseline="0" noProof="0">
                        <a:ln>
                          <a:noFill/>
                        </a:ln>
                        <a:solidFill>
                          <a:srgbClr val="000000"/>
                        </a:solidFill>
                        <a:effectLst/>
                        <a:uLnTx/>
                        <a:uFillTx/>
                        <a:latin typeface="Cambria Math" panose="02040503050406030204" pitchFamily="18" charset="0"/>
                        <a:cs typeface="+mn-cs"/>
                      </a:rPr>
                      <m:t>+ </m:t>
                    </m:r>
                    <m:r>
                      <a:rPr kumimoji="0" lang="en-US" sz="2400" b="1" i="1" u="none" strike="noStrike" kern="0" cap="none" spc="0" normalizeH="0" baseline="0" noProof="0">
                        <a:ln>
                          <a:noFill/>
                        </a:ln>
                        <a:solidFill>
                          <a:srgbClr val="000000"/>
                        </a:solidFill>
                        <a:effectLst/>
                        <a:uLnTx/>
                        <a:uFillTx/>
                        <a:latin typeface="Cambria Math" panose="02040503050406030204" pitchFamily="18" charset="0"/>
                        <a:cs typeface="+mn-cs"/>
                      </a:rPr>
                      <m:t>𝒋</m:t>
                    </m:r>
                    <m:r>
                      <a:rPr kumimoji="0" lang="en-US" sz="2400" b="1" i="1" u="none" strike="noStrike" kern="0" cap="none" spc="0" normalizeH="0" baseline="0" noProof="0">
                        <a:ln>
                          <a:noFill/>
                        </a:ln>
                        <a:solidFill>
                          <a:srgbClr val="000000"/>
                        </a:solidFill>
                        <a:effectLst/>
                        <a:uLnTx/>
                        <a:uFillTx/>
                        <a:latin typeface="Cambria Math" panose="02040503050406030204" pitchFamily="18" charset="0"/>
                        <a:cs typeface="+mn-cs"/>
                      </a:rPr>
                      <m:t>𝝎</m:t>
                    </m:r>
                    <m:r>
                      <a:rPr kumimoji="0" lang="en-US" sz="2400" b="1" i="1" u="none" strike="noStrike" kern="0" cap="none" spc="0" normalizeH="0" baseline="0" noProof="0" smtClean="0">
                        <a:ln>
                          <a:noFill/>
                        </a:ln>
                        <a:solidFill>
                          <a:srgbClr val="000000"/>
                        </a:solidFill>
                        <a:effectLst/>
                        <a:uLnTx/>
                        <a:uFillTx/>
                        <a:latin typeface="Cambria Math" panose="02040503050406030204" pitchFamily="18" charset="0"/>
                        <a:cs typeface="+mn-cs"/>
                      </a:rPr>
                      <m:t>𝑪</m:t>
                    </m:r>
                  </m:oMath>
                </a14:m>
                <a:r>
                  <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a:t>
                </a:r>
              </a:p>
            </p:txBody>
          </p:sp>
        </mc:Choice>
        <mc:Fallback xmlns="">
          <p:sp>
            <p:nvSpPr>
              <p:cNvPr id="20" name="TextBox 19">
                <a:extLst>
                  <a:ext uri="{FF2B5EF4-FFF2-40B4-BE49-F238E27FC236}">
                    <a16:creationId xmlns:a16="http://schemas.microsoft.com/office/drawing/2014/main" id="{C5D229EE-5ADE-4E79-9E3F-0322548169DB}"/>
                  </a:ext>
                </a:extLst>
              </p:cNvPr>
              <p:cNvSpPr txBox="1">
                <a:spLocks noRot="1" noChangeAspect="1" noMove="1" noResize="1" noEditPoints="1" noAdjustHandles="1" noChangeArrowheads="1" noChangeShapeType="1" noTextEdit="1"/>
              </p:cNvSpPr>
              <p:nvPr/>
            </p:nvSpPr>
            <p:spPr>
              <a:xfrm>
                <a:off x="5305425" y="5676899"/>
                <a:ext cx="2990850" cy="461665"/>
              </a:xfrm>
              <a:prstGeom prst="rect">
                <a:avLst/>
              </a:prstGeom>
              <a:blipFill>
                <a:blip r:embed="rId13"/>
                <a:stretch>
                  <a:fillRect l="-1629" t="-11842" r="-1018" b="-27632"/>
                </a:stretch>
              </a:blipFill>
            </p:spPr>
            <p:txBody>
              <a:bodyPr/>
              <a:lstStyle/>
              <a:p>
                <a:r>
                  <a:rPr lang="en-US">
                    <a:noFill/>
                  </a:rPr>
                  <a:t> </a:t>
                </a:r>
              </a:p>
            </p:txBody>
          </p:sp>
        </mc:Fallback>
      </mc:AlternateContent>
      <p:sp>
        <p:nvSpPr>
          <p:cNvPr id="11" name="Arrow: Right 10">
            <a:extLst>
              <a:ext uri="{FF2B5EF4-FFF2-40B4-BE49-F238E27FC236}">
                <a16:creationId xmlns:a16="http://schemas.microsoft.com/office/drawing/2014/main" id="{EC4661CA-C63D-4D18-867E-B65F7C07E1EB}"/>
              </a:ext>
            </a:extLst>
          </p:cNvPr>
          <p:cNvSpPr/>
          <p:nvPr/>
        </p:nvSpPr>
        <p:spPr>
          <a:xfrm>
            <a:off x="6050208" y="5838803"/>
            <a:ext cx="513007" cy="169812"/>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5897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4A3D6231-77DF-42AA-AAF5-857FC001F0A4}" type="slidenum">
              <a:rPr lang="en-US" altLang="en-US" sz="1400">
                <a:latin typeface="Arial" panose="020B0604020202020204" pitchFamily="34" charset="0"/>
              </a:rPr>
              <a:pPr eaLnBrk="1" hangingPunct="1"/>
              <a:t>3</a:t>
            </a:fld>
            <a:endParaRPr lang="en-US" altLang="en-US" sz="1400">
              <a:latin typeface="Arial" panose="020B0604020202020204" pitchFamily="34" charset="0"/>
            </a:endParaRPr>
          </a:p>
        </p:txBody>
      </p:sp>
      <p:sp>
        <p:nvSpPr>
          <p:cNvPr id="16387" name="Text Box 13"/>
          <p:cNvSpPr txBox="1">
            <a:spLocks noChangeArrowheads="1"/>
          </p:cNvSpPr>
          <p:nvPr/>
        </p:nvSpPr>
        <p:spPr bwMode="auto">
          <a:xfrm>
            <a:off x="822325" y="3897313"/>
            <a:ext cx="40386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2000"/>
              <a:t>Cross-sectional view of typical transmission lines (a) coaxial line, (b) two-wire line, (c) planar line, (d) wire above conducting plane, (e) microstrip line.</a:t>
            </a:r>
          </a:p>
        </p:txBody>
      </p:sp>
      <p:sp>
        <p:nvSpPr>
          <p:cNvPr id="3087" name="Text Box 15"/>
          <p:cNvSpPr txBox="1">
            <a:spLocks noChangeArrowheads="1"/>
          </p:cNvSpPr>
          <p:nvPr/>
        </p:nvSpPr>
        <p:spPr bwMode="auto">
          <a:xfrm>
            <a:off x="5295900" y="4457823"/>
            <a:ext cx="341947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2000" dirty="0"/>
              <a:t>(a) Coaxial line connecting the generator to the load; (b) </a:t>
            </a:r>
            <a:r>
              <a:rPr lang="en-US" altLang="en-US" sz="2000" b="1" dirty="0"/>
              <a:t>E</a:t>
            </a:r>
            <a:r>
              <a:rPr lang="en-US" altLang="en-US" sz="2000" dirty="0"/>
              <a:t> and </a:t>
            </a:r>
            <a:r>
              <a:rPr lang="en-US" altLang="en-US" sz="2000" b="1" dirty="0"/>
              <a:t>H</a:t>
            </a:r>
            <a:r>
              <a:rPr lang="en-US" altLang="en-US" sz="2000" dirty="0"/>
              <a:t> fields on the coaxial line (</a:t>
            </a:r>
            <a:r>
              <a:rPr lang="en-US" altLang="en-US" sz="2000" dirty="0">
                <a:solidFill>
                  <a:srgbClr val="0000FF"/>
                </a:solidFill>
              </a:rPr>
              <a:t>TEM field structure</a:t>
            </a:r>
            <a:r>
              <a:rPr lang="en-US" altLang="en-US" sz="2000" dirty="0"/>
              <a:t>).</a:t>
            </a:r>
          </a:p>
        </p:txBody>
      </p:sp>
      <p:pic>
        <p:nvPicPr>
          <p:cNvPr id="3089" name="Picture 17" descr="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62538" y="766763"/>
            <a:ext cx="3533775" cy="3613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0" name="Text Box 18"/>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Transmission Lines</a:t>
            </a:r>
          </a:p>
        </p:txBody>
      </p:sp>
      <p:pic>
        <p:nvPicPr>
          <p:cNvPr id="16391" name="Picture 30" descr="Picture1 copy"/>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577850" y="825500"/>
            <a:ext cx="4527550" cy="2546350"/>
          </a:xfrm>
          <a:solidFill>
            <a:srgbClr val="FFFF00"/>
          </a:solidFill>
          <a:extLst>
            <a:ext uri="{91240B29-F687-4F45-9708-019B960494DF}">
              <a14:hiddenLine xmlns:a14="http://schemas.microsoft.com/office/drawing/2010/main" w="9525">
                <a:solidFill>
                  <a:srgbClr val="000000"/>
                </a:solidFill>
                <a:miter lim="800000"/>
                <a:headEnd/>
                <a:tailEnd/>
              </a14:hiddenLine>
            </a:ext>
          </a:extLst>
        </p:spPr>
      </p:pic>
      <p:sp>
        <p:nvSpPr>
          <p:cNvPr id="16392" name="TextBox 1"/>
          <p:cNvSpPr txBox="1">
            <a:spLocks noChangeArrowheads="1"/>
          </p:cNvSpPr>
          <p:nvPr/>
        </p:nvSpPr>
        <p:spPr bwMode="auto">
          <a:xfrm>
            <a:off x="4425950" y="763588"/>
            <a:ext cx="8699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a:t>A.c. source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87"/>
                                        </p:tgtEl>
                                        <p:attrNameLst>
                                          <p:attrName>style.visibility</p:attrName>
                                        </p:attrNameLst>
                                      </p:cBhvr>
                                      <p:to>
                                        <p:strVal val="visible"/>
                                      </p:to>
                                    </p:set>
                                    <p:animEffect transition="in" filter="fade">
                                      <p:cBhvr>
                                        <p:cTn id="7" dur="2000"/>
                                        <p:tgtEl>
                                          <p:spTgt spid="3087"/>
                                        </p:tgtEl>
                                      </p:cBhvr>
                                    </p:animEffect>
                                  </p:childTnLst>
                                </p:cTn>
                              </p:par>
                              <p:par>
                                <p:cTn id="8" presetID="10" presetClass="entr" presetSubtype="0" fill="hold" nodeType="withEffect">
                                  <p:stCondLst>
                                    <p:cond delay="0"/>
                                  </p:stCondLst>
                                  <p:childTnLst>
                                    <p:set>
                                      <p:cBhvr>
                                        <p:cTn id="9" dur="1" fill="hold">
                                          <p:stCondLst>
                                            <p:cond delay="0"/>
                                          </p:stCondLst>
                                        </p:cTn>
                                        <p:tgtEl>
                                          <p:spTgt spid="3089"/>
                                        </p:tgtEl>
                                        <p:attrNameLst>
                                          <p:attrName>style.visibility</p:attrName>
                                        </p:attrNameLst>
                                      </p:cBhvr>
                                      <p:to>
                                        <p:strVal val="visible"/>
                                      </p:to>
                                    </p:set>
                                    <p:animEffect transition="in" filter="fade">
                                      <p:cBhvr>
                                        <p:cTn id="10" dur="2000"/>
                                        <p:tgtEl>
                                          <p:spTgt spid="3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E59F27F-367F-49CB-92F5-8DE5DD30CBEF}"/>
              </a:ext>
            </a:extLst>
          </p:cNvPr>
          <p:cNvSpPr>
            <a:spLocks noGrp="1"/>
          </p:cNvSpPr>
          <p:nvPr>
            <p:ph type="sldNum" sz="quarter" idx="10"/>
          </p:nvPr>
        </p:nvSpPr>
        <p:spPr/>
        <p:txBody>
          <a:bodyPr/>
          <a:lstStyle/>
          <a:p>
            <a:fld id="{CE42F2B1-2DFA-4C41-9B26-BF9B33881A87}" type="slidenum">
              <a:rPr lang="en-US" altLang="en-US" smtClean="0"/>
              <a:pPr/>
              <a:t>30</a:t>
            </a:fld>
            <a:endParaRPr lang="en-US" alt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AF8E4B2-FFC3-4E1C-ABA2-E44129026DF2}"/>
                  </a:ext>
                </a:extLst>
              </p:cNvPr>
              <p:cNvSpPr txBox="1"/>
              <p:nvPr/>
            </p:nvSpPr>
            <p:spPr>
              <a:xfrm>
                <a:off x="1983580" y="1260414"/>
                <a:ext cx="4436269" cy="910699"/>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14:m>
                  <m:oMathPara xmlns:m="http://schemas.openxmlformats.org/officeDocument/2006/math">
                    <m:oMathParaPr>
                      <m:jc m:val="left"/>
                    </m:oMathParaPr>
                    <m:oMath xmlns:m="http://schemas.openxmlformats.org/officeDocument/2006/math">
                      <m:r>
                        <a:rPr kumimoji="0" lang="en-US" sz="2800" b="1" i="1" u="none" strike="noStrike" kern="0" cap="none" spc="0" normalizeH="0" baseline="0" noProof="0" smtClean="0">
                          <a:ln>
                            <a:noFill/>
                          </a:ln>
                          <a:solidFill>
                            <a:srgbClr val="000000"/>
                          </a:solidFill>
                          <a:effectLst/>
                          <a:uLnTx/>
                          <a:uFillTx/>
                          <a:latin typeface="Cambria Math" panose="02040503050406030204" pitchFamily="18" charset="0"/>
                          <a:cs typeface="+mn-cs"/>
                        </a:rPr>
                        <m:t>(</m:t>
                      </m:r>
                      <m:r>
                        <a:rPr kumimoji="0" lang="en-US" sz="2800" b="1" i="1" u="none" strike="noStrike" kern="0" cap="none" spc="0" normalizeH="0" baseline="0" noProof="0" smtClean="0">
                          <a:ln>
                            <a:noFill/>
                          </a:ln>
                          <a:solidFill>
                            <a:srgbClr val="000000"/>
                          </a:solidFill>
                          <a:effectLst/>
                          <a:uLnTx/>
                          <a:uFillTx/>
                          <a:latin typeface="Cambria Math" panose="02040503050406030204" pitchFamily="18" charset="0"/>
                          <a:cs typeface="+mn-cs"/>
                        </a:rPr>
                        <m:t>𝑹</m:t>
                      </m:r>
                      <m:r>
                        <a:rPr kumimoji="0" lang="en-US" sz="2800" b="1" i="1" u="none" strike="noStrike" kern="0" cap="none" spc="0" normalizeH="0" baseline="0" noProof="0" smtClean="0">
                          <a:ln>
                            <a:noFill/>
                          </a:ln>
                          <a:solidFill>
                            <a:srgbClr val="000000"/>
                          </a:solidFill>
                          <a:effectLst/>
                          <a:uLnTx/>
                          <a:uFillTx/>
                          <a:latin typeface="Cambria Math" panose="02040503050406030204" pitchFamily="18" charset="0"/>
                          <a:cs typeface="+mn-cs"/>
                        </a:rPr>
                        <m:t>+</m:t>
                      </m:r>
                      <m:r>
                        <a:rPr kumimoji="0" lang="en-US" sz="2800" b="1" i="1" u="none" strike="noStrike" kern="0" cap="none" spc="0" normalizeH="0" baseline="0" noProof="0" smtClean="0">
                          <a:ln>
                            <a:noFill/>
                          </a:ln>
                          <a:solidFill>
                            <a:srgbClr val="000000"/>
                          </a:solidFill>
                          <a:effectLst/>
                          <a:uLnTx/>
                          <a:uFillTx/>
                          <a:latin typeface="Cambria Math" panose="02040503050406030204" pitchFamily="18" charset="0"/>
                          <a:cs typeface="+mn-cs"/>
                        </a:rPr>
                        <m:t>𝒋</m:t>
                      </m:r>
                      <m:r>
                        <a:rPr kumimoji="0" lang="en-US" sz="2800" b="1" i="1" u="none" strike="noStrike" kern="0" cap="none" spc="0" normalizeH="0" baseline="0" noProof="0" smtClean="0">
                          <a:ln>
                            <a:noFill/>
                          </a:ln>
                          <a:solidFill>
                            <a:srgbClr val="000000"/>
                          </a:solidFill>
                          <a:effectLst/>
                          <a:uLnTx/>
                          <a:uFillTx/>
                          <a:latin typeface="Cambria Math" panose="02040503050406030204" pitchFamily="18" charset="0"/>
                          <a:cs typeface="+mn-cs"/>
                        </a:rPr>
                        <m:t>𝝎</m:t>
                      </m:r>
                      <m:r>
                        <a:rPr kumimoji="0" lang="en-US" sz="2800" b="1" i="1" u="none" strike="noStrike" kern="0" cap="none" spc="0" normalizeH="0" baseline="0" noProof="0">
                          <a:ln>
                            <a:noFill/>
                          </a:ln>
                          <a:solidFill>
                            <a:srgbClr val="000000"/>
                          </a:solidFill>
                          <a:effectLst/>
                          <a:uLnTx/>
                          <a:uFillTx/>
                          <a:latin typeface="Cambria Math" panose="02040503050406030204" pitchFamily="18" charset="0"/>
                          <a:cs typeface="+mn-cs"/>
                        </a:rPr>
                        <m:t>𝑳</m:t>
                      </m:r>
                      <m:r>
                        <a:rPr kumimoji="0" lang="en-US" sz="2800" b="1" i="1" u="none" strike="noStrike" kern="0" cap="none" spc="0" normalizeH="0" baseline="0" noProof="0" smtClean="0">
                          <a:ln>
                            <a:noFill/>
                          </a:ln>
                          <a:solidFill>
                            <a:srgbClr val="000000"/>
                          </a:solidFill>
                          <a:effectLst/>
                          <a:uLnTx/>
                          <a:uFillTx/>
                          <a:latin typeface="Cambria Math" panose="02040503050406030204" pitchFamily="18" charset="0"/>
                          <a:cs typeface="+mn-cs"/>
                        </a:rPr>
                        <m:t>)</m:t>
                      </m:r>
                      <m:bar>
                        <m:barPr>
                          <m:ctrlPr>
                            <a:rPr kumimoji="0" lang="en-US" sz="2800" b="1" i="1" u="none" strike="noStrike" kern="0" cap="none" spc="0" normalizeH="0" baseline="0" noProof="0">
                              <a:ln>
                                <a:noFill/>
                              </a:ln>
                              <a:solidFill>
                                <a:srgbClr val="000000"/>
                              </a:solidFill>
                              <a:effectLst/>
                              <a:uLnTx/>
                              <a:uFillTx/>
                              <a:latin typeface="Cambria Math" panose="02040503050406030204" pitchFamily="18" charset="0"/>
                              <a:cs typeface="+mn-cs"/>
                            </a:rPr>
                          </m:ctrlPr>
                        </m:barPr>
                        <m:e>
                          <m:r>
                            <a:rPr kumimoji="0" lang="en-US" sz="2800" b="1" i="1" u="none" strike="noStrike" kern="0" cap="none" spc="0" normalizeH="0" baseline="0" noProof="0">
                              <a:ln>
                                <a:noFill/>
                              </a:ln>
                              <a:solidFill>
                                <a:srgbClr val="000000"/>
                              </a:solidFill>
                              <a:effectLst/>
                              <a:uLnTx/>
                              <a:uFillTx/>
                              <a:latin typeface="Cambria Math" panose="02040503050406030204" pitchFamily="18" charset="0"/>
                              <a:cs typeface="+mn-cs"/>
                            </a:rPr>
                            <m:t>𝒊</m:t>
                          </m:r>
                        </m:e>
                      </m:bar>
                      <m:r>
                        <a:rPr kumimoji="0" lang="en-US" sz="2800" b="1" i="1" u="none" strike="noStrike" kern="0" cap="none" spc="0" normalizeH="0" baseline="0" noProof="0">
                          <a:ln>
                            <a:noFill/>
                          </a:ln>
                          <a:solidFill>
                            <a:srgbClr val="000000"/>
                          </a:solidFill>
                          <a:effectLst/>
                          <a:uLnTx/>
                          <a:uFillTx/>
                          <a:latin typeface="Cambria Math" panose="02040503050406030204" pitchFamily="18" charset="0"/>
                          <a:cs typeface="+mn-cs"/>
                        </a:rPr>
                        <m:t>(</m:t>
                      </m:r>
                      <m:r>
                        <a:rPr kumimoji="0" lang="en-US" sz="2800" b="1" i="1" u="none" strike="noStrike" kern="0" cap="none" spc="0" normalizeH="0" baseline="0" noProof="0" smtClean="0">
                          <a:ln>
                            <a:noFill/>
                          </a:ln>
                          <a:solidFill>
                            <a:srgbClr val="000000"/>
                          </a:solidFill>
                          <a:effectLst/>
                          <a:uLnTx/>
                          <a:uFillTx/>
                          <a:latin typeface="Cambria Math" panose="02040503050406030204" pitchFamily="18" charset="0"/>
                          <a:cs typeface="+mn-cs"/>
                        </a:rPr>
                        <m:t>𝒛</m:t>
                      </m:r>
                      <m:r>
                        <a:rPr kumimoji="0" lang="en-US" sz="2800" b="1" i="1" u="none" strike="noStrike" kern="0" cap="none" spc="0" normalizeH="0" baseline="0" noProof="0">
                          <a:ln>
                            <a:noFill/>
                          </a:ln>
                          <a:solidFill>
                            <a:srgbClr val="000000"/>
                          </a:solidFill>
                          <a:effectLst/>
                          <a:uLnTx/>
                          <a:uFillTx/>
                          <a:latin typeface="Cambria Math" panose="02040503050406030204" pitchFamily="18" charset="0"/>
                          <a:cs typeface="+mn-cs"/>
                        </a:rPr>
                        <m:t>)=−</m:t>
                      </m:r>
                      <m:f>
                        <m:fPr>
                          <m:ctrlPr>
                            <a:rPr kumimoji="0" lang="en-US" sz="2800" b="1" i="1" u="none" strike="noStrike" kern="0" cap="none" spc="0" normalizeH="0" baseline="0" noProof="0">
                              <a:ln>
                                <a:noFill/>
                              </a:ln>
                              <a:solidFill>
                                <a:srgbClr val="000000"/>
                              </a:solidFill>
                              <a:effectLst/>
                              <a:uLnTx/>
                              <a:uFillTx/>
                              <a:latin typeface="Cambria Math" panose="02040503050406030204" pitchFamily="18" charset="0"/>
                              <a:cs typeface="+mn-cs"/>
                            </a:rPr>
                          </m:ctrlPr>
                        </m:fPr>
                        <m:num>
                          <m:r>
                            <a:rPr kumimoji="0" lang="en-US" sz="2800" b="1" i="1" u="none" strike="noStrike" kern="0" cap="none" spc="0" normalizeH="0" baseline="0" noProof="0" smtClean="0">
                              <a:ln>
                                <a:noFill/>
                              </a:ln>
                              <a:solidFill>
                                <a:srgbClr val="000000"/>
                              </a:solidFill>
                              <a:effectLst/>
                              <a:uLnTx/>
                              <a:uFillTx/>
                              <a:latin typeface="Cambria Math" panose="02040503050406030204" pitchFamily="18" charset="0"/>
                              <a:cs typeface="+mn-cs"/>
                            </a:rPr>
                            <m:t>𝒅</m:t>
                          </m:r>
                        </m:num>
                        <m:den>
                          <m:r>
                            <a:rPr kumimoji="0" lang="en-US" sz="2800" b="1" i="1" u="none" strike="noStrike" kern="0" cap="none" spc="0" normalizeH="0" baseline="0" noProof="0" smtClean="0">
                              <a:ln>
                                <a:noFill/>
                              </a:ln>
                              <a:solidFill>
                                <a:srgbClr val="000000"/>
                              </a:solidFill>
                              <a:effectLst/>
                              <a:uLnTx/>
                              <a:uFillTx/>
                              <a:latin typeface="Cambria Math" panose="02040503050406030204" pitchFamily="18" charset="0"/>
                              <a:cs typeface="+mn-cs"/>
                            </a:rPr>
                            <m:t>𝒅</m:t>
                          </m:r>
                          <m:r>
                            <a:rPr kumimoji="0" lang="en-US" sz="2800" b="1" i="1" u="none" strike="noStrike" kern="0" cap="none" spc="0" normalizeH="0" baseline="0" noProof="0">
                              <a:ln>
                                <a:noFill/>
                              </a:ln>
                              <a:solidFill>
                                <a:srgbClr val="000000"/>
                              </a:solidFill>
                              <a:effectLst/>
                              <a:uLnTx/>
                              <a:uFillTx/>
                              <a:latin typeface="Cambria Math" panose="02040503050406030204" pitchFamily="18" charset="0"/>
                              <a:cs typeface="+mn-cs"/>
                            </a:rPr>
                            <m:t>𝒛</m:t>
                          </m:r>
                        </m:den>
                      </m:f>
                      <m:bar>
                        <m:barPr>
                          <m:ctrlPr>
                            <a:rPr kumimoji="0" lang="en-US" sz="2800" b="1" i="1" u="none" strike="noStrike" kern="0" cap="none" spc="0" normalizeH="0" baseline="0" noProof="0">
                              <a:ln>
                                <a:noFill/>
                              </a:ln>
                              <a:solidFill>
                                <a:srgbClr val="000000"/>
                              </a:solidFill>
                              <a:effectLst/>
                              <a:uLnTx/>
                              <a:uFillTx/>
                              <a:latin typeface="Cambria Math" panose="02040503050406030204" pitchFamily="18" charset="0"/>
                              <a:cs typeface="+mn-cs"/>
                            </a:rPr>
                          </m:ctrlPr>
                        </m:barPr>
                        <m:e>
                          <m:r>
                            <a:rPr kumimoji="0" lang="en-US" sz="2800" b="1" i="1" u="none" strike="noStrike" kern="0" cap="none" spc="0" normalizeH="0" baseline="0" noProof="0">
                              <a:ln>
                                <a:noFill/>
                              </a:ln>
                              <a:solidFill>
                                <a:srgbClr val="000000"/>
                              </a:solidFill>
                              <a:effectLst/>
                              <a:uLnTx/>
                              <a:uFillTx/>
                              <a:latin typeface="Cambria Math" panose="02040503050406030204" pitchFamily="18" charset="0"/>
                              <a:cs typeface="+mn-cs"/>
                            </a:rPr>
                            <m:t>𝒗</m:t>
                          </m:r>
                        </m:e>
                      </m:bar>
                      <m:r>
                        <a:rPr kumimoji="0" lang="en-US" sz="2800" b="1" i="1" u="none" strike="noStrike" kern="0" cap="none" spc="0" normalizeH="0" baseline="0" noProof="0">
                          <a:ln>
                            <a:noFill/>
                          </a:ln>
                          <a:solidFill>
                            <a:srgbClr val="000000"/>
                          </a:solidFill>
                          <a:effectLst/>
                          <a:uLnTx/>
                          <a:uFillTx/>
                          <a:latin typeface="Cambria Math" panose="02040503050406030204" pitchFamily="18" charset="0"/>
                          <a:cs typeface="+mn-cs"/>
                        </a:rPr>
                        <m:t>(</m:t>
                      </m:r>
                      <m:r>
                        <a:rPr kumimoji="0" lang="en-US" sz="2800" b="1" i="1" u="none" strike="noStrike" kern="0" cap="none" spc="0" normalizeH="0" baseline="0" noProof="0" smtClean="0">
                          <a:ln>
                            <a:noFill/>
                          </a:ln>
                          <a:solidFill>
                            <a:srgbClr val="000000"/>
                          </a:solidFill>
                          <a:effectLst/>
                          <a:uLnTx/>
                          <a:uFillTx/>
                          <a:latin typeface="Cambria Math" panose="02040503050406030204" pitchFamily="18" charset="0"/>
                          <a:cs typeface="+mn-cs"/>
                        </a:rPr>
                        <m:t>𝒛</m:t>
                      </m:r>
                      <m:r>
                        <a:rPr kumimoji="0" lang="en-US" sz="2800" b="1" i="1" u="none" strike="noStrike" kern="0" cap="none" spc="0" normalizeH="0" baseline="0" noProof="0">
                          <a:ln>
                            <a:noFill/>
                          </a:ln>
                          <a:solidFill>
                            <a:srgbClr val="000000"/>
                          </a:solidFill>
                          <a:effectLst/>
                          <a:uLnTx/>
                          <a:uFillTx/>
                          <a:latin typeface="Cambria Math" panose="02040503050406030204" pitchFamily="18" charset="0"/>
                          <a:cs typeface="+mn-cs"/>
                        </a:rPr>
                        <m:t>)</m:t>
                      </m:r>
                    </m:oMath>
                  </m:oMathPara>
                </a14:m>
                <a:endParaRPr kumimoji="0" lang="en-US" sz="2800" b="1" i="0" u="none" strike="noStrike" kern="0" cap="none" spc="0" normalizeH="0" baseline="0" noProof="0" dirty="0">
                  <a:ln>
                    <a:noFill/>
                  </a:ln>
                  <a:solidFill>
                    <a:srgbClr val="000000"/>
                  </a:solidFill>
                  <a:effectLst/>
                  <a:uLnTx/>
                  <a:uFillTx/>
                  <a:latin typeface="Times New Roman"/>
                  <a:cs typeface="+mn-cs"/>
                </a:endParaRPr>
              </a:p>
            </p:txBody>
          </p:sp>
        </mc:Choice>
        <mc:Fallback xmlns="">
          <p:sp>
            <p:nvSpPr>
              <p:cNvPr id="8" name="TextBox 7">
                <a:extLst>
                  <a:ext uri="{FF2B5EF4-FFF2-40B4-BE49-F238E27FC236}">
                    <a16:creationId xmlns:a16="http://schemas.microsoft.com/office/drawing/2014/main" id="{2AF8E4B2-FFC3-4E1C-ABA2-E44129026DF2}"/>
                  </a:ext>
                </a:extLst>
              </p:cNvPr>
              <p:cNvSpPr txBox="1">
                <a:spLocks noRot="1" noChangeAspect="1" noMove="1" noResize="1" noEditPoints="1" noAdjustHandles="1" noChangeArrowheads="1" noChangeShapeType="1" noTextEdit="1"/>
              </p:cNvSpPr>
              <p:nvPr/>
            </p:nvSpPr>
            <p:spPr>
              <a:xfrm>
                <a:off x="1983580" y="1260414"/>
                <a:ext cx="4436269" cy="91069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59FAD22-37DF-4264-968C-31E8F7604156}"/>
                  </a:ext>
                </a:extLst>
              </p:cNvPr>
              <p:cNvSpPr txBox="1"/>
              <p:nvPr/>
            </p:nvSpPr>
            <p:spPr>
              <a:xfrm>
                <a:off x="1983582" y="2191665"/>
                <a:ext cx="4226718" cy="874470"/>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14:m>
                  <m:oMathPara xmlns:m="http://schemas.openxmlformats.org/officeDocument/2006/math">
                    <m:oMathParaPr>
                      <m:jc m:val="left"/>
                    </m:oMathParaPr>
                    <m:oMath xmlns:m="http://schemas.openxmlformats.org/officeDocument/2006/math">
                      <m:r>
                        <a:rPr kumimoji="0" lang="en-US" sz="28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8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𝑮</m:t>
                      </m:r>
                      <m:r>
                        <a:rPr kumimoji="0" lang="en-US" sz="28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8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𝒋</m:t>
                      </m:r>
                      <m:r>
                        <a:rPr kumimoji="0" lang="en-US" sz="28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𝝎</m:t>
                      </m:r>
                      <m:r>
                        <a:rPr kumimoji="0" lang="en-US" sz="28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𝑪</m:t>
                      </m:r>
                      <m:r>
                        <a:rPr kumimoji="0" lang="en-US" sz="28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bar>
                        <m:barPr>
                          <m:ctrlPr>
                            <a:rPr kumimoji="0" lang="en-US" sz="2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barPr>
                        <m:e>
                          <m:r>
                            <a:rPr kumimoji="0" lang="en-US" sz="2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𝒗</m:t>
                          </m:r>
                        </m:e>
                      </m:bar>
                      <m:r>
                        <a:rPr kumimoji="0" lang="en-US" sz="2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𝒛</m:t>
                      </m:r>
                      <m:r>
                        <a:rPr kumimoji="0" lang="en-US" sz="2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400" b="1" i="1" u="none" strike="noStrike" kern="0" cap="none" spc="0" normalizeH="0" baseline="0" noProof="0">
                          <a:ln>
                            <a:noFill/>
                          </a:ln>
                          <a:solidFill>
                            <a:srgbClr val="000000"/>
                          </a:solidFill>
                          <a:effectLst/>
                          <a:uLnTx/>
                          <a:uFillTx/>
                          <a:latin typeface="Cambria Math" panose="02040503050406030204" pitchFamily="18" charset="0"/>
                          <a:cs typeface="+mn-cs"/>
                        </a:rPr>
                        <m:t>−</m:t>
                      </m:r>
                      <m:f>
                        <m:fPr>
                          <m:ctrlPr>
                            <a:rPr kumimoji="0" lang="en-US" sz="2400" b="1" i="1" u="none" strike="noStrike" kern="0" cap="none" spc="0" normalizeH="0" baseline="0" noProof="0">
                              <a:ln>
                                <a:noFill/>
                              </a:ln>
                              <a:solidFill>
                                <a:srgbClr val="000000"/>
                              </a:solidFill>
                              <a:effectLst/>
                              <a:uLnTx/>
                              <a:uFillTx/>
                              <a:latin typeface="Cambria Math" panose="02040503050406030204" pitchFamily="18" charset="0"/>
                              <a:cs typeface="+mn-cs"/>
                            </a:rPr>
                          </m:ctrlPr>
                        </m:fPr>
                        <m:num>
                          <m:r>
                            <a:rPr kumimoji="0" lang="en-US" sz="2400" b="1" i="1" u="none" strike="noStrike" kern="0" cap="none" spc="0" normalizeH="0" baseline="0" noProof="0">
                              <a:ln>
                                <a:noFill/>
                              </a:ln>
                              <a:solidFill>
                                <a:srgbClr val="000000"/>
                              </a:solidFill>
                              <a:effectLst/>
                              <a:uLnTx/>
                              <a:uFillTx/>
                              <a:latin typeface="Cambria Math" panose="02040503050406030204" pitchFamily="18" charset="0"/>
                              <a:cs typeface="+mn-cs"/>
                            </a:rPr>
                            <m:t>𝒅</m:t>
                          </m:r>
                        </m:num>
                        <m:den>
                          <m:r>
                            <a:rPr kumimoji="0" lang="en-US" sz="2400" b="1" i="1" u="none" strike="noStrike" kern="0" cap="none" spc="0" normalizeH="0" baseline="0" noProof="0">
                              <a:ln>
                                <a:noFill/>
                              </a:ln>
                              <a:solidFill>
                                <a:srgbClr val="000000"/>
                              </a:solidFill>
                              <a:effectLst/>
                              <a:uLnTx/>
                              <a:uFillTx/>
                              <a:latin typeface="Cambria Math" panose="02040503050406030204" pitchFamily="18" charset="0"/>
                              <a:cs typeface="+mn-cs"/>
                            </a:rPr>
                            <m:t>𝒅𝒛</m:t>
                          </m:r>
                        </m:den>
                      </m:f>
                      <m:bar>
                        <m:barPr>
                          <m:ctrlPr>
                            <a:rPr kumimoji="0" lang="en-US" sz="2400" b="1" i="1" u="none" strike="noStrike" kern="0" cap="none" spc="0" normalizeH="0" baseline="0" noProof="0">
                              <a:ln>
                                <a:noFill/>
                              </a:ln>
                              <a:solidFill>
                                <a:srgbClr val="000000"/>
                              </a:solidFill>
                              <a:effectLst/>
                              <a:uLnTx/>
                              <a:uFillTx/>
                              <a:latin typeface="Cambria Math" panose="02040503050406030204" pitchFamily="18" charset="0"/>
                              <a:cs typeface="+mn-cs"/>
                            </a:rPr>
                          </m:ctrlPr>
                        </m:barPr>
                        <m:e>
                          <m:r>
                            <a:rPr kumimoji="0" lang="en-US" sz="2400" b="1" i="1" u="none" strike="noStrike" kern="0" cap="none" spc="0" normalizeH="0" baseline="0" noProof="0">
                              <a:ln>
                                <a:noFill/>
                              </a:ln>
                              <a:solidFill>
                                <a:srgbClr val="000000"/>
                              </a:solidFill>
                              <a:effectLst/>
                              <a:uLnTx/>
                              <a:uFillTx/>
                              <a:latin typeface="Cambria Math" panose="02040503050406030204" pitchFamily="18" charset="0"/>
                              <a:cs typeface="+mn-cs"/>
                            </a:rPr>
                            <m:t>𝒊</m:t>
                          </m:r>
                        </m:e>
                      </m:bar>
                      <m:r>
                        <a:rPr kumimoji="0" lang="en-US" sz="2400" b="1" i="1" u="none" strike="noStrike" kern="0" cap="none" spc="0" normalizeH="0" baseline="0" noProof="0">
                          <a:ln>
                            <a:noFill/>
                          </a:ln>
                          <a:solidFill>
                            <a:srgbClr val="000000"/>
                          </a:solidFill>
                          <a:effectLst/>
                          <a:uLnTx/>
                          <a:uFillTx/>
                          <a:latin typeface="Cambria Math" panose="02040503050406030204" pitchFamily="18" charset="0"/>
                          <a:cs typeface="+mn-cs"/>
                        </a:rPr>
                        <m:t>(</m:t>
                      </m:r>
                      <m:r>
                        <a:rPr kumimoji="0" lang="en-US" sz="2400" b="1" i="1" u="none" strike="noStrike" kern="0" cap="none" spc="0" normalizeH="0" baseline="0" noProof="0">
                          <a:ln>
                            <a:noFill/>
                          </a:ln>
                          <a:solidFill>
                            <a:srgbClr val="000000"/>
                          </a:solidFill>
                          <a:effectLst/>
                          <a:uLnTx/>
                          <a:uFillTx/>
                          <a:latin typeface="Cambria Math" panose="02040503050406030204" pitchFamily="18" charset="0"/>
                          <a:cs typeface="+mn-cs"/>
                        </a:rPr>
                        <m:t>𝒛</m:t>
                      </m:r>
                      <m:r>
                        <a:rPr kumimoji="0" lang="en-US" sz="2400" b="1" i="1" u="none" strike="noStrike" kern="0" cap="none" spc="0" normalizeH="0" baseline="0" noProof="0">
                          <a:ln>
                            <a:noFill/>
                          </a:ln>
                          <a:solidFill>
                            <a:srgbClr val="000000"/>
                          </a:solidFill>
                          <a:effectLst/>
                          <a:uLnTx/>
                          <a:uFillTx/>
                          <a:latin typeface="Cambria Math" panose="02040503050406030204" pitchFamily="18" charset="0"/>
                          <a:cs typeface="+mn-cs"/>
                        </a:rPr>
                        <m:t>)</m:t>
                      </m:r>
                    </m:oMath>
                  </m:oMathPara>
                </a14:m>
                <a:endParaRPr kumimoji="0" lang="en-US" sz="2400" b="1" i="0" u="none" strike="noStrike" kern="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endParaRPr>
              </a:p>
            </p:txBody>
          </p:sp>
        </mc:Choice>
        <mc:Fallback xmlns="">
          <p:sp>
            <p:nvSpPr>
              <p:cNvPr id="10" name="TextBox 9">
                <a:extLst>
                  <a:ext uri="{FF2B5EF4-FFF2-40B4-BE49-F238E27FC236}">
                    <a16:creationId xmlns:a16="http://schemas.microsoft.com/office/drawing/2014/main" id="{459FAD22-37DF-4264-968C-31E8F7604156}"/>
                  </a:ext>
                </a:extLst>
              </p:cNvPr>
              <p:cNvSpPr txBox="1">
                <a:spLocks noRot="1" noChangeAspect="1" noMove="1" noResize="1" noEditPoints="1" noAdjustHandles="1" noChangeArrowheads="1" noChangeShapeType="1" noTextEdit="1"/>
              </p:cNvSpPr>
              <p:nvPr/>
            </p:nvSpPr>
            <p:spPr>
              <a:xfrm>
                <a:off x="1983582" y="2191665"/>
                <a:ext cx="4226718" cy="874470"/>
              </a:xfrm>
              <a:prstGeom prst="rect">
                <a:avLst/>
              </a:prstGeom>
              <a:blipFill>
                <a:blip r:embed="rId4"/>
                <a:stretch>
                  <a:fillRect/>
                </a:stretch>
              </a:blipFill>
            </p:spPr>
            <p:txBody>
              <a:bodyPr/>
              <a:lstStyle/>
              <a:p>
                <a:r>
                  <a:rPr lang="en-US">
                    <a:noFill/>
                  </a:rPr>
                  <a:t> </a:t>
                </a:r>
              </a:p>
            </p:txBody>
          </p:sp>
        </mc:Fallback>
      </mc:AlternateContent>
      <p:graphicFrame>
        <p:nvGraphicFramePr>
          <p:cNvPr id="11" name="Object 6">
            <a:extLst>
              <a:ext uri="{FF2B5EF4-FFF2-40B4-BE49-F238E27FC236}">
                <a16:creationId xmlns:a16="http://schemas.microsoft.com/office/drawing/2014/main" id="{D53F5DC4-5662-4E36-8DE2-2D500206D273}"/>
              </a:ext>
            </a:extLst>
          </p:cNvPr>
          <p:cNvGraphicFramePr>
            <a:graphicFrameLocks noChangeAspect="1"/>
          </p:cNvGraphicFramePr>
          <p:nvPr>
            <p:extLst>
              <p:ext uri="{D42A27DB-BD31-4B8C-83A1-F6EECF244321}">
                <p14:modId xmlns:p14="http://schemas.microsoft.com/office/powerpoint/2010/main" val="2672521690"/>
              </p:ext>
            </p:extLst>
          </p:nvPr>
        </p:nvGraphicFramePr>
        <p:xfrm>
          <a:off x="971550" y="3621332"/>
          <a:ext cx="4754847" cy="886497"/>
        </p:xfrm>
        <a:graphic>
          <a:graphicData uri="http://schemas.openxmlformats.org/presentationml/2006/ole">
            <mc:AlternateContent xmlns:mc="http://schemas.openxmlformats.org/markup-compatibility/2006">
              <mc:Choice xmlns:v="urn:schemas-microsoft-com:vml" Requires="v">
                <p:oleObj spid="_x0000_s73835" name="Equation" r:id="rId5" imgW="2247900" imgH="419100" progId="Equation.3">
                  <p:embed/>
                </p:oleObj>
              </mc:Choice>
              <mc:Fallback>
                <p:oleObj name="Equation" r:id="rId5" imgW="2247900" imgH="419100" progId="Equation.3">
                  <p:embed/>
                  <p:pic>
                    <p:nvPicPr>
                      <p:cNvPr id="3688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550" y="3621332"/>
                        <a:ext cx="4754847" cy="886497"/>
                      </a:xfrm>
                      <a:prstGeom prst="rect">
                        <a:avLst/>
                      </a:prstGeom>
                      <a:solidFill>
                        <a:srgbClr val="FFFF00"/>
                      </a:solidFill>
                      <a:ln w="9525">
                        <a:solidFill>
                          <a:schemeClr val="bg1"/>
                        </a:solidFill>
                        <a:miter lim="800000"/>
                        <a:headEnd/>
                        <a:tailEnd/>
                      </a:ln>
                    </p:spPr>
                  </p:pic>
                </p:oleObj>
              </mc:Fallback>
            </mc:AlternateContent>
          </a:graphicData>
        </a:graphic>
      </p:graphicFrame>
      <p:sp>
        <p:nvSpPr>
          <p:cNvPr id="12" name="TextBox 11">
            <a:extLst>
              <a:ext uri="{FF2B5EF4-FFF2-40B4-BE49-F238E27FC236}">
                <a16:creationId xmlns:a16="http://schemas.microsoft.com/office/drawing/2014/main" id="{7703BC35-7403-433D-8E5C-770F62E10732}"/>
              </a:ext>
            </a:extLst>
          </p:cNvPr>
          <p:cNvSpPr txBox="1"/>
          <p:nvPr/>
        </p:nvSpPr>
        <p:spPr>
          <a:xfrm>
            <a:off x="1957387" y="360727"/>
            <a:ext cx="6505575" cy="830997"/>
          </a:xfrm>
          <a:prstGeom prst="rect">
            <a:avLst/>
          </a:prstGeom>
          <a:noFill/>
        </p:spPr>
        <p:txBody>
          <a:bodyPr wrap="square" rtlCol="0">
            <a:spAutoFit/>
          </a:bodyPr>
          <a:lstStyle/>
          <a:p>
            <a:r>
              <a:rPr lang="en-US" sz="2400" b="1" u="sng" dirty="0">
                <a:solidFill>
                  <a:srgbClr val="C00000"/>
                </a:solidFill>
              </a:rPr>
              <a:t>Telegrapher’s equations for lossy transmission lines</a:t>
            </a:r>
            <a:r>
              <a:rPr lang="en-US" sz="2400" b="1" dirty="0">
                <a:solidFill>
                  <a:srgbClr val="C00000"/>
                </a:solidFill>
              </a:rPr>
              <a:t>:</a:t>
            </a:r>
          </a:p>
        </p:txBody>
      </p:sp>
      <p:sp>
        <p:nvSpPr>
          <p:cNvPr id="13" name="TextBox 12">
            <a:extLst>
              <a:ext uri="{FF2B5EF4-FFF2-40B4-BE49-F238E27FC236}">
                <a16:creationId xmlns:a16="http://schemas.microsoft.com/office/drawing/2014/main" id="{1E9582E1-47FD-409F-B169-654C16DD07CC}"/>
              </a:ext>
            </a:extLst>
          </p:cNvPr>
          <p:cNvSpPr txBox="1"/>
          <p:nvPr/>
        </p:nvSpPr>
        <p:spPr>
          <a:xfrm>
            <a:off x="6210300" y="3632689"/>
            <a:ext cx="2814638" cy="830997"/>
          </a:xfrm>
          <a:prstGeom prst="rect">
            <a:avLst/>
          </a:prstGeom>
          <a:noFill/>
        </p:spPr>
        <p:txBody>
          <a:bodyPr wrap="square" rtlCol="0">
            <a:spAutoFit/>
          </a:bodyPr>
          <a:lstStyle/>
          <a:p>
            <a:r>
              <a:rPr lang="en-US" sz="2400" b="1" dirty="0">
                <a:solidFill>
                  <a:srgbClr val="C00000"/>
                </a:solidFill>
              </a:rPr>
              <a:t>Wave equation for voltage</a:t>
            </a:r>
          </a:p>
        </p:txBody>
      </p:sp>
      <p:sp>
        <p:nvSpPr>
          <p:cNvPr id="15" name="TextBox 14">
            <a:extLst>
              <a:ext uri="{FF2B5EF4-FFF2-40B4-BE49-F238E27FC236}">
                <a16:creationId xmlns:a16="http://schemas.microsoft.com/office/drawing/2014/main" id="{BF7DE61A-3097-4C01-9ABD-7487DC54C8CA}"/>
              </a:ext>
            </a:extLst>
          </p:cNvPr>
          <p:cNvSpPr txBox="1"/>
          <p:nvPr/>
        </p:nvSpPr>
        <p:spPr>
          <a:xfrm>
            <a:off x="1983580" y="3810000"/>
            <a:ext cx="2871788" cy="510811"/>
          </a:xfrm>
          <a:prstGeom prst="rect">
            <a:avLst/>
          </a:prstGeom>
          <a:noFill/>
          <a:ln w="28575">
            <a:solidFill>
              <a:srgbClr val="0000FF"/>
            </a:solidFill>
          </a:ln>
        </p:spPr>
        <p:txBody>
          <a:bodyPr wrap="square" rtlCol="0">
            <a:spAutoFit/>
          </a:bodyPr>
          <a:lstStyle/>
          <a:p>
            <a:endParaRPr lang="en-US" dirty="0"/>
          </a:p>
        </p:txBody>
      </p:sp>
      <p:sp>
        <p:nvSpPr>
          <p:cNvPr id="16" name="TextBox 15">
            <a:extLst>
              <a:ext uri="{FF2B5EF4-FFF2-40B4-BE49-F238E27FC236}">
                <a16:creationId xmlns:a16="http://schemas.microsoft.com/office/drawing/2014/main" id="{69AB77BC-B470-478F-BD03-0044FF9AA6A1}"/>
              </a:ext>
            </a:extLst>
          </p:cNvPr>
          <p:cNvSpPr txBox="1"/>
          <p:nvPr/>
        </p:nvSpPr>
        <p:spPr>
          <a:xfrm>
            <a:off x="3143248" y="4832041"/>
            <a:ext cx="1066801" cy="584775"/>
          </a:xfrm>
          <a:prstGeom prst="rect">
            <a:avLst/>
          </a:prstGeom>
          <a:noFill/>
        </p:spPr>
        <p:txBody>
          <a:bodyPr wrap="square" rtlCol="0">
            <a:spAutoFit/>
          </a:bodyPr>
          <a:lstStyle/>
          <a:p>
            <a:r>
              <a:rPr lang="el-GR" sz="3200" dirty="0">
                <a:highlight>
                  <a:srgbClr val="FFFF00"/>
                </a:highlight>
                <a:latin typeface="Cambria Math" panose="02040503050406030204" pitchFamily="18" charset="0"/>
                <a:ea typeface="Cambria Math" panose="02040503050406030204" pitchFamily="18" charset="0"/>
              </a:rPr>
              <a:t>γ</a:t>
            </a:r>
            <a:r>
              <a:rPr lang="en-US" sz="3200" baseline="30000" dirty="0">
                <a:highlight>
                  <a:srgbClr val="FFFF00"/>
                </a:highlight>
                <a:latin typeface="Cambria Math" panose="02040503050406030204" pitchFamily="18" charset="0"/>
                <a:ea typeface="Cambria Math" panose="02040503050406030204" pitchFamily="18" charset="0"/>
              </a:rPr>
              <a:t>2</a:t>
            </a:r>
            <a:r>
              <a:rPr lang="en-US" sz="3200" dirty="0">
                <a:highlight>
                  <a:srgbClr val="FFFF00"/>
                </a:highlight>
                <a:latin typeface="Cambria Math" panose="02040503050406030204" pitchFamily="18" charset="0"/>
                <a:ea typeface="Cambria Math" panose="02040503050406030204" pitchFamily="18" charset="0"/>
              </a:rPr>
              <a:t>  </a:t>
            </a:r>
            <a:endParaRPr lang="en-US" sz="3200" dirty="0">
              <a:highlight>
                <a:srgbClr val="FFFF00"/>
              </a:highlight>
            </a:endParaRPr>
          </a:p>
        </p:txBody>
      </p:sp>
      <p:sp>
        <p:nvSpPr>
          <p:cNvPr id="19" name="Line 45">
            <a:extLst>
              <a:ext uri="{FF2B5EF4-FFF2-40B4-BE49-F238E27FC236}">
                <a16:creationId xmlns:a16="http://schemas.microsoft.com/office/drawing/2014/main" id="{DD197F83-BA93-41EB-8ABC-00BABE5EF13F}"/>
              </a:ext>
            </a:extLst>
          </p:cNvPr>
          <p:cNvSpPr>
            <a:spLocks noChangeShapeType="1"/>
          </p:cNvSpPr>
          <p:nvPr/>
        </p:nvSpPr>
        <p:spPr bwMode="auto">
          <a:xfrm flipV="1">
            <a:off x="3343275" y="4361777"/>
            <a:ext cx="5699" cy="429298"/>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20" name="Object 8">
            <a:extLst>
              <a:ext uri="{FF2B5EF4-FFF2-40B4-BE49-F238E27FC236}">
                <a16:creationId xmlns:a16="http://schemas.microsoft.com/office/drawing/2014/main" id="{FA786869-6612-422B-B324-D23849A084A7}"/>
              </a:ext>
            </a:extLst>
          </p:cNvPr>
          <p:cNvGraphicFramePr>
            <a:graphicFrameLocks noChangeAspect="1"/>
          </p:cNvGraphicFramePr>
          <p:nvPr>
            <p:extLst>
              <p:ext uri="{D42A27DB-BD31-4B8C-83A1-F6EECF244321}">
                <p14:modId xmlns:p14="http://schemas.microsoft.com/office/powerpoint/2010/main" val="4097919469"/>
              </p:ext>
            </p:extLst>
          </p:nvPr>
        </p:nvGraphicFramePr>
        <p:xfrm>
          <a:off x="6210300" y="5030240"/>
          <a:ext cx="2326857" cy="558885"/>
        </p:xfrm>
        <a:graphic>
          <a:graphicData uri="http://schemas.openxmlformats.org/presentationml/2006/ole">
            <mc:AlternateContent xmlns:mc="http://schemas.openxmlformats.org/markup-compatibility/2006">
              <mc:Choice xmlns:v="urn:schemas-microsoft-com:vml" Requires="v">
                <p:oleObj spid="_x0000_s73836" name="Equation" r:id="rId7" imgW="685800" imgH="165100" progId="Equation.3">
                  <p:embed/>
                </p:oleObj>
              </mc:Choice>
              <mc:Fallback>
                <p:oleObj name="Equation" r:id="rId7" imgW="685800" imgH="165100" progId="Equation.3">
                  <p:embed/>
                  <p:pic>
                    <p:nvPicPr>
                      <p:cNvPr id="36882"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10300" y="5030240"/>
                        <a:ext cx="2326857" cy="558885"/>
                      </a:xfrm>
                      <a:prstGeom prst="rect">
                        <a:avLst/>
                      </a:prstGeom>
                      <a:solidFill>
                        <a:schemeClr val="accent1">
                          <a:lumMod val="20000"/>
                          <a:lumOff val="80000"/>
                        </a:schemeClr>
                      </a:solidFill>
                      <a:ln>
                        <a:noFill/>
                      </a:ln>
                      <a:effectLst/>
                    </p:spPr>
                  </p:pic>
                </p:oleObj>
              </mc:Fallback>
            </mc:AlternateContent>
          </a:graphicData>
        </a:graphic>
      </p:graphicFrame>
      <p:graphicFrame>
        <p:nvGraphicFramePr>
          <p:cNvPr id="21" name="Object 9">
            <a:extLst>
              <a:ext uri="{FF2B5EF4-FFF2-40B4-BE49-F238E27FC236}">
                <a16:creationId xmlns:a16="http://schemas.microsoft.com/office/drawing/2014/main" id="{3266FB37-8B3C-4193-9EE9-852413E39744}"/>
              </a:ext>
            </a:extLst>
          </p:cNvPr>
          <p:cNvGraphicFramePr>
            <a:graphicFrameLocks noChangeAspect="1"/>
          </p:cNvGraphicFramePr>
          <p:nvPr>
            <p:extLst>
              <p:ext uri="{D42A27DB-BD31-4B8C-83A1-F6EECF244321}">
                <p14:modId xmlns:p14="http://schemas.microsoft.com/office/powerpoint/2010/main" val="318905586"/>
              </p:ext>
            </p:extLst>
          </p:nvPr>
        </p:nvGraphicFramePr>
        <p:xfrm>
          <a:off x="6210300" y="5645819"/>
          <a:ext cx="2161021" cy="558885"/>
        </p:xfrm>
        <a:graphic>
          <a:graphicData uri="http://schemas.openxmlformats.org/presentationml/2006/ole">
            <mc:AlternateContent xmlns:mc="http://schemas.openxmlformats.org/markup-compatibility/2006">
              <mc:Choice xmlns:v="urn:schemas-microsoft-com:vml" Requires="v">
                <p:oleObj spid="_x0000_s73837" name="Equation" r:id="rId9" imgW="635000" imgH="165100" progId="Equation.3">
                  <p:embed/>
                </p:oleObj>
              </mc:Choice>
              <mc:Fallback>
                <p:oleObj name="Equation" r:id="rId9" imgW="635000" imgH="165100" progId="Equation.3">
                  <p:embed/>
                  <p:pic>
                    <p:nvPicPr>
                      <p:cNvPr id="36883"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10300" y="5645819"/>
                        <a:ext cx="2161021" cy="558885"/>
                      </a:xfrm>
                      <a:prstGeom prst="rect">
                        <a:avLst/>
                      </a:prstGeom>
                      <a:solidFill>
                        <a:schemeClr val="accent1">
                          <a:lumMod val="20000"/>
                          <a:lumOff val="80000"/>
                        </a:schemeClr>
                      </a:solidFill>
                      <a:ln>
                        <a:noFill/>
                      </a:ln>
                      <a:effectLst/>
                    </p:spPr>
                  </p:pic>
                </p:oleObj>
              </mc:Fallback>
            </mc:AlternateContent>
          </a:graphicData>
        </a:graphic>
      </p:graphicFrame>
      <p:sp>
        <p:nvSpPr>
          <p:cNvPr id="22" name="TextBox 21">
            <a:extLst>
              <a:ext uri="{FF2B5EF4-FFF2-40B4-BE49-F238E27FC236}">
                <a16:creationId xmlns:a16="http://schemas.microsoft.com/office/drawing/2014/main" id="{7A029F8C-A6BC-4DD5-985B-1BEA51270CA8}"/>
              </a:ext>
            </a:extLst>
          </p:cNvPr>
          <p:cNvSpPr txBox="1"/>
          <p:nvPr/>
        </p:nvSpPr>
        <p:spPr>
          <a:xfrm>
            <a:off x="1491660" y="5387085"/>
            <a:ext cx="3276106" cy="707886"/>
          </a:xfrm>
          <a:prstGeom prst="rect">
            <a:avLst/>
          </a:prstGeom>
          <a:noFill/>
        </p:spPr>
        <p:txBody>
          <a:bodyPr wrap="square" rtlCol="0">
            <a:spAutoFit/>
          </a:bodyPr>
          <a:lstStyle/>
          <a:p>
            <a:r>
              <a:rPr lang="en-US" sz="2000" b="1" dirty="0">
                <a:solidFill>
                  <a:srgbClr val="C00000"/>
                </a:solidFill>
              </a:rPr>
              <a:t>Propagation constant squared for lossy TLs</a:t>
            </a:r>
          </a:p>
        </p:txBody>
      </p:sp>
    </p:spTree>
    <p:extLst>
      <p:ext uri="{BB962C8B-B14F-4D97-AF65-F5344CB8AC3E}">
        <p14:creationId xmlns:p14="http://schemas.microsoft.com/office/powerpoint/2010/main" val="373654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32A836B8-47D6-47F8-ABA0-97F2955E129D}" type="slidenum">
              <a:rPr lang="en-US" altLang="en-US" sz="1400">
                <a:latin typeface="Arial" panose="020B0604020202020204" pitchFamily="34" charset="0"/>
              </a:rPr>
              <a:pPr eaLnBrk="1" hangingPunct="1"/>
              <a:t>31</a:t>
            </a:fld>
            <a:endParaRPr lang="en-US" altLang="en-US" sz="1400">
              <a:latin typeface="Arial" panose="020B0604020202020204" pitchFamily="34" charset="0"/>
            </a:endParaRPr>
          </a:p>
        </p:txBody>
      </p:sp>
      <p:sp>
        <p:nvSpPr>
          <p:cNvPr id="37891" name="Rectangle 4"/>
          <p:cNvSpPr>
            <a:spLocks noChangeArrowheads="1"/>
          </p:cNvSpPr>
          <p:nvPr/>
        </p:nvSpPr>
        <p:spPr bwMode="auto">
          <a:xfrm>
            <a:off x="619125" y="201613"/>
            <a:ext cx="853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2000" b="1" u="sng">
                <a:solidFill>
                  <a:srgbClr val="0000FF"/>
                </a:solidFill>
              </a:rPr>
              <a:t>Transmission Line Equations for a Lossy Line continued</a:t>
            </a:r>
          </a:p>
        </p:txBody>
      </p:sp>
      <p:sp>
        <p:nvSpPr>
          <p:cNvPr id="37892" name="Text Box 5"/>
          <p:cNvSpPr txBox="1">
            <a:spLocks noChangeArrowheads="1"/>
          </p:cNvSpPr>
          <p:nvPr/>
        </p:nvSpPr>
        <p:spPr bwMode="auto">
          <a:xfrm>
            <a:off x="566738" y="466725"/>
            <a:ext cx="85772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1400"/>
              <a:t>(sinusoidal waves)</a:t>
            </a:r>
          </a:p>
        </p:txBody>
      </p:sp>
      <p:sp>
        <p:nvSpPr>
          <p:cNvPr id="37893" name="Text Box 6"/>
          <p:cNvSpPr txBox="1">
            <a:spLocks noChangeArrowheads="1"/>
          </p:cNvSpPr>
          <p:nvPr/>
        </p:nvSpPr>
        <p:spPr bwMode="auto">
          <a:xfrm>
            <a:off x="600075" y="857250"/>
            <a:ext cx="85439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2000" dirty="0"/>
              <a:t>The </a:t>
            </a:r>
            <a:r>
              <a:rPr lang="en-US" altLang="en-US" sz="2000" b="1" u="sng" dirty="0">
                <a:solidFill>
                  <a:schemeClr val="accent2"/>
                </a:solidFill>
              </a:rPr>
              <a:t>propagation constant</a:t>
            </a:r>
            <a:r>
              <a:rPr lang="en-US" altLang="en-US" sz="2000" dirty="0"/>
              <a:t> of a </a:t>
            </a:r>
            <a:r>
              <a:rPr lang="en-US" altLang="en-US" sz="2000" b="1" dirty="0" err="1">
                <a:solidFill>
                  <a:srgbClr val="C00000"/>
                </a:solidFill>
              </a:rPr>
              <a:t>lossy</a:t>
            </a:r>
            <a:r>
              <a:rPr lang="en-US" altLang="en-US" sz="2000" b="1" dirty="0">
                <a:solidFill>
                  <a:srgbClr val="C00000"/>
                </a:solidFill>
              </a:rPr>
              <a:t> transmission line </a:t>
            </a:r>
            <a:r>
              <a:rPr lang="en-US" altLang="en-US" sz="2000" dirty="0"/>
              <a:t>is </a:t>
            </a:r>
            <a:endParaRPr lang="en-US" altLang="en-US" sz="2000" u="sng" dirty="0"/>
          </a:p>
        </p:txBody>
      </p:sp>
      <p:sp>
        <p:nvSpPr>
          <p:cNvPr id="37894" name="Text Box 7"/>
          <p:cNvSpPr txBox="1">
            <a:spLocks noChangeArrowheads="1"/>
          </p:cNvSpPr>
          <p:nvPr/>
        </p:nvSpPr>
        <p:spPr bwMode="auto">
          <a:xfrm>
            <a:off x="736355" y="1371144"/>
            <a:ext cx="23374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sz="1800" dirty="0"/>
              <a:t>(complex number)</a:t>
            </a:r>
          </a:p>
        </p:txBody>
      </p:sp>
      <p:sp>
        <p:nvSpPr>
          <p:cNvPr id="37895" name="Text Box 9"/>
          <p:cNvSpPr txBox="1">
            <a:spLocks noChangeArrowheads="1"/>
          </p:cNvSpPr>
          <p:nvPr/>
        </p:nvSpPr>
        <p:spPr bwMode="auto">
          <a:xfrm>
            <a:off x="774700" y="2593975"/>
            <a:ext cx="815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2000" dirty="0"/>
              <a:t>Inserting </a:t>
            </a:r>
            <a:r>
              <a:rPr lang="en-US" altLang="en-US" sz="2000" i="1" dirty="0"/>
              <a:t>R</a:t>
            </a:r>
            <a:r>
              <a:rPr lang="en-US" altLang="en-US" sz="2000" dirty="0"/>
              <a:t>=0, </a:t>
            </a:r>
            <a:r>
              <a:rPr lang="en-US" altLang="en-US" sz="2000" i="1" dirty="0"/>
              <a:t>G</a:t>
            </a:r>
            <a:r>
              <a:rPr lang="en-US" altLang="en-US" sz="2000" dirty="0"/>
              <a:t>=0 (</a:t>
            </a:r>
            <a:r>
              <a:rPr lang="en-US" altLang="en-US" sz="2000" b="1" dirty="0">
                <a:solidFill>
                  <a:srgbClr val="C00000"/>
                </a:solidFill>
              </a:rPr>
              <a:t>lossless line</a:t>
            </a:r>
            <a:r>
              <a:rPr lang="en-US" altLang="en-US" sz="2000" dirty="0"/>
              <a:t>) we obtain</a:t>
            </a:r>
          </a:p>
        </p:txBody>
      </p:sp>
      <p:sp>
        <p:nvSpPr>
          <p:cNvPr id="37896" name="Text Box 12"/>
          <p:cNvSpPr txBox="1">
            <a:spLocks noChangeArrowheads="1"/>
          </p:cNvSpPr>
          <p:nvPr/>
        </p:nvSpPr>
        <p:spPr bwMode="auto">
          <a:xfrm>
            <a:off x="619125" y="1974850"/>
            <a:ext cx="85248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2000" dirty="0"/>
              <a:t>where     and     are real numbers.</a:t>
            </a:r>
          </a:p>
        </p:txBody>
      </p:sp>
      <p:sp>
        <p:nvSpPr>
          <p:cNvPr id="61453" name="Text Box 13"/>
          <p:cNvSpPr txBox="1">
            <a:spLocks noChangeArrowheads="1"/>
          </p:cNvSpPr>
          <p:nvPr/>
        </p:nvSpPr>
        <p:spPr bwMode="auto">
          <a:xfrm>
            <a:off x="1457326" y="5014693"/>
            <a:ext cx="25971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1800" dirty="0"/>
              <a:t>Causes negative </a:t>
            </a:r>
            <a:r>
              <a:rPr lang="en-US" altLang="en-US" sz="1800" b="1" u="sng" dirty="0">
                <a:solidFill>
                  <a:schemeClr val="accent2"/>
                </a:solidFill>
              </a:rPr>
              <a:t>phase shift</a:t>
            </a:r>
            <a:r>
              <a:rPr lang="en-US" altLang="en-US" sz="1800" b="1" dirty="0"/>
              <a:t> </a:t>
            </a:r>
            <a:r>
              <a:rPr lang="en-US" altLang="en-US" sz="1800" dirty="0"/>
              <a:t>(phasor rotates clockwise as z increases)</a:t>
            </a:r>
          </a:p>
        </p:txBody>
      </p:sp>
      <p:sp>
        <p:nvSpPr>
          <p:cNvPr id="61454" name="Text Box 14"/>
          <p:cNvSpPr txBox="1">
            <a:spLocks noChangeArrowheads="1"/>
          </p:cNvSpPr>
          <p:nvPr/>
        </p:nvSpPr>
        <p:spPr bwMode="auto">
          <a:xfrm>
            <a:off x="6130306" y="5014693"/>
            <a:ext cx="276261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1800" dirty="0"/>
              <a:t>Causes </a:t>
            </a:r>
            <a:r>
              <a:rPr lang="en-US" altLang="en-US" sz="1800" b="1" u="sng" dirty="0">
                <a:solidFill>
                  <a:schemeClr val="accent2"/>
                </a:solidFill>
              </a:rPr>
              <a:t>attenuation</a:t>
            </a:r>
            <a:r>
              <a:rPr lang="en-US" altLang="en-US" sz="1800" dirty="0"/>
              <a:t> (amplitude becomes smaller exponentially as z increases)</a:t>
            </a:r>
          </a:p>
        </p:txBody>
      </p:sp>
      <p:graphicFrame>
        <p:nvGraphicFramePr>
          <p:cNvPr id="37899" name="Object 2"/>
          <p:cNvGraphicFramePr>
            <a:graphicFrameLocks noGrp="1" noChangeAspect="1"/>
          </p:cNvGraphicFramePr>
          <p:nvPr>
            <p:ph sz="quarter" idx="2"/>
            <p:extLst>
              <p:ext uri="{D42A27DB-BD31-4B8C-83A1-F6EECF244321}">
                <p14:modId xmlns:p14="http://schemas.microsoft.com/office/powerpoint/2010/main" val="4318109"/>
              </p:ext>
            </p:extLst>
          </p:nvPr>
        </p:nvGraphicFramePr>
        <p:xfrm>
          <a:off x="3188761" y="1305719"/>
          <a:ext cx="4741327" cy="508000"/>
        </p:xfrm>
        <a:graphic>
          <a:graphicData uri="http://schemas.openxmlformats.org/presentationml/2006/ole">
            <mc:AlternateContent xmlns:mc="http://schemas.openxmlformats.org/markup-compatibility/2006">
              <mc:Choice xmlns:v="urn:schemas-microsoft-com:vml" Requires="v">
                <p:oleObj spid="_x0000_s38875" name="Equation" r:id="rId4" imgW="2133600" imgH="228600" progId="Equation.3">
                  <p:embed/>
                </p:oleObj>
              </mc:Choice>
              <mc:Fallback>
                <p:oleObj name="Equation" r:id="rId4" imgW="2133600" imgH="228600" progId="Equation.3">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8761" y="1305719"/>
                        <a:ext cx="4741327" cy="508000"/>
                      </a:xfrm>
                      <a:prstGeom prst="rect">
                        <a:avLst/>
                      </a:prstGeom>
                      <a:solidFill>
                        <a:srgbClr val="FFFF00"/>
                      </a:solidFill>
                      <a:ln>
                        <a:noFill/>
                      </a:ln>
                    </p:spPr>
                  </p:pic>
                </p:oleObj>
              </mc:Fallback>
            </mc:AlternateContent>
          </a:graphicData>
        </a:graphic>
      </p:graphicFrame>
      <p:graphicFrame>
        <p:nvGraphicFramePr>
          <p:cNvPr id="37900" name="Object 3"/>
          <p:cNvGraphicFramePr>
            <a:graphicFrameLocks noGrp="1" noChangeAspect="1"/>
          </p:cNvGraphicFramePr>
          <p:nvPr>
            <p:ph sz="quarter" idx="3"/>
            <p:extLst>
              <p:ext uri="{D42A27DB-BD31-4B8C-83A1-F6EECF244321}">
                <p14:modId xmlns:p14="http://schemas.microsoft.com/office/powerpoint/2010/main" val="871315556"/>
              </p:ext>
            </p:extLst>
          </p:nvPr>
        </p:nvGraphicFramePr>
        <p:xfrm>
          <a:off x="2303096" y="3132489"/>
          <a:ext cx="3064608" cy="487844"/>
        </p:xfrm>
        <a:graphic>
          <a:graphicData uri="http://schemas.openxmlformats.org/presentationml/2006/ole">
            <mc:AlternateContent xmlns:mc="http://schemas.openxmlformats.org/markup-compatibility/2006">
              <mc:Choice xmlns:v="urn:schemas-microsoft-com:vml" Requires="v">
                <p:oleObj spid="_x0000_s38876" name="Equation" r:id="rId6" imgW="1358900" imgH="215900" progId="Equation.3">
                  <p:embed/>
                </p:oleObj>
              </mc:Choice>
              <mc:Fallback>
                <p:oleObj name="Equation" r:id="rId6" imgW="1358900" imgH="215900" progId="Equation.3">
                  <p:embed/>
                  <p:pic>
                    <p:nvPicPr>
                      <p:cNvPr id="0" name="Object 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3096" y="3132489"/>
                        <a:ext cx="3064608" cy="487844"/>
                      </a:xfrm>
                      <a:prstGeom prst="rect">
                        <a:avLst/>
                      </a:prstGeom>
                      <a:solidFill>
                        <a:srgbClr val="FFFF00"/>
                      </a:solidFill>
                      <a:ln>
                        <a:noFill/>
                      </a:ln>
                    </p:spPr>
                  </p:pic>
                </p:oleObj>
              </mc:Fallback>
            </mc:AlternateContent>
          </a:graphicData>
        </a:graphic>
      </p:graphicFrame>
      <p:graphicFrame>
        <p:nvGraphicFramePr>
          <p:cNvPr id="37901" name="Object 4"/>
          <p:cNvGraphicFramePr>
            <a:graphicFrameLocks noChangeAspect="1"/>
          </p:cNvGraphicFramePr>
          <p:nvPr>
            <p:extLst>
              <p:ext uri="{D42A27DB-BD31-4B8C-83A1-F6EECF244321}">
                <p14:modId xmlns:p14="http://schemas.microsoft.com/office/powerpoint/2010/main" val="644515164"/>
              </p:ext>
            </p:extLst>
          </p:nvPr>
        </p:nvGraphicFramePr>
        <p:xfrm>
          <a:off x="3579812" y="2078801"/>
          <a:ext cx="255588" cy="234950"/>
        </p:xfrm>
        <a:graphic>
          <a:graphicData uri="http://schemas.openxmlformats.org/presentationml/2006/ole">
            <mc:AlternateContent xmlns:mc="http://schemas.openxmlformats.org/markup-compatibility/2006">
              <mc:Choice xmlns:v="urn:schemas-microsoft-com:vml" Requires="v">
                <p:oleObj spid="_x0000_s38877" name="Equation" r:id="rId8" imgW="152334" imgH="139639" progId="Equation.3">
                  <p:embed/>
                </p:oleObj>
              </mc:Choice>
              <mc:Fallback>
                <p:oleObj name="Equation" r:id="rId8" imgW="152334" imgH="139639"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79812" y="2078801"/>
                        <a:ext cx="255588"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902" name="Object 5"/>
          <p:cNvGraphicFramePr>
            <a:graphicFrameLocks noChangeAspect="1"/>
          </p:cNvGraphicFramePr>
          <p:nvPr>
            <p:extLst>
              <p:ext uri="{D42A27DB-BD31-4B8C-83A1-F6EECF244321}">
                <p14:modId xmlns:p14="http://schemas.microsoft.com/office/powerpoint/2010/main" val="964249645"/>
              </p:ext>
            </p:extLst>
          </p:nvPr>
        </p:nvGraphicFramePr>
        <p:xfrm>
          <a:off x="3541490" y="4158238"/>
          <a:ext cx="2419794" cy="564455"/>
        </p:xfrm>
        <a:graphic>
          <a:graphicData uri="http://schemas.openxmlformats.org/presentationml/2006/ole">
            <mc:AlternateContent xmlns:mc="http://schemas.openxmlformats.org/markup-compatibility/2006">
              <mc:Choice xmlns:v="urn:schemas-microsoft-com:vml" Requires="v">
                <p:oleObj spid="_x0000_s38878" name="Equation" r:id="rId10" imgW="1091726" imgH="253890" progId="Equation.3">
                  <p:embed/>
                </p:oleObj>
              </mc:Choice>
              <mc:Fallback>
                <p:oleObj name="Equation" r:id="rId10" imgW="1091726" imgH="25389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41490" y="4158238"/>
                        <a:ext cx="2419794" cy="564455"/>
                      </a:xfrm>
                      <a:prstGeom prst="rect">
                        <a:avLst/>
                      </a:prstGeom>
                      <a:solidFill>
                        <a:schemeClr val="accent1">
                          <a:lumMod val="20000"/>
                          <a:lumOff val="80000"/>
                        </a:schemeClr>
                      </a:solidFill>
                      <a:ln>
                        <a:noFill/>
                      </a:ln>
                      <a:effectLst/>
                    </p:spPr>
                  </p:pic>
                </p:oleObj>
              </mc:Fallback>
            </mc:AlternateContent>
          </a:graphicData>
        </a:graphic>
      </p:graphicFrame>
      <p:sp>
        <p:nvSpPr>
          <p:cNvPr id="61481" name="Line 41"/>
          <p:cNvSpPr>
            <a:spLocks noChangeShapeType="1"/>
          </p:cNvSpPr>
          <p:nvPr/>
        </p:nvSpPr>
        <p:spPr bwMode="auto">
          <a:xfrm>
            <a:off x="4624570" y="4684594"/>
            <a:ext cx="58560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84" name="Line 44"/>
          <p:cNvSpPr>
            <a:spLocks noChangeShapeType="1"/>
          </p:cNvSpPr>
          <p:nvPr/>
        </p:nvSpPr>
        <p:spPr bwMode="auto">
          <a:xfrm flipV="1">
            <a:off x="5367704" y="4684594"/>
            <a:ext cx="513983" cy="47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85" name="Line 45"/>
          <p:cNvSpPr>
            <a:spLocks noChangeShapeType="1"/>
          </p:cNvSpPr>
          <p:nvPr/>
        </p:nvSpPr>
        <p:spPr bwMode="auto">
          <a:xfrm flipV="1">
            <a:off x="3743325" y="4753064"/>
            <a:ext cx="1133475" cy="55848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86" name="Line 46"/>
          <p:cNvSpPr>
            <a:spLocks noChangeShapeType="1"/>
          </p:cNvSpPr>
          <p:nvPr/>
        </p:nvSpPr>
        <p:spPr bwMode="auto">
          <a:xfrm flipH="1" flipV="1">
            <a:off x="5572123" y="4753063"/>
            <a:ext cx="558182" cy="78155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87" name="Text Box 47"/>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Transmission Lines</a:t>
            </a:r>
          </a:p>
        </p:txBody>
      </p:sp>
      <p:sp>
        <p:nvSpPr>
          <p:cNvPr id="37912" name="Text Box 12"/>
          <p:cNvSpPr txBox="1">
            <a:spLocks noChangeArrowheads="1"/>
          </p:cNvSpPr>
          <p:nvPr/>
        </p:nvSpPr>
        <p:spPr bwMode="auto">
          <a:xfrm>
            <a:off x="584200" y="3769320"/>
            <a:ext cx="85248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2000" dirty="0"/>
              <a:t>For the positive-going wave</a:t>
            </a:r>
          </a:p>
        </p:txBody>
      </p:sp>
      <p:graphicFrame>
        <p:nvGraphicFramePr>
          <p:cNvPr id="37913" name="Object 6"/>
          <p:cNvGraphicFramePr>
            <a:graphicFrameLocks noChangeAspect="1"/>
          </p:cNvGraphicFramePr>
          <p:nvPr>
            <p:extLst>
              <p:ext uri="{D42A27DB-BD31-4B8C-83A1-F6EECF244321}">
                <p14:modId xmlns:p14="http://schemas.microsoft.com/office/powerpoint/2010/main" val="1418439446"/>
              </p:ext>
            </p:extLst>
          </p:nvPr>
        </p:nvGraphicFramePr>
        <p:xfrm>
          <a:off x="4495799" y="2028062"/>
          <a:ext cx="255588" cy="339725"/>
        </p:xfrm>
        <a:graphic>
          <a:graphicData uri="http://schemas.openxmlformats.org/presentationml/2006/ole">
            <mc:AlternateContent xmlns:mc="http://schemas.openxmlformats.org/markup-compatibility/2006">
              <mc:Choice xmlns:v="urn:schemas-microsoft-com:vml" Requires="v">
                <p:oleObj spid="_x0000_s38879" name="Equation" r:id="rId12" imgW="152268" imgH="203024" progId="Equation.3">
                  <p:embed/>
                </p:oleObj>
              </mc:Choice>
              <mc:Fallback>
                <p:oleObj name="Equation" r:id="rId12" imgW="152268" imgH="203024"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95799" y="2028062"/>
                        <a:ext cx="255588"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914" name="Object 7"/>
          <p:cNvGraphicFramePr>
            <a:graphicFrameLocks noGrp="1" noChangeAspect="1"/>
          </p:cNvGraphicFramePr>
          <p:nvPr>
            <p:extLst>
              <p:ext uri="{D42A27DB-BD31-4B8C-83A1-F6EECF244321}">
                <p14:modId xmlns:p14="http://schemas.microsoft.com/office/powerpoint/2010/main" val="3823355006"/>
              </p:ext>
            </p:extLst>
          </p:nvPr>
        </p:nvGraphicFramePr>
        <p:xfrm>
          <a:off x="6001788" y="3233248"/>
          <a:ext cx="1052512" cy="342790"/>
        </p:xfrm>
        <a:graphic>
          <a:graphicData uri="http://schemas.openxmlformats.org/presentationml/2006/ole">
            <mc:AlternateContent xmlns:mc="http://schemas.openxmlformats.org/markup-compatibility/2006">
              <mc:Choice xmlns:v="urn:schemas-microsoft-com:vml" Requires="v">
                <p:oleObj spid="_x0000_s38880" name="Equation" r:id="rId14" imgW="469900" imgH="152400" progId="Equation.3">
                  <p:embed/>
                </p:oleObj>
              </mc:Choice>
              <mc:Fallback>
                <p:oleObj name="Equation" r:id="rId14" imgW="469900" imgH="152400" progId="Equation.3">
                  <p:embed/>
                  <p:pic>
                    <p:nvPicPr>
                      <p:cNvPr id="0" name="Object 7"/>
                      <p:cNvPicPr>
                        <a:picLocks noGrp="1"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01788" y="3233248"/>
                        <a:ext cx="1052512" cy="342790"/>
                      </a:xfrm>
                      <a:prstGeom prst="rect">
                        <a:avLst/>
                      </a:prstGeom>
                      <a:solidFill>
                        <a:srgbClr val="FFFF00"/>
                      </a:solidFill>
                      <a:ln>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81"/>
                                        </p:tgtEl>
                                        <p:attrNameLst>
                                          <p:attrName>style.visibility</p:attrName>
                                        </p:attrNameLst>
                                      </p:cBhvr>
                                      <p:to>
                                        <p:strVal val="visible"/>
                                      </p:to>
                                    </p:set>
                                    <p:animEffect transition="in" filter="fade">
                                      <p:cBhvr>
                                        <p:cTn id="7" dur="1000"/>
                                        <p:tgtEl>
                                          <p:spTgt spid="61481"/>
                                        </p:tgtEl>
                                      </p:cBhvr>
                                    </p:animEffect>
                                  </p:childTnLst>
                                </p:cTn>
                              </p:par>
                              <p:par>
                                <p:cTn id="8" presetID="10" presetClass="entr" presetSubtype="0" fill="hold" nodeType="withEffect">
                                  <p:stCondLst>
                                    <p:cond delay="0"/>
                                  </p:stCondLst>
                                  <p:childTnLst>
                                    <p:set>
                                      <p:cBhvr>
                                        <p:cTn id="9" dur="1" fill="hold">
                                          <p:stCondLst>
                                            <p:cond delay="0"/>
                                          </p:stCondLst>
                                        </p:cTn>
                                        <p:tgtEl>
                                          <p:spTgt spid="61485"/>
                                        </p:tgtEl>
                                        <p:attrNameLst>
                                          <p:attrName>style.visibility</p:attrName>
                                        </p:attrNameLst>
                                      </p:cBhvr>
                                      <p:to>
                                        <p:strVal val="visible"/>
                                      </p:to>
                                    </p:set>
                                    <p:animEffect transition="in" filter="fade">
                                      <p:cBhvr>
                                        <p:cTn id="10" dur="1000"/>
                                        <p:tgtEl>
                                          <p:spTgt spid="6148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453"/>
                                        </p:tgtEl>
                                        <p:attrNameLst>
                                          <p:attrName>style.visibility</p:attrName>
                                        </p:attrNameLst>
                                      </p:cBhvr>
                                      <p:to>
                                        <p:strVal val="visible"/>
                                      </p:to>
                                    </p:set>
                                    <p:animEffect transition="in" filter="fade">
                                      <p:cBhvr>
                                        <p:cTn id="13" dur="1000"/>
                                        <p:tgtEl>
                                          <p:spTgt spid="61453"/>
                                        </p:tgtEl>
                                      </p:cBhvr>
                                    </p:animEffect>
                                  </p:childTnLst>
                                </p:cTn>
                              </p:par>
                              <p:par>
                                <p:cTn id="14" presetID="10" presetClass="entr" presetSubtype="0" fill="hold" nodeType="withEffect">
                                  <p:stCondLst>
                                    <p:cond delay="0"/>
                                  </p:stCondLst>
                                  <p:childTnLst>
                                    <p:set>
                                      <p:cBhvr>
                                        <p:cTn id="15" dur="1" fill="hold">
                                          <p:stCondLst>
                                            <p:cond delay="0"/>
                                          </p:stCondLst>
                                        </p:cTn>
                                        <p:tgtEl>
                                          <p:spTgt spid="61481"/>
                                        </p:tgtEl>
                                        <p:attrNameLst>
                                          <p:attrName>style.visibility</p:attrName>
                                        </p:attrNameLst>
                                      </p:cBhvr>
                                      <p:to>
                                        <p:strVal val="visible"/>
                                      </p:to>
                                    </p:set>
                                    <p:animEffect transition="in" filter="fade">
                                      <p:cBhvr>
                                        <p:cTn id="16" dur="1000"/>
                                        <p:tgtEl>
                                          <p:spTgt spid="61481"/>
                                        </p:tgtEl>
                                      </p:cBhvr>
                                    </p:animEffect>
                                  </p:childTnLst>
                                </p:cTn>
                              </p:par>
                              <p:par>
                                <p:cTn id="17" presetID="10" presetClass="entr" presetSubtype="0" fill="hold" nodeType="withEffect">
                                  <p:stCondLst>
                                    <p:cond delay="0"/>
                                  </p:stCondLst>
                                  <p:childTnLst>
                                    <p:set>
                                      <p:cBhvr>
                                        <p:cTn id="18" dur="1" fill="hold">
                                          <p:stCondLst>
                                            <p:cond delay="0"/>
                                          </p:stCondLst>
                                        </p:cTn>
                                        <p:tgtEl>
                                          <p:spTgt spid="61485"/>
                                        </p:tgtEl>
                                        <p:attrNameLst>
                                          <p:attrName>style.visibility</p:attrName>
                                        </p:attrNameLst>
                                      </p:cBhvr>
                                      <p:to>
                                        <p:strVal val="visible"/>
                                      </p:to>
                                    </p:set>
                                    <p:animEffect transition="in" filter="fade">
                                      <p:cBhvr>
                                        <p:cTn id="19" dur="1000"/>
                                        <p:tgtEl>
                                          <p:spTgt spid="61485"/>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61453"/>
                                        </p:tgtEl>
                                        <p:attrNameLst>
                                          <p:attrName>style.visibility</p:attrName>
                                        </p:attrNameLst>
                                      </p:cBhvr>
                                      <p:to>
                                        <p:strVal val="visible"/>
                                      </p:to>
                                    </p:set>
                                    <p:animEffect transition="in" filter="fade">
                                      <p:cBhvr>
                                        <p:cTn id="22" dur="1000"/>
                                        <p:tgtEl>
                                          <p:spTgt spid="61453"/>
                                        </p:tgtEl>
                                      </p:cBhvr>
                                    </p:animEffect>
                                  </p:childTnLst>
                                </p:cTn>
                              </p:par>
                              <p:par>
                                <p:cTn id="23" presetID="10" presetClass="entr" presetSubtype="0" fill="hold" nodeType="withEffect">
                                  <p:stCondLst>
                                    <p:cond delay="0"/>
                                  </p:stCondLst>
                                  <p:childTnLst>
                                    <p:set>
                                      <p:cBhvr>
                                        <p:cTn id="24" dur="1" fill="hold">
                                          <p:stCondLst>
                                            <p:cond delay="0"/>
                                          </p:stCondLst>
                                        </p:cTn>
                                        <p:tgtEl>
                                          <p:spTgt spid="61484"/>
                                        </p:tgtEl>
                                        <p:attrNameLst>
                                          <p:attrName>style.visibility</p:attrName>
                                        </p:attrNameLst>
                                      </p:cBhvr>
                                      <p:to>
                                        <p:strVal val="visible"/>
                                      </p:to>
                                    </p:set>
                                    <p:animEffect transition="in" filter="fade">
                                      <p:cBhvr>
                                        <p:cTn id="25" dur="1000"/>
                                        <p:tgtEl>
                                          <p:spTgt spid="61484"/>
                                        </p:tgtEl>
                                      </p:cBhvr>
                                    </p:animEffect>
                                  </p:childTnLst>
                                </p:cTn>
                              </p:par>
                              <p:par>
                                <p:cTn id="26" presetID="10" presetClass="entr" presetSubtype="0" fill="hold" nodeType="withEffect">
                                  <p:stCondLst>
                                    <p:cond delay="0"/>
                                  </p:stCondLst>
                                  <p:childTnLst>
                                    <p:set>
                                      <p:cBhvr>
                                        <p:cTn id="27" dur="1" fill="hold">
                                          <p:stCondLst>
                                            <p:cond delay="0"/>
                                          </p:stCondLst>
                                        </p:cTn>
                                        <p:tgtEl>
                                          <p:spTgt spid="61486"/>
                                        </p:tgtEl>
                                        <p:attrNameLst>
                                          <p:attrName>style.visibility</p:attrName>
                                        </p:attrNameLst>
                                      </p:cBhvr>
                                      <p:to>
                                        <p:strVal val="visible"/>
                                      </p:to>
                                    </p:set>
                                    <p:animEffect transition="in" filter="fade">
                                      <p:cBhvr>
                                        <p:cTn id="28" dur="1000"/>
                                        <p:tgtEl>
                                          <p:spTgt spid="6148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1454"/>
                                        </p:tgtEl>
                                        <p:attrNameLst>
                                          <p:attrName>style.visibility</p:attrName>
                                        </p:attrNameLst>
                                      </p:cBhvr>
                                      <p:to>
                                        <p:strVal val="visible"/>
                                      </p:to>
                                    </p:set>
                                    <p:animEffect transition="in" filter="fade">
                                      <p:cBhvr>
                                        <p:cTn id="31" dur="1000"/>
                                        <p:tgtEl>
                                          <p:spTgt spid="61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3" grpId="0"/>
      <p:bldP spid="61453" grpId="1"/>
      <p:bldP spid="6145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1E8A7308-B2FB-44DA-A798-39EC38430554}" type="slidenum">
              <a:rPr lang="en-US" altLang="en-US" sz="1400">
                <a:latin typeface="Arial" panose="020B0604020202020204" pitchFamily="34" charset="0"/>
              </a:rPr>
              <a:pPr eaLnBrk="1" hangingPunct="1"/>
              <a:t>32</a:t>
            </a:fld>
            <a:endParaRPr lang="en-US" altLang="en-US" sz="1400">
              <a:latin typeface="Arial" panose="020B0604020202020204" pitchFamily="34" charset="0"/>
            </a:endParaRPr>
          </a:p>
        </p:txBody>
      </p:sp>
      <p:sp>
        <p:nvSpPr>
          <p:cNvPr id="38915" name="Rectangle 4"/>
          <p:cNvSpPr>
            <a:spLocks noChangeArrowheads="1"/>
          </p:cNvSpPr>
          <p:nvPr/>
        </p:nvSpPr>
        <p:spPr bwMode="auto">
          <a:xfrm>
            <a:off x="615950" y="158750"/>
            <a:ext cx="853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2000" b="1" u="sng" dirty="0">
                <a:solidFill>
                  <a:srgbClr val="0000FF"/>
                </a:solidFill>
              </a:rPr>
              <a:t>Transmission Line Equations for a Lossy Line (continued)</a:t>
            </a:r>
          </a:p>
        </p:txBody>
      </p:sp>
      <p:sp>
        <p:nvSpPr>
          <p:cNvPr id="38916" name="Text Box 5"/>
          <p:cNvSpPr txBox="1">
            <a:spLocks noChangeArrowheads="1"/>
          </p:cNvSpPr>
          <p:nvPr/>
        </p:nvSpPr>
        <p:spPr bwMode="auto">
          <a:xfrm>
            <a:off x="566738" y="466725"/>
            <a:ext cx="85772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1400"/>
              <a:t>(sinusoidal waves)</a:t>
            </a:r>
          </a:p>
        </p:txBody>
      </p:sp>
      <p:sp>
        <p:nvSpPr>
          <p:cNvPr id="38917" name="Text Box 6"/>
          <p:cNvSpPr txBox="1">
            <a:spLocks noChangeArrowheads="1"/>
          </p:cNvSpPr>
          <p:nvPr/>
        </p:nvSpPr>
        <p:spPr bwMode="auto">
          <a:xfrm>
            <a:off x="566738" y="1123950"/>
            <a:ext cx="8577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dirty="0"/>
              <a:t>A phase shift of      equal to      corresponds to the wave travel distance </a:t>
            </a:r>
            <a:r>
              <a:rPr lang="en-US" altLang="en-US" i="1" dirty="0"/>
              <a:t>z</a:t>
            </a:r>
            <a:r>
              <a:rPr lang="en-US" altLang="en-US" dirty="0"/>
              <a:t> equal to the wavelength    :</a:t>
            </a:r>
          </a:p>
        </p:txBody>
      </p:sp>
      <p:sp>
        <p:nvSpPr>
          <p:cNvPr id="38918" name="Text Box 7"/>
          <p:cNvSpPr txBox="1">
            <a:spLocks noChangeArrowheads="1"/>
          </p:cNvSpPr>
          <p:nvPr/>
        </p:nvSpPr>
        <p:spPr bwMode="auto">
          <a:xfrm>
            <a:off x="1622425" y="2533650"/>
            <a:ext cx="7460029"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dirty="0"/>
              <a:t>  is the </a:t>
            </a:r>
            <a:r>
              <a:rPr lang="en-US" altLang="en-US" b="1" dirty="0">
                <a:solidFill>
                  <a:schemeClr val="accent2"/>
                </a:solidFill>
              </a:rPr>
              <a:t>phase constant</a:t>
            </a:r>
            <a:r>
              <a:rPr lang="en-US" altLang="en-US" dirty="0"/>
              <a:t> (measured in radians per meter, rad/m)</a:t>
            </a:r>
          </a:p>
          <a:p>
            <a:pPr eaLnBrk="1" hangingPunct="1">
              <a:spcBef>
                <a:spcPct val="50000"/>
              </a:spcBef>
            </a:pPr>
            <a:r>
              <a:rPr lang="en-US" altLang="en-US" dirty="0"/>
              <a:t>  is the </a:t>
            </a:r>
            <a:r>
              <a:rPr lang="en-US" altLang="en-US" b="1" dirty="0">
                <a:solidFill>
                  <a:schemeClr val="accent2"/>
                </a:solidFill>
              </a:rPr>
              <a:t>attenuation constant</a:t>
            </a:r>
            <a:r>
              <a:rPr lang="en-US" altLang="en-US" dirty="0"/>
              <a:t> (measured in </a:t>
            </a:r>
            <a:r>
              <a:rPr lang="en-US" altLang="en-US" dirty="0" err="1"/>
              <a:t>Nepers</a:t>
            </a:r>
            <a:r>
              <a:rPr lang="en-US" altLang="en-US" dirty="0"/>
              <a:t> per meter, Np/m)</a:t>
            </a:r>
          </a:p>
          <a:p>
            <a:pPr eaLnBrk="1" hangingPunct="1">
              <a:spcBef>
                <a:spcPct val="50000"/>
              </a:spcBef>
            </a:pPr>
            <a:r>
              <a:rPr lang="en-US" altLang="en-US" dirty="0"/>
              <a:t>  is the </a:t>
            </a:r>
            <a:r>
              <a:rPr lang="en-US" altLang="en-US" dirty="0">
                <a:solidFill>
                  <a:schemeClr val="accent2"/>
                </a:solidFill>
              </a:rPr>
              <a:t>attenuation distance, m</a:t>
            </a:r>
            <a:r>
              <a:rPr lang="en-US" altLang="en-US" dirty="0"/>
              <a:t> (amplitude decreases 1/e over </a:t>
            </a:r>
            <a:r>
              <a:rPr lang="en-US" altLang="en-US" i="1" dirty="0"/>
              <a:t>z</a:t>
            </a:r>
            <a:r>
              <a:rPr lang="en-US" altLang="en-US" dirty="0"/>
              <a:t>=     )</a:t>
            </a:r>
          </a:p>
        </p:txBody>
      </p:sp>
      <p:sp>
        <p:nvSpPr>
          <p:cNvPr id="38919" name="Text Box 9"/>
          <p:cNvSpPr txBox="1">
            <a:spLocks noChangeArrowheads="1"/>
          </p:cNvSpPr>
          <p:nvPr/>
        </p:nvSpPr>
        <p:spPr bwMode="auto">
          <a:xfrm>
            <a:off x="622300" y="3687763"/>
            <a:ext cx="8521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a:t>The corresponding instantaneous voltage is </a:t>
            </a:r>
          </a:p>
        </p:txBody>
      </p:sp>
      <p:sp>
        <p:nvSpPr>
          <p:cNvPr id="38920" name="Text Box 10"/>
          <p:cNvSpPr txBox="1">
            <a:spLocks noChangeArrowheads="1"/>
          </p:cNvSpPr>
          <p:nvPr/>
        </p:nvSpPr>
        <p:spPr bwMode="auto">
          <a:xfrm>
            <a:off x="622300" y="4519044"/>
            <a:ext cx="85772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dirty="0"/>
              <a:t>The position of a maximum is given by</a:t>
            </a:r>
          </a:p>
        </p:txBody>
      </p:sp>
      <p:sp>
        <p:nvSpPr>
          <p:cNvPr id="38921" name="Text Box 11"/>
          <p:cNvSpPr txBox="1">
            <a:spLocks noChangeArrowheads="1"/>
          </p:cNvSpPr>
          <p:nvPr/>
        </p:nvSpPr>
        <p:spPr bwMode="auto">
          <a:xfrm>
            <a:off x="566738" y="5368925"/>
            <a:ext cx="85772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a:t>As t increases, the maximum moves to the right with velocity</a:t>
            </a:r>
          </a:p>
        </p:txBody>
      </p:sp>
      <p:graphicFrame>
        <p:nvGraphicFramePr>
          <p:cNvPr id="38922" name="Object 2"/>
          <p:cNvGraphicFramePr>
            <a:graphicFrameLocks noGrp="1" noChangeAspect="1"/>
          </p:cNvGraphicFramePr>
          <p:nvPr>
            <p:ph sz="quarter" idx="2"/>
          </p:nvPr>
        </p:nvGraphicFramePr>
        <p:xfrm>
          <a:off x="2266950" y="1179513"/>
          <a:ext cx="323850" cy="287337"/>
        </p:xfrm>
        <a:graphic>
          <a:graphicData uri="http://schemas.openxmlformats.org/presentationml/2006/ole">
            <mc:AlternateContent xmlns:mc="http://schemas.openxmlformats.org/markup-compatibility/2006">
              <mc:Choice xmlns:v="urn:schemas-microsoft-com:vml" Requires="v">
                <p:oleObj spid="_x0000_s90112" name="Equation" r:id="rId4" imgW="228501" imgH="203112" progId="Equation.3">
                  <p:embed/>
                </p:oleObj>
              </mc:Choice>
              <mc:Fallback>
                <p:oleObj name="Equation" r:id="rId4" imgW="228501" imgH="203112" progId="Equation.3">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6950" y="1179513"/>
                        <a:ext cx="32385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23" name="Object 3"/>
          <p:cNvGraphicFramePr>
            <a:graphicFrameLocks noGrp="1" noChangeAspect="1"/>
          </p:cNvGraphicFramePr>
          <p:nvPr>
            <p:ph sz="quarter" idx="4"/>
          </p:nvPr>
        </p:nvGraphicFramePr>
        <p:xfrm>
          <a:off x="2541588" y="1398588"/>
          <a:ext cx="215900" cy="274637"/>
        </p:xfrm>
        <a:graphic>
          <a:graphicData uri="http://schemas.openxmlformats.org/presentationml/2006/ole">
            <mc:AlternateContent xmlns:mc="http://schemas.openxmlformats.org/markup-compatibility/2006">
              <mc:Choice xmlns:v="urn:schemas-microsoft-com:vml" Requires="v">
                <p:oleObj spid="_x0000_s90113" name="Equation" r:id="rId6" imgW="139579" imgH="177646" progId="Equation.3">
                  <p:embed/>
                </p:oleObj>
              </mc:Choice>
              <mc:Fallback>
                <p:oleObj name="Equation" r:id="rId6" imgW="139579" imgH="177646" progId="Equation.3">
                  <p:embed/>
                  <p:pic>
                    <p:nvPicPr>
                      <p:cNvPr id="0" name="Object 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1588" y="1398588"/>
                        <a:ext cx="2159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24" name="Object 4"/>
          <p:cNvGraphicFramePr>
            <a:graphicFrameLocks noChangeAspect="1"/>
          </p:cNvGraphicFramePr>
          <p:nvPr>
            <p:extLst>
              <p:ext uri="{D42A27DB-BD31-4B8C-83A1-F6EECF244321}">
                <p14:modId xmlns:p14="http://schemas.microsoft.com/office/powerpoint/2010/main" val="1128240720"/>
              </p:ext>
            </p:extLst>
          </p:nvPr>
        </p:nvGraphicFramePr>
        <p:xfrm>
          <a:off x="2541588" y="1776416"/>
          <a:ext cx="1497012" cy="498107"/>
        </p:xfrm>
        <a:graphic>
          <a:graphicData uri="http://schemas.openxmlformats.org/presentationml/2006/ole">
            <mc:AlternateContent xmlns:mc="http://schemas.openxmlformats.org/markup-compatibility/2006">
              <mc:Choice xmlns:v="urn:schemas-microsoft-com:vml" Requires="v">
                <p:oleObj spid="_x0000_s90114" name="Equation" r:id="rId8" imgW="609336" imgH="203112" progId="Equation.3">
                  <p:embed/>
                </p:oleObj>
              </mc:Choice>
              <mc:Fallback>
                <p:oleObj name="Equation" r:id="rId8" imgW="609336" imgH="203112"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41588" y="1776416"/>
                        <a:ext cx="1497012" cy="498107"/>
                      </a:xfrm>
                      <a:prstGeom prst="rect">
                        <a:avLst/>
                      </a:prstGeom>
                      <a:solidFill>
                        <a:srgbClr val="FFFF00"/>
                      </a:solidFill>
                      <a:ln>
                        <a:noFill/>
                      </a:ln>
                    </p:spPr>
                  </p:pic>
                </p:oleObj>
              </mc:Fallback>
            </mc:AlternateContent>
          </a:graphicData>
        </a:graphic>
      </p:graphicFrame>
      <p:graphicFrame>
        <p:nvGraphicFramePr>
          <p:cNvPr id="38925" name="Object 5"/>
          <p:cNvGraphicFramePr>
            <a:graphicFrameLocks noChangeAspect="1"/>
          </p:cNvGraphicFramePr>
          <p:nvPr>
            <p:extLst>
              <p:ext uri="{D42A27DB-BD31-4B8C-83A1-F6EECF244321}">
                <p14:modId xmlns:p14="http://schemas.microsoft.com/office/powerpoint/2010/main" val="2023466107"/>
              </p:ext>
            </p:extLst>
          </p:nvPr>
        </p:nvGraphicFramePr>
        <p:xfrm>
          <a:off x="4940300" y="1503398"/>
          <a:ext cx="1171532" cy="927061"/>
        </p:xfrm>
        <a:graphic>
          <a:graphicData uri="http://schemas.openxmlformats.org/presentationml/2006/ole">
            <mc:AlternateContent xmlns:mc="http://schemas.openxmlformats.org/markup-compatibility/2006">
              <mc:Choice xmlns:v="urn:schemas-microsoft-com:vml" Requires="v">
                <p:oleObj spid="_x0000_s90115" name="Equation" r:id="rId10" imgW="545863" imgH="431613" progId="Equation.3">
                  <p:embed/>
                </p:oleObj>
              </mc:Choice>
              <mc:Fallback>
                <p:oleObj name="Equation" r:id="rId10" imgW="545863" imgH="431613"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40300" y="1503398"/>
                        <a:ext cx="1171532" cy="927061"/>
                      </a:xfrm>
                      <a:prstGeom prst="rect">
                        <a:avLst/>
                      </a:prstGeom>
                      <a:solidFill>
                        <a:srgbClr val="FFFF00"/>
                      </a:solidFill>
                      <a:ln w="19050">
                        <a:solidFill>
                          <a:schemeClr val="tx1"/>
                        </a:solidFill>
                        <a:miter lim="800000"/>
                        <a:headEnd/>
                        <a:tailEnd/>
                      </a:ln>
                    </p:spPr>
                  </p:pic>
                </p:oleObj>
              </mc:Fallback>
            </mc:AlternateContent>
          </a:graphicData>
        </a:graphic>
      </p:graphicFrame>
      <p:graphicFrame>
        <p:nvGraphicFramePr>
          <p:cNvPr id="38926" name="Object 6"/>
          <p:cNvGraphicFramePr>
            <a:graphicFrameLocks noChangeAspect="1"/>
          </p:cNvGraphicFramePr>
          <p:nvPr/>
        </p:nvGraphicFramePr>
        <p:xfrm>
          <a:off x="1558925" y="2589213"/>
          <a:ext cx="246063" cy="328612"/>
        </p:xfrm>
        <a:graphic>
          <a:graphicData uri="http://schemas.openxmlformats.org/presentationml/2006/ole">
            <mc:AlternateContent xmlns:mc="http://schemas.openxmlformats.org/markup-compatibility/2006">
              <mc:Choice xmlns:v="urn:schemas-microsoft-com:vml" Requires="v">
                <p:oleObj spid="_x0000_s90116" name="Equation" r:id="rId12" imgW="152268" imgH="203024" progId="Equation.3">
                  <p:embed/>
                </p:oleObj>
              </mc:Choice>
              <mc:Fallback>
                <p:oleObj name="Equation" r:id="rId12" imgW="152268" imgH="203024"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58925" y="2589213"/>
                        <a:ext cx="246063" cy="32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27" name="Object 7"/>
          <p:cNvGraphicFramePr>
            <a:graphicFrameLocks noChangeAspect="1"/>
          </p:cNvGraphicFramePr>
          <p:nvPr/>
        </p:nvGraphicFramePr>
        <p:xfrm>
          <a:off x="1558925" y="2973388"/>
          <a:ext cx="219075" cy="201612"/>
        </p:xfrm>
        <a:graphic>
          <a:graphicData uri="http://schemas.openxmlformats.org/presentationml/2006/ole">
            <mc:AlternateContent xmlns:mc="http://schemas.openxmlformats.org/markup-compatibility/2006">
              <mc:Choice xmlns:v="urn:schemas-microsoft-com:vml" Requires="v">
                <p:oleObj spid="_x0000_s90117" name="Equation" r:id="rId14" imgW="152334" imgH="139639" progId="Equation.3">
                  <p:embed/>
                </p:oleObj>
              </mc:Choice>
              <mc:Fallback>
                <p:oleObj name="Equation" r:id="rId14" imgW="152334" imgH="139639"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58925" y="2973388"/>
                        <a:ext cx="219075"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28" name="Object 8"/>
          <p:cNvGraphicFramePr>
            <a:graphicFrameLocks noChangeAspect="1"/>
          </p:cNvGraphicFramePr>
          <p:nvPr/>
        </p:nvGraphicFramePr>
        <p:xfrm>
          <a:off x="1503363" y="3268663"/>
          <a:ext cx="328612" cy="263525"/>
        </p:xfrm>
        <a:graphic>
          <a:graphicData uri="http://schemas.openxmlformats.org/presentationml/2006/ole">
            <mc:AlternateContent xmlns:mc="http://schemas.openxmlformats.org/markup-compatibility/2006">
              <mc:Choice xmlns:v="urn:schemas-microsoft-com:vml" Requires="v">
                <p:oleObj spid="_x0000_s90118" name="Equation" r:id="rId16" imgW="253780" imgH="203024" progId="Equation.3">
                  <p:embed/>
                </p:oleObj>
              </mc:Choice>
              <mc:Fallback>
                <p:oleObj name="Equation" r:id="rId16" imgW="253780" imgH="203024" progId="Equation.3">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03363" y="3268663"/>
                        <a:ext cx="328612"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29" name="Object 9"/>
          <p:cNvGraphicFramePr>
            <a:graphicFrameLocks noChangeAspect="1"/>
          </p:cNvGraphicFramePr>
          <p:nvPr>
            <p:extLst>
              <p:ext uri="{D42A27DB-BD31-4B8C-83A1-F6EECF244321}">
                <p14:modId xmlns:p14="http://schemas.microsoft.com/office/powerpoint/2010/main" val="1224665756"/>
              </p:ext>
            </p:extLst>
          </p:nvPr>
        </p:nvGraphicFramePr>
        <p:xfrm>
          <a:off x="2362322" y="4087933"/>
          <a:ext cx="3870081" cy="449711"/>
        </p:xfrm>
        <a:graphic>
          <a:graphicData uri="http://schemas.openxmlformats.org/presentationml/2006/ole">
            <mc:AlternateContent xmlns:mc="http://schemas.openxmlformats.org/markup-compatibility/2006">
              <mc:Choice xmlns:v="urn:schemas-microsoft-com:vml" Requires="v">
                <p:oleObj spid="_x0000_s90119" name="Equation" r:id="rId18" imgW="1968500" imgH="228600" progId="Equation.3">
                  <p:embed/>
                </p:oleObj>
              </mc:Choice>
              <mc:Fallback>
                <p:oleObj name="Equation" r:id="rId18" imgW="1968500" imgH="228600" progId="Equation.3">
                  <p:embed/>
                  <p:pic>
                    <p:nvPicPr>
                      <p:cNvPr id="0"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62322" y="4087933"/>
                        <a:ext cx="3870081" cy="449711"/>
                      </a:xfrm>
                      <a:prstGeom prst="rect">
                        <a:avLst/>
                      </a:prstGeom>
                      <a:noFill/>
                      <a:ln>
                        <a:noFill/>
                      </a:ln>
                      <a:effectLst/>
                    </p:spPr>
                  </p:pic>
                </p:oleObj>
              </mc:Fallback>
            </mc:AlternateContent>
          </a:graphicData>
        </a:graphic>
      </p:graphicFrame>
      <p:graphicFrame>
        <p:nvGraphicFramePr>
          <p:cNvPr id="38930" name="Object 10"/>
          <p:cNvGraphicFramePr>
            <a:graphicFrameLocks noChangeAspect="1"/>
          </p:cNvGraphicFramePr>
          <p:nvPr>
            <p:extLst>
              <p:ext uri="{D42A27DB-BD31-4B8C-83A1-F6EECF244321}">
                <p14:modId xmlns:p14="http://schemas.microsoft.com/office/powerpoint/2010/main" val="2193772562"/>
              </p:ext>
            </p:extLst>
          </p:nvPr>
        </p:nvGraphicFramePr>
        <p:xfrm>
          <a:off x="3017339" y="4927242"/>
          <a:ext cx="1450247" cy="421251"/>
        </p:xfrm>
        <a:graphic>
          <a:graphicData uri="http://schemas.openxmlformats.org/presentationml/2006/ole">
            <mc:AlternateContent xmlns:mc="http://schemas.openxmlformats.org/markup-compatibility/2006">
              <mc:Choice xmlns:v="urn:schemas-microsoft-com:vml" Requires="v">
                <p:oleObj spid="_x0000_s90120" name="Equation" r:id="rId20" imgW="787400" imgH="228600" progId="Equation.3">
                  <p:embed/>
                </p:oleObj>
              </mc:Choice>
              <mc:Fallback>
                <p:oleObj name="Equation" r:id="rId20" imgW="787400" imgH="228600" progId="Equation.3">
                  <p:embed/>
                  <p:pic>
                    <p:nvPicPr>
                      <p:cNvPr id="0"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017339" y="4927242"/>
                        <a:ext cx="1450247" cy="421251"/>
                      </a:xfrm>
                      <a:prstGeom prst="rect">
                        <a:avLst/>
                      </a:prstGeom>
                      <a:noFill/>
                      <a:ln>
                        <a:noFill/>
                      </a:ln>
                      <a:effectLst/>
                    </p:spPr>
                  </p:pic>
                </p:oleObj>
              </mc:Fallback>
            </mc:AlternateContent>
          </a:graphicData>
        </a:graphic>
      </p:graphicFrame>
      <p:graphicFrame>
        <p:nvGraphicFramePr>
          <p:cNvPr id="38931" name="Object 11"/>
          <p:cNvGraphicFramePr>
            <a:graphicFrameLocks noChangeAspect="1"/>
          </p:cNvGraphicFramePr>
          <p:nvPr>
            <p:extLst>
              <p:ext uri="{D42A27DB-BD31-4B8C-83A1-F6EECF244321}">
                <p14:modId xmlns:p14="http://schemas.microsoft.com/office/powerpoint/2010/main" val="4217338112"/>
              </p:ext>
            </p:extLst>
          </p:nvPr>
        </p:nvGraphicFramePr>
        <p:xfrm>
          <a:off x="5160107" y="4694806"/>
          <a:ext cx="1407074" cy="796926"/>
        </p:xfrm>
        <a:graphic>
          <a:graphicData uri="http://schemas.openxmlformats.org/presentationml/2006/ole">
            <mc:AlternateContent xmlns:mc="http://schemas.openxmlformats.org/markup-compatibility/2006">
              <mc:Choice xmlns:v="urn:schemas-microsoft-com:vml" Requires="v">
                <p:oleObj spid="_x0000_s90121" name="Equation" r:id="rId22" imgW="761669" imgH="431613" progId="Equation.3">
                  <p:embed/>
                </p:oleObj>
              </mc:Choice>
              <mc:Fallback>
                <p:oleObj name="Equation" r:id="rId22" imgW="761669" imgH="431613" progId="Equation.3">
                  <p:embed/>
                  <p:pic>
                    <p:nvPicPr>
                      <p:cNvPr id="0"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160107" y="4694806"/>
                        <a:ext cx="1407074" cy="796926"/>
                      </a:xfrm>
                      <a:prstGeom prst="rect">
                        <a:avLst/>
                      </a:prstGeom>
                      <a:noFill/>
                      <a:ln>
                        <a:noFill/>
                      </a:ln>
                      <a:effectLst/>
                    </p:spPr>
                  </p:pic>
                </p:oleObj>
              </mc:Fallback>
            </mc:AlternateContent>
          </a:graphicData>
        </a:graphic>
      </p:graphicFrame>
      <p:graphicFrame>
        <p:nvGraphicFramePr>
          <p:cNvPr id="38932" name="Object 12"/>
          <p:cNvGraphicFramePr>
            <a:graphicFrameLocks noChangeAspect="1"/>
          </p:cNvGraphicFramePr>
          <p:nvPr>
            <p:extLst>
              <p:ext uri="{D42A27DB-BD31-4B8C-83A1-F6EECF244321}">
                <p14:modId xmlns:p14="http://schemas.microsoft.com/office/powerpoint/2010/main" val="1453251731"/>
              </p:ext>
            </p:extLst>
          </p:nvPr>
        </p:nvGraphicFramePr>
        <p:xfrm>
          <a:off x="3017339" y="5652294"/>
          <a:ext cx="1351959" cy="754063"/>
        </p:xfrm>
        <a:graphic>
          <a:graphicData uri="http://schemas.openxmlformats.org/presentationml/2006/ole">
            <mc:AlternateContent xmlns:mc="http://schemas.openxmlformats.org/markup-compatibility/2006">
              <mc:Choice xmlns:v="urn:schemas-microsoft-com:vml" Requires="v">
                <p:oleObj spid="_x0000_s90122" name="Equation" r:id="rId24" imgW="774364" imgH="431613" progId="Equation.3">
                  <p:embed/>
                </p:oleObj>
              </mc:Choice>
              <mc:Fallback>
                <p:oleObj name="Equation" r:id="rId24" imgW="774364" imgH="431613" progId="Equation.3">
                  <p:embed/>
                  <p:pic>
                    <p:nvPicPr>
                      <p:cNvPr id="0" name="Object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017339" y="5652294"/>
                        <a:ext cx="1351959" cy="754063"/>
                      </a:xfrm>
                      <a:prstGeom prst="rect">
                        <a:avLst/>
                      </a:prstGeom>
                      <a:solidFill>
                        <a:srgbClr val="FFFF00"/>
                      </a:solidFill>
                      <a:ln>
                        <a:noFill/>
                      </a:ln>
                    </p:spPr>
                  </p:pic>
                </p:oleObj>
              </mc:Fallback>
            </mc:AlternateContent>
          </a:graphicData>
        </a:graphic>
      </p:graphicFrame>
      <p:graphicFrame>
        <p:nvGraphicFramePr>
          <p:cNvPr id="38933" name="Object 13"/>
          <p:cNvGraphicFramePr>
            <a:graphicFrameLocks noGrp="1" noChangeAspect="1"/>
          </p:cNvGraphicFramePr>
          <p:nvPr>
            <p:ph sz="quarter" idx="1"/>
          </p:nvPr>
        </p:nvGraphicFramePr>
        <p:xfrm>
          <a:off x="3529013" y="1179513"/>
          <a:ext cx="328612" cy="255587"/>
        </p:xfrm>
        <a:graphic>
          <a:graphicData uri="http://schemas.openxmlformats.org/presentationml/2006/ole">
            <mc:AlternateContent xmlns:mc="http://schemas.openxmlformats.org/markup-compatibility/2006">
              <mc:Choice xmlns:v="urn:schemas-microsoft-com:vml" Requires="v">
                <p:oleObj spid="_x0000_s90123" name="Equation" r:id="rId26" imgW="228402" imgH="177646" progId="Equation.3">
                  <p:embed/>
                </p:oleObj>
              </mc:Choice>
              <mc:Fallback>
                <p:oleObj name="Equation" r:id="rId26" imgW="228402" imgH="177646" progId="Equation.3">
                  <p:embed/>
                  <p:pic>
                    <p:nvPicPr>
                      <p:cNvPr id="0" name="Object 13"/>
                      <p:cNvPicPr>
                        <a:picLocks noGrp="1"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529013" y="1179513"/>
                        <a:ext cx="328612"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500" name="Line 36"/>
          <p:cNvSpPr>
            <a:spLocks noChangeShapeType="1"/>
          </p:cNvSpPr>
          <p:nvPr/>
        </p:nvSpPr>
        <p:spPr bwMode="auto">
          <a:xfrm>
            <a:off x="4192948" y="2025469"/>
            <a:ext cx="549275" cy="0"/>
          </a:xfrm>
          <a:prstGeom prst="line">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38935" name="Object 14"/>
          <p:cNvGraphicFramePr>
            <a:graphicFrameLocks noChangeAspect="1"/>
          </p:cNvGraphicFramePr>
          <p:nvPr>
            <p:extLst>
              <p:ext uri="{D42A27DB-BD31-4B8C-83A1-F6EECF244321}">
                <p14:modId xmlns:p14="http://schemas.microsoft.com/office/powerpoint/2010/main" val="2415383942"/>
              </p:ext>
            </p:extLst>
          </p:nvPr>
        </p:nvGraphicFramePr>
        <p:xfrm>
          <a:off x="8456125" y="3299335"/>
          <a:ext cx="415314" cy="263525"/>
        </p:xfrm>
        <a:graphic>
          <a:graphicData uri="http://schemas.openxmlformats.org/presentationml/2006/ole">
            <mc:AlternateContent xmlns:mc="http://schemas.openxmlformats.org/markup-compatibility/2006">
              <mc:Choice xmlns:v="urn:schemas-microsoft-com:vml" Requires="v">
                <p:oleObj spid="_x0000_s90124" name="Equation" r:id="rId28" imgW="253780" imgH="203024" progId="Equation.3">
                  <p:embed/>
                </p:oleObj>
              </mc:Choice>
              <mc:Fallback>
                <p:oleObj name="Equation" r:id="rId28" imgW="253780" imgH="203024" progId="Equation.3">
                  <p:embed/>
                  <p:pic>
                    <p:nvPicPr>
                      <p:cNvPr id="0" name="Object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456125" y="3299335"/>
                        <a:ext cx="415314" cy="263525"/>
                      </a:xfrm>
                      <a:prstGeom prst="rect">
                        <a:avLst/>
                      </a:prstGeom>
                      <a:noFill/>
                      <a:ln>
                        <a:noFill/>
                      </a:ln>
                      <a:effectLst/>
                    </p:spPr>
                  </p:pic>
                </p:oleObj>
              </mc:Fallback>
            </mc:AlternateContent>
          </a:graphicData>
        </a:graphic>
      </p:graphicFrame>
      <p:sp>
        <p:nvSpPr>
          <p:cNvPr id="38936" name="Text Box 38"/>
          <p:cNvSpPr txBox="1">
            <a:spLocks noChangeArrowheads="1"/>
          </p:cNvSpPr>
          <p:nvPr/>
        </p:nvSpPr>
        <p:spPr bwMode="auto">
          <a:xfrm>
            <a:off x="6327775" y="4076700"/>
            <a:ext cx="1335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sz="1200"/>
              <a:t>(A is assumed to be real)</a:t>
            </a:r>
          </a:p>
        </p:txBody>
      </p:sp>
      <p:sp>
        <p:nvSpPr>
          <p:cNvPr id="38937" name="Text Box 39"/>
          <p:cNvSpPr txBox="1">
            <a:spLocks noChangeArrowheads="1"/>
          </p:cNvSpPr>
          <p:nvPr/>
        </p:nvSpPr>
        <p:spPr bwMode="auto">
          <a:xfrm>
            <a:off x="4381500" y="5808663"/>
            <a:ext cx="3298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dirty="0"/>
              <a:t>- </a:t>
            </a:r>
            <a:r>
              <a:rPr lang="en-US" altLang="en-US" b="1" u="sng" dirty="0">
                <a:solidFill>
                  <a:schemeClr val="accent2"/>
                </a:solidFill>
              </a:rPr>
              <a:t>Phase Velocity</a:t>
            </a:r>
            <a:r>
              <a:rPr lang="en-US" altLang="en-US" dirty="0"/>
              <a:t> (</a:t>
            </a:r>
            <a:r>
              <a:rPr lang="en-US" altLang="en-US" i="1" dirty="0"/>
              <a:t>U</a:t>
            </a:r>
            <a:r>
              <a:rPr lang="en-US" altLang="en-US" dirty="0"/>
              <a:t>)</a:t>
            </a:r>
          </a:p>
        </p:txBody>
      </p:sp>
      <p:sp>
        <p:nvSpPr>
          <p:cNvPr id="62505" name="Line 41"/>
          <p:cNvSpPr>
            <a:spLocks noChangeShapeType="1"/>
          </p:cNvSpPr>
          <p:nvPr/>
        </p:nvSpPr>
        <p:spPr bwMode="auto">
          <a:xfrm flipH="1">
            <a:off x="1444625" y="2551113"/>
            <a:ext cx="1428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06" name="Line 42"/>
          <p:cNvSpPr>
            <a:spLocks noChangeShapeType="1"/>
          </p:cNvSpPr>
          <p:nvPr/>
        </p:nvSpPr>
        <p:spPr bwMode="auto">
          <a:xfrm flipH="1">
            <a:off x="1444625" y="3538538"/>
            <a:ext cx="1428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07" name="Line 43"/>
          <p:cNvSpPr>
            <a:spLocks noChangeShapeType="1"/>
          </p:cNvSpPr>
          <p:nvPr/>
        </p:nvSpPr>
        <p:spPr bwMode="auto">
          <a:xfrm>
            <a:off x="1444625" y="2551113"/>
            <a:ext cx="0" cy="9874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08" name="Line 44"/>
          <p:cNvSpPr>
            <a:spLocks noChangeShapeType="1"/>
          </p:cNvSpPr>
          <p:nvPr/>
        </p:nvSpPr>
        <p:spPr bwMode="auto">
          <a:xfrm>
            <a:off x="1116013" y="3044825"/>
            <a:ext cx="32861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509" name="Line 45"/>
          <p:cNvSpPr>
            <a:spLocks noChangeShapeType="1"/>
          </p:cNvSpPr>
          <p:nvPr/>
        </p:nvSpPr>
        <p:spPr bwMode="auto">
          <a:xfrm>
            <a:off x="1116013" y="3044825"/>
            <a:ext cx="0" cy="933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10" name="Text Box 46"/>
          <p:cNvSpPr txBox="1">
            <a:spLocks noChangeArrowheads="1"/>
          </p:cNvSpPr>
          <p:nvPr/>
        </p:nvSpPr>
        <p:spPr bwMode="auto">
          <a:xfrm>
            <a:off x="622300" y="3978275"/>
            <a:ext cx="1496646" cy="1077218"/>
          </a:xfrm>
          <a:prstGeom prst="rect">
            <a:avLst/>
          </a:prstGeom>
          <a:solidFill>
            <a:schemeClr val="accent5">
              <a:lumMod val="60000"/>
              <a:lumOff val="40000"/>
            </a:schemeClr>
          </a:solidFill>
          <a:ln>
            <a:noFill/>
          </a:ln>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b="1" dirty="0">
                <a:solidFill>
                  <a:srgbClr val="0000FF"/>
                </a:solidFill>
              </a:rPr>
              <a:t>In general, nonlinear functions of </a:t>
            </a:r>
            <a:r>
              <a:rPr lang="el-GR" altLang="en-US" b="1" i="1" dirty="0">
                <a:solidFill>
                  <a:srgbClr val="0000FF"/>
                </a:solidFill>
              </a:rPr>
              <a:t>ω</a:t>
            </a:r>
          </a:p>
        </p:txBody>
      </p:sp>
      <p:sp>
        <p:nvSpPr>
          <p:cNvPr id="62511" name="Text Box 47"/>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Transmission Lines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62500"/>
                                        </p:tgtEl>
                                        <p:attrNameLst>
                                          <p:attrName>style.visibility</p:attrName>
                                        </p:attrNameLst>
                                      </p:cBhvr>
                                      <p:to>
                                        <p:strVal val="visible"/>
                                      </p:to>
                                    </p:set>
                                    <p:anim from="(-#ppt_w/2)" to="(#ppt_x)" calcmode="lin" valueType="num">
                                      <p:cBhvr>
                                        <p:cTn id="7" dur="600" fill="hold">
                                          <p:stCondLst>
                                            <p:cond delay="0"/>
                                          </p:stCondLst>
                                        </p:cTn>
                                        <p:tgtEl>
                                          <p:spTgt spid="62500"/>
                                        </p:tgtEl>
                                        <p:attrNameLst>
                                          <p:attrName>ppt_x</p:attrName>
                                        </p:attrNameLst>
                                      </p:cBhvr>
                                    </p:anim>
                                    <p:anim from="0" to="-1.0" calcmode="lin" valueType="num">
                                      <p:cBhvr>
                                        <p:cTn id="8" dur="200" decel="50000" autoRev="1" fill="hold">
                                          <p:stCondLst>
                                            <p:cond delay="600"/>
                                          </p:stCondLst>
                                        </p:cTn>
                                        <p:tgtEl>
                                          <p:spTgt spid="62500"/>
                                        </p:tgtEl>
                                        <p:attrNameLst>
                                          <p:attrName>xshear</p:attrName>
                                        </p:attrNameLst>
                                      </p:cBhvr>
                                    </p:anim>
                                    <p:animScale>
                                      <p:cBhvr>
                                        <p:cTn id="9" dur="200" decel="100000" autoRev="1" fill="hold">
                                          <p:stCondLst>
                                            <p:cond delay="600"/>
                                          </p:stCondLst>
                                        </p:cTn>
                                        <p:tgtEl>
                                          <p:spTgt spid="62500"/>
                                        </p:tgtEl>
                                      </p:cBhvr>
                                      <p:from x="100000" y="100000"/>
                                      <p:to x="80000" y="100000"/>
                                    </p:animScale>
                                    <p:anim by="(#ppt_h/3+#ppt_w*0.1)" calcmode="lin" valueType="num">
                                      <p:cBhvr additive="sum">
                                        <p:cTn id="10" dur="200" decel="100000" autoRev="1" fill="hold">
                                          <p:stCondLst>
                                            <p:cond delay="600"/>
                                          </p:stCondLst>
                                        </p:cTn>
                                        <p:tgtEl>
                                          <p:spTgt spid="62500"/>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62505"/>
                                        </p:tgtEl>
                                        <p:attrNameLst>
                                          <p:attrName>style.visibility</p:attrName>
                                        </p:attrNameLst>
                                      </p:cBhvr>
                                      <p:to>
                                        <p:strVal val="visible"/>
                                      </p:to>
                                    </p:set>
                                    <p:animEffect transition="in" filter="fade">
                                      <p:cBhvr>
                                        <p:cTn id="15" dur="1000"/>
                                        <p:tgtEl>
                                          <p:spTgt spid="62505"/>
                                        </p:tgtEl>
                                      </p:cBhvr>
                                    </p:animEffect>
                                  </p:childTnLst>
                                </p:cTn>
                              </p:par>
                              <p:par>
                                <p:cTn id="16" presetID="10" presetClass="entr" presetSubtype="0" fill="hold" nodeType="withEffect">
                                  <p:stCondLst>
                                    <p:cond delay="0"/>
                                  </p:stCondLst>
                                  <p:childTnLst>
                                    <p:set>
                                      <p:cBhvr>
                                        <p:cTn id="17" dur="1" fill="hold">
                                          <p:stCondLst>
                                            <p:cond delay="0"/>
                                          </p:stCondLst>
                                        </p:cTn>
                                        <p:tgtEl>
                                          <p:spTgt spid="62506"/>
                                        </p:tgtEl>
                                        <p:attrNameLst>
                                          <p:attrName>style.visibility</p:attrName>
                                        </p:attrNameLst>
                                      </p:cBhvr>
                                      <p:to>
                                        <p:strVal val="visible"/>
                                      </p:to>
                                    </p:set>
                                    <p:animEffect transition="in" filter="fade">
                                      <p:cBhvr>
                                        <p:cTn id="18" dur="1000"/>
                                        <p:tgtEl>
                                          <p:spTgt spid="62506"/>
                                        </p:tgtEl>
                                      </p:cBhvr>
                                    </p:animEffect>
                                  </p:childTnLst>
                                </p:cTn>
                              </p:par>
                              <p:par>
                                <p:cTn id="19" presetID="10" presetClass="entr" presetSubtype="0" fill="hold" nodeType="withEffect">
                                  <p:stCondLst>
                                    <p:cond delay="0"/>
                                  </p:stCondLst>
                                  <p:childTnLst>
                                    <p:set>
                                      <p:cBhvr>
                                        <p:cTn id="20" dur="1" fill="hold">
                                          <p:stCondLst>
                                            <p:cond delay="0"/>
                                          </p:stCondLst>
                                        </p:cTn>
                                        <p:tgtEl>
                                          <p:spTgt spid="62507"/>
                                        </p:tgtEl>
                                        <p:attrNameLst>
                                          <p:attrName>style.visibility</p:attrName>
                                        </p:attrNameLst>
                                      </p:cBhvr>
                                      <p:to>
                                        <p:strVal val="visible"/>
                                      </p:to>
                                    </p:set>
                                    <p:animEffect transition="in" filter="fade">
                                      <p:cBhvr>
                                        <p:cTn id="21" dur="1000"/>
                                        <p:tgtEl>
                                          <p:spTgt spid="62507"/>
                                        </p:tgtEl>
                                      </p:cBhvr>
                                    </p:animEffect>
                                  </p:childTnLst>
                                </p:cTn>
                              </p:par>
                              <p:par>
                                <p:cTn id="22" presetID="10" presetClass="entr" presetSubtype="0" fill="hold" nodeType="withEffect">
                                  <p:stCondLst>
                                    <p:cond delay="0"/>
                                  </p:stCondLst>
                                  <p:childTnLst>
                                    <p:set>
                                      <p:cBhvr>
                                        <p:cTn id="23" dur="1" fill="hold">
                                          <p:stCondLst>
                                            <p:cond delay="0"/>
                                          </p:stCondLst>
                                        </p:cTn>
                                        <p:tgtEl>
                                          <p:spTgt spid="62508"/>
                                        </p:tgtEl>
                                        <p:attrNameLst>
                                          <p:attrName>style.visibility</p:attrName>
                                        </p:attrNameLst>
                                      </p:cBhvr>
                                      <p:to>
                                        <p:strVal val="visible"/>
                                      </p:to>
                                    </p:set>
                                    <p:animEffect transition="in" filter="fade">
                                      <p:cBhvr>
                                        <p:cTn id="24" dur="1000"/>
                                        <p:tgtEl>
                                          <p:spTgt spid="62508"/>
                                        </p:tgtEl>
                                      </p:cBhvr>
                                    </p:animEffect>
                                  </p:childTnLst>
                                </p:cTn>
                              </p:par>
                              <p:par>
                                <p:cTn id="25" presetID="10" presetClass="entr" presetSubtype="0" fill="hold" nodeType="withEffect">
                                  <p:stCondLst>
                                    <p:cond delay="0"/>
                                  </p:stCondLst>
                                  <p:childTnLst>
                                    <p:set>
                                      <p:cBhvr>
                                        <p:cTn id="26" dur="1" fill="hold">
                                          <p:stCondLst>
                                            <p:cond delay="0"/>
                                          </p:stCondLst>
                                        </p:cTn>
                                        <p:tgtEl>
                                          <p:spTgt spid="62509"/>
                                        </p:tgtEl>
                                        <p:attrNameLst>
                                          <p:attrName>style.visibility</p:attrName>
                                        </p:attrNameLst>
                                      </p:cBhvr>
                                      <p:to>
                                        <p:strVal val="visible"/>
                                      </p:to>
                                    </p:set>
                                    <p:animEffect transition="in" filter="fade">
                                      <p:cBhvr>
                                        <p:cTn id="27" dur="1000"/>
                                        <p:tgtEl>
                                          <p:spTgt spid="6250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2510"/>
                                        </p:tgtEl>
                                        <p:attrNameLst>
                                          <p:attrName>style.visibility</p:attrName>
                                        </p:attrNameLst>
                                      </p:cBhvr>
                                      <p:to>
                                        <p:strVal val="visible"/>
                                      </p:to>
                                    </p:set>
                                    <p:animEffect transition="in" filter="fade">
                                      <p:cBhvr>
                                        <p:cTn id="30" dur="1000"/>
                                        <p:tgtEl>
                                          <p:spTgt spid="62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FE92981-51F8-4E5F-A148-DC0B8B01DE5F}"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27651" name="Text Box 4"/>
          <p:cNvSpPr txBox="1">
            <a:spLocks noChangeArrowheads="1"/>
          </p:cNvSpPr>
          <p:nvPr/>
        </p:nvSpPr>
        <p:spPr bwMode="auto">
          <a:xfrm>
            <a:off x="609600" y="152400"/>
            <a:ext cx="853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000" b="1" i="0" u="sng"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Characteristic Impedance of a lossless TL</a:t>
            </a:r>
          </a:p>
        </p:txBody>
      </p:sp>
      <p:sp>
        <p:nvSpPr>
          <p:cNvPr id="27652" name="Text Box 5"/>
          <p:cNvSpPr txBox="1">
            <a:spLocks noChangeArrowheads="1"/>
          </p:cNvSpPr>
          <p:nvPr/>
        </p:nvSpPr>
        <p:spPr bwMode="auto">
          <a:xfrm>
            <a:off x="609600" y="609600"/>
            <a:ext cx="68309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The </a:t>
            </a:r>
            <a:r>
              <a:rPr kumimoji="0" lang="en-US" altLang="en-US" sz="1600" b="0" i="0" u="sng" strike="noStrike" kern="1200" cap="none" spc="0" normalizeH="0" baseline="0" noProof="0" dirty="0">
                <a:ln>
                  <a:noFill/>
                </a:ln>
                <a:solidFill>
                  <a:srgbClr val="3333CC"/>
                </a:solidFill>
                <a:effectLst/>
                <a:uLnTx/>
                <a:uFillTx/>
                <a:latin typeface="Verdana" panose="020B0604030504040204" pitchFamily="34" charset="0"/>
                <a:ea typeface="MS PGothic" panose="020B0600070205080204" pitchFamily="34" charset="-128"/>
                <a:cs typeface="+mn-cs"/>
              </a:rPr>
              <a:t>positive-going</a:t>
            </a: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voltage wave with a non-zero initial phase </a:t>
            </a:r>
            <a:r>
              <a:rPr kumimoji="0" lang="el-GR" altLang="en-US" sz="16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ϕ</a:t>
            </a: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a:t>
            </a:r>
          </a:p>
        </p:txBody>
      </p:sp>
      <p:sp>
        <p:nvSpPr>
          <p:cNvPr id="27653" name="Text Box 6"/>
          <p:cNvSpPr txBox="1">
            <a:spLocks noChangeArrowheads="1"/>
          </p:cNvSpPr>
          <p:nvPr/>
        </p:nvSpPr>
        <p:spPr bwMode="auto">
          <a:xfrm>
            <a:off x="6477000" y="1066800"/>
            <a:ext cx="2465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sng" strike="noStrike" kern="1200" cap="none" spc="0" normalizeH="0" baseline="0" noProof="0">
                <a:ln>
                  <a:noFill/>
                </a:ln>
                <a:solidFill>
                  <a:srgbClr val="0000FF"/>
                </a:solidFill>
                <a:effectLst/>
                <a:uLnTx/>
                <a:uFillTx/>
                <a:latin typeface="Verdana" panose="020B0604030504040204" pitchFamily="34" charset="0"/>
                <a:ea typeface="MS PGothic" panose="020B0600070205080204" pitchFamily="34" charset="-128"/>
                <a:cs typeface="+mn-cs"/>
              </a:rPr>
              <a:t>Instantaneous voltage</a:t>
            </a:r>
          </a:p>
        </p:txBody>
      </p:sp>
      <p:sp>
        <p:nvSpPr>
          <p:cNvPr id="27654" name="Text Box 7"/>
          <p:cNvSpPr txBox="1">
            <a:spLocks noChangeArrowheads="1"/>
          </p:cNvSpPr>
          <p:nvPr/>
        </p:nvSpPr>
        <p:spPr bwMode="auto">
          <a:xfrm>
            <a:off x="6516688" y="1416050"/>
            <a:ext cx="17192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sng" strike="noStrike" kern="1200" cap="none" spc="0" normalizeH="0" baseline="0" noProof="0">
                <a:ln>
                  <a:noFill/>
                </a:ln>
                <a:solidFill>
                  <a:srgbClr val="0000FF"/>
                </a:solidFill>
                <a:effectLst/>
                <a:uLnTx/>
                <a:uFillTx/>
                <a:latin typeface="Verdana" panose="020B0604030504040204" pitchFamily="34" charset="0"/>
                <a:ea typeface="MS PGothic" panose="020B0600070205080204" pitchFamily="34" charset="-128"/>
                <a:cs typeface="+mn-cs"/>
              </a:rPr>
              <a:t>Voltage phasor</a:t>
            </a:r>
          </a:p>
        </p:txBody>
      </p:sp>
      <mc:AlternateContent xmlns:mc="http://schemas.openxmlformats.org/markup-compatibility/2006" xmlns:a14="http://schemas.microsoft.com/office/drawing/2010/main">
        <mc:Choice Requires="a14">
          <p:sp>
            <p:nvSpPr>
              <p:cNvPr id="27655" name="Text Box 8"/>
              <p:cNvSpPr txBox="1">
                <a:spLocks noChangeArrowheads="1"/>
              </p:cNvSpPr>
              <p:nvPr/>
            </p:nvSpPr>
            <p:spPr bwMode="auto">
              <a:xfrm>
                <a:off x="609600" y="1066800"/>
                <a:ext cx="2239716" cy="3385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(A=const, </a:t>
                </a:r>
                <a14:m>
                  <m:oMath xmlns:m="http://schemas.openxmlformats.org/officeDocument/2006/math">
                    <m:r>
                      <m:rPr>
                        <m:sty m:val="p"/>
                      </m:rPr>
                      <a:rPr kumimoji="0" lang="el-GR" altLang="en-US" sz="16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ϕ</m:t>
                    </m:r>
                  </m:oMath>
                </a14:m>
                <a:r>
                  <a:rPr kumimoji="0" lang="en-US" altLang="en-US" sz="1600" b="0" i="1"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a:t>
                </a: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const)</a:t>
                </a:r>
                <a:endParaRPr kumimoji="0" lang="el-GR" altLang="en-US" sz="1600" b="0" i="1"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mc:Choice>
        <mc:Fallback xmlns="">
          <p:sp>
            <p:nvSpPr>
              <p:cNvPr id="27655" name="Text Box 8"/>
              <p:cNvSpPr txBox="1">
                <a:spLocks noRot="1" noChangeAspect="1" noMove="1" noResize="1" noEditPoints="1" noAdjustHandles="1" noChangeArrowheads="1" noChangeShapeType="1" noTextEdit="1"/>
              </p:cNvSpPr>
              <p:nvPr/>
            </p:nvSpPr>
            <p:spPr bwMode="auto">
              <a:xfrm>
                <a:off x="609600" y="1066800"/>
                <a:ext cx="2239716" cy="338554"/>
              </a:xfrm>
              <a:prstGeom prst="rect">
                <a:avLst/>
              </a:prstGeom>
              <a:blipFill>
                <a:blip r:embed="rId4"/>
                <a:stretch>
                  <a:fillRect l="-1362" t="-5357" b="-2142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aphicFrame>
        <p:nvGraphicFramePr>
          <p:cNvPr id="27656" name="Object 2"/>
          <p:cNvGraphicFramePr>
            <a:graphicFrameLocks noGrp="1" noChangeAspect="1"/>
          </p:cNvGraphicFramePr>
          <p:nvPr>
            <p:ph sz="quarter" idx="1"/>
          </p:nvPr>
        </p:nvGraphicFramePr>
        <p:xfrm>
          <a:off x="3886200" y="1371600"/>
          <a:ext cx="1828800" cy="381000"/>
        </p:xfrm>
        <a:graphic>
          <a:graphicData uri="http://schemas.openxmlformats.org/presentationml/2006/ole">
            <mc:AlternateContent xmlns:mc="http://schemas.openxmlformats.org/markup-compatibility/2006">
              <mc:Choice xmlns:v="urn:schemas-microsoft-com:vml" Requires="v">
                <p:oleObj spid="_x0000_s81114" name="Equation" r:id="rId5" imgW="1218671" imgH="253890" progId="Equation.3">
                  <p:embed/>
                </p:oleObj>
              </mc:Choice>
              <mc:Fallback>
                <p:oleObj name="Equation" r:id="rId5" imgW="1218671" imgH="253890" progId="Equation.3">
                  <p:embed/>
                  <p:pic>
                    <p:nvPicPr>
                      <p:cNvPr id="27656" name="Object 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1371600"/>
                        <a:ext cx="1828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7" name="Object 3"/>
          <p:cNvGraphicFramePr>
            <a:graphicFrameLocks noGrp="1" noChangeAspect="1"/>
          </p:cNvGraphicFramePr>
          <p:nvPr>
            <p:ph sz="quarter" idx="2"/>
          </p:nvPr>
        </p:nvGraphicFramePr>
        <p:xfrm>
          <a:off x="3886200" y="1066800"/>
          <a:ext cx="2514600" cy="346075"/>
        </p:xfrm>
        <a:graphic>
          <a:graphicData uri="http://schemas.openxmlformats.org/presentationml/2006/ole">
            <mc:AlternateContent xmlns:mc="http://schemas.openxmlformats.org/markup-compatibility/2006">
              <mc:Choice xmlns:v="urn:schemas-microsoft-com:vml" Requires="v">
                <p:oleObj spid="_x0000_s81115" name="Equation" r:id="rId7" imgW="1663700" imgH="228600" progId="Equation.3">
                  <p:embed/>
                </p:oleObj>
              </mc:Choice>
              <mc:Fallback>
                <p:oleObj name="Equation" r:id="rId7" imgW="1663700" imgH="228600" progId="Equation.3">
                  <p:embed/>
                  <p:pic>
                    <p:nvPicPr>
                      <p:cNvPr id="27657" name="Object 3"/>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1066800"/>
                        <a:ext cx="251460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7658" name="Object 4"/>
              <p:cNvSpPr txBox="1">
                <a:spLocks noGrp="1"/>
              </p:cNvSpPr>
              <p:nvPr>
                <p:ph sz="quarter" idx="4"/>
              </p:nvPr>
            </p:nvSpPr>
            <p:spPr bwMode="auto">
              <a:xfrm>
                <a:off x="3373437" y="2353493"/>
                <a:ext cx="3143251" cy="396875"/>
              </a:xfrm>
              <a:prstGeom prst="rect">
                <a:avLst/>
              </a:prstGeom>
              <a:solidFill>
                <a:schemeClr val="accent1">
                  <a:lumMod val="20000"/>
                  <a:lumOff val="80000"/>
                </a:schemeClr>
              </a:solidFill>
              <a:ln>
                <a:noFill/>
              </a:ln>
              <a:effectLst/>
            </p:spPr>
            <p:txBody>
              <a:bodyPr>
                <a:noAutofit/>
              </a:bodyPr>
              <a:lstStyle/>
              <a:p>
                <a:pPr>
                  <a:buNone/>
                </a:pPr>
                <a14:m>
                  <m:oMathPara xmlns:m="http://schemas.openxmlformats.org/officeDocument/2006/math">
                    <m:oMathParaPr>
                      <m:jc m:val="left"/>
                    </m:oMathParaPr>
                    <m:oMath xmlns:m="http://schemas.openxmlformats.org/officeDocument/2006/math">
                      <m:r>
                        <a:rPr lang="en-US" sz="2400" i="1" smtClean="0">
                          <a:solidFill>
                            <a:srgbClr val="000000"/>
                          </a:solidFill>
                          <a:latin typeface="Cambria Math" panose="02040503050406030204" pitchFamily="18" charset="0"/>
                        </a:rPr>
                        <m:t>𝐿𝑗</m:t>
                      </m:r>
                      <m:r>
                        <a:rPr lang="en-US" sz="2400" i="1" smtClean="0">
                          <a:solidFill>
                            <a:srgbClr val="000000"/>
                          </a:solidFill>
                          <a:latin typeface="Cambria Math" panose="02040503050406030204" pitchFamily="18" charset="0"/>
                        </a:rPr>
                        <m:t>𝜔</m:t>
                      </m:r>
                      <m:bar>
                        <m:barPr>
                          <m:ctrlPr>
                            <a:rPr lang="en-US" sz="2400" i="1">
                              <a:solidFill>
                                <a:srgbClr val="000000"/>
                              </a:solidFill>
                              <a:latin typeface="Cambria Math" panose="02040503050406030204" pitchFamily="18" charset="0"/>
                            </a:rPr>
                          </m:ctrlPr>
                        </m:barPr>
                        <m:e>
                          <m:r>
                            <a:rPr lang="en-US" sz="2400" i="1">
                              <a:solidFill>
                                <a:srgbClr val="000000"/>
                              </a:solidFill>
                              <a:latin typeface="Cambria Math" panose="02040503050406030204" pitchFamily="18" charset="0"/>
                            </a:rPr>
                            <m:t>𝑖</m:t>
                          </m:r>
                        </m:e>
                      </m:ba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𝑧</m:t>
                      </m:r>
                      <m:r>
                        <a:rPr lang="en-US" sz="2400" i="1">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𝑑</m:t>
                      </m:r>
                      <m:bar>
                        <m:barPr>
                          <m:ctrlPr>
                            <a:rPr lang="en-US" sz="2400" i="1">
                              <a:solidFill>
                                <a:srgbClr val="000000"/>
                              </a:solidFill>
                              <a:latin typeface="Cambria Math" panose="02040503050406030204" pitchFamily="18" charset="0"/>
                            </a:rPr>
                          </m:ctrlPr>
                        </m:barPr>
                        <m:e>
                          <m:r>
                            <a:rPr lang="en-US" sz="2400" i="1">
                              <a:solidFill>
                                <a:srgbClr val="000000"/>
                              </a:solidFill>
                              <a:latin typeface="Cambria Math" panose="02040503050406030204" pitchFamily="18" charset="0"/>
                            </a:rPr>
                            <m:t>𝑣</m:t>
                          </m:r>
                        </m:e>
                      </m:ba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𝑧</m:t>
                      </m:r>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𝑑𝑧</m:t>
                      </m:r>
                    </m:oMath>
                  </m:oMathPara>
                </a14:m>
                <a:endParaRPr lang="en-US" sz="2400" dirty="0"/>
              </a:p>
            </p:txBody>
          </p:sp>
        </mc:Choice>
        <mc:Fallback xmlns="">
          <p:sp>
            <p:nvSpPr>
              <p:cNvPr id="27658" name="Object 4"/>
              <p:cNvSpPr txBox="1">
                <a:spLocks noGrp="1" noRot="1" noChangeAspect="1" noMove="1" noResize="1" noEditPoints="1" noAdjustHandles="1" noChangeArrowheads="1" noChangeShapeType="1" noTextEdit="1"/>
              </p:cNvSpPr>
              <p:nvPr>
                <p:ph sz="quarter" idx="4"/>
              </p:nvPr>
            </p:nvSpPr>
            <p:spPr bwMode="auto">
              <a:xfrm>
                <a:off x="3373437" y="2353493"/>
                <a:ext cx="3143251" cy="396875"/>
              </a:xfrm>
              <a:prstGeom prst="rect">
                <a:avLst/>
              </a:prstGeom>
              <a:blipFill>
                <a:blip r:embed="rId9"/>
                <a:stretch>
                  <a:fillRect l="-1550" b="-38462"/>
                </a:stretch>
              </a:blipFill>
              <a:ln>
                <a:noFill/>
              </a:ln>
              <a:effectLst/>
            </p:spPr>
            <p:txBody>
              <a:bodyPr/>
              <a:lstStyle/>
              <a:p>
                <a:r>
                  <a:rPr lang="en-US">
                    <a:noFill/>
                  </a:rPr>
                  <a:t> </a:t>
                </a:r>
              </a:p>
            </p:txBody>
          </p:sp>
        </mc:Fallback>
      </mc:AlternateContent>
      <p:graphicFrame>
        <p:nvGraphicFramePr>
          <p:cNvPr id="27659" name="Object 5"/>
          <p:cNvGraphicFramePr>
            <a:graphicFrameLocks noChangeAspect="1"/>
          </p:cNvGraphicFramePr>
          <p:nvPr/>
        </p:nvGraphicFramePr>
        <p:xfrm>
          <a:off x="3048000" y="3429000"/>
          <a:ext cx="4133850" cy="400050"/>
        </p:xfrm>
        <a:graphic>
          <a:graphicData uri="http://schemas.openxmlformats.org/presentationml/2006/ole">
            <mc:AlternateContent xmlns:mc="http://schemas.openxmlformats.org/markup-compatibility/2006">
              <mc:Choice xmlns:v="urn:schemas-microsoft-com:vml" Requires="v">
                <p:oleObj spid="_x0000_s81116" name="Equation" r:id="rId10" imgW="2628900" imgH="254000" progId="Equation.3">
                  <p:embed/>
                </p:oleObj>
              </mc:Choice>
              <mc:Fallback>
                <p:oleObj name="Equation" r:id="rId10" imgW="2628900" imgH="254000" progId="Equation.3">
                  <p:embed/>
                  <p:pic>
                    <p:nvPicPr>
                      <p:cNvPr id="27659"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0" y="3429000"/>
                        <a:ext cx="41338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60" name="Object 6"/>
          <p:cNvGraphicFramePr>
            <a:graphicFrameLocks noChangeAspect="1"/>
          </p:cNvGraphicFramePr>
          <p:nvPr/>
        </p:nvGraphicFramePr>
        <p:xfrm>
          <a:off x="2383804" y="4100922"/>
          <a:ext cx="1897318" cy="754615"/>
        </p:xfrm>
        <a:graphic>
          <a:graphicData uri="http://schemas.openxmlformats.org/presentationml/2006/ole">
            <mc:AlternateContent xmlns:mc="http://schemas.openxmlformats.org/markup-compatibility/2006">
              <mc:Choice xmlns:v="urn:schemas-microsoft-com:vml" Requires="v">
                <p:oleObj spid="_x0000_s81117" name="Equation" r:id="rId12" imgW="1180588" imgH="469696" progId="Equation.3">
                  <p:embed/>
                </p:oleObj>
              </mc:Choice>
              <mc:Fallback>
                <p:oleObj name="Equation" r:id="rId12" imgW="1180588" imgH="469696" progId="Equation.3">
                  <p:embed/>
                  <p:pic>
                    <p:nvPicPr>
                      <p:cNvPr id="2766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83804" y="4100922"/>
                        <a:ext cx="1897318" cy="754615"/>
                      </a:xfrm>
                      <a:prstGeom prst="rect">
                        <a:avLst/>
                      </a:prstGeom>
                      <a:solidFill>
                        <a:srgbClr val="FFFF00"/>
                      </a:solidFill>
                      <a:ln>
                        <a:noFill/>
                      </a:ln>
                    </p:spPr>
                  </p:pic>
                </p:oleObj>
              </mc:Fallback>
            </mc:AlternateContent>
          </a:graphicData>
        </a:graphic>
      </p:graphicFrame>
      <p:graphicFrame>
        <p:nvGraphicFramePr>
          <p:cNvPr id="27661" name="Object 7"/>
          <p:cNvGraphicFramePr>
            <a:graphicFrameLocks noChangeAspect="1"/>
          </p:cNvGraphicFramePr>
          <p:nvPr/>
        </p:nvGraphicFramePr>
        <p:xfrm>
          <a:off x="1706563" y="5024269"/>
          <a:ext cx="609600" cy="527050"/>
        </p:xfrm>
        <a:graphic>
          <a:graphicData uri="http://schemas.openxmlformats.org/presentationml/2006/ole">
            <mc:AlternateContent xmlns:mc="http://schemas.openxmlformats.org/markup-compatibility/2006">
              <mc:Choice xmlns:v="urn:schemas-microsoft-com:vml" Requires="v">
                <p:oleObj spid="_x0000_s81118" name="Equation" r:id="rId14" imgW="469696" imgH="406224" progId="Equation.3">
                  <p:embed/>
                </p:oleObj>
              </mc:Choice>
              <mc:Fallback>
                <p:oleObj name="Equation" r:id="rId14" imgW="469696" imgH="406224" progId="Equation.3">
                  <p:embed/>
                  <p:pic>
                    <p:nvPicPr>
                      <p:cNvPr id="27661"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06563" y="5024269"/>
                        <a:ext cx="60960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62" name="Object 8"/>
          <p:cNvGraphicFramePr>
            <a:graphicFrameLocks noChangeAspect="1"/>
          </p:cNvGraphicFramePr>
          <p:nvPr/>
        </p:nvGraphicFramePr>
        <p:xfrm>
          <a:off x="2979353" y="5067300"/>
          <a:ext cx="838200" cy="527050"/>
        </p:xfrm>
        <a:graphic>
          <a:graphicData uri="http://schemas.openxmlformats.org/presentationml/2006/ole">
            <mc:AlternateContent xmlns:mc="http://schemas.openxmlformats.org/markup-compatibility/2006">
              <mc:Choice xmlns:v="urn:schemas-microsoft-com:vml" Requires="v">
                <p:oleObj spid="_x0000_s81119" name="Equation" r:id="rId16" imgW="685800" imgH="431800" progId="Equation.3">
                  <p:embed/>
                </p:oleObj>
              </mc:Choice>
              <mc:Fallback>
                <p:oleObj name="Equation" r:id="rId16" imgW="685800" imgH="431800" progId="Equation.3">
                  <p:embed/>
                  <p:pic>
                    <p:nvPicPr>
                      <p:cNvPr id="27662"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79353" y="5067300"/>
                        <a:ext cx="83820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63" name="Object 9"/>
          <p:cNvGraphicFramePr>
            <a:graphicFrameLocks noChangeAspect="1"/>
          </p:cNvGraphicFramePr>
          <p:nvPr/>
        </p:nvGraphicFramePr>
        <p:xfrm>
          <a:off x="4045479" y="5014783"/>
          <a:ext cx="1846408" cy="579567"/>
        </p:xfrm>
        <a:graphic>
          <a:graphicData uri="http://schemas.openxmlformats.org/presentationml/2006/ole">
            <mc:AlternateContent xmlns:mc="http://schemas.openxmlformats.org/markup-compatibility/2006">
              <mc:Choice xmlns:v="urn:schemas-microsoft-com:vml" Requires="v">
                <p:oleObj spid="_x0000_s81120" name="Equation" r:id="rId18" imgW="850531" imgH="266584" progId="Equation.3">
                  <p:embed/>
                </p:oleObj>
              </mc:Choice>
              <mc:Fallback>
                <p:oleObj name="Equation" r:id="rId18" imgW="850531" imgH="266584" progId="Equation.3">
                  <p:embed/>
                  <p:pic>
                    <p:nvPicPr>
                      <p:cNvPr id="27663"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45479" y="5014783"/>
                        <a:ext cx="1846408" cy="579567"/>
                      </a:xfrm>
                      <a:prstGeom prst="rect">
                        <a:avLst/>
                      </a:prstGeom>
                      <a:solidFill>
                        <a:srgbClr val="FFFF00"/>
                      </a:solidFill>
                      <a:ln w="28575">
                        <a:solidFill>
                          <a:srgbClr val="0000FF"/>
                        </a:solidFill>
                      </a:ln>
                    </p:spPr>
                  </p:pic>
                </p:oleObj>
              </mc:Fallback>
            </mc:AlternateContent>
          </a:graphicData>
        </a:graphic>
      </p:graphicFrame>
      <p:sp>
        <p:nvSpPr>
          <p:cNvPr id="27664" name="Text Box 37"/>
          <p:cNvSpPr txBox="1">
            <a:spLocks noChangeArrowheads="1"/>
          </p:cNvSpPr>
          <p:nvPr/>
        </p:nvSpPr>
        <p:spPr bwMode="auto">
          <a:xfrm>
            <a:off x="609600" y="1905000"/>
            <a:ext cx="853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The first telegrapher’s equation in phasor form:</a:t>
            </a:r>
          </a:p>
        </p:txBody>
      </p:sp>
      <p:sp>
        <p:nvSpPr>
          <p:cNvPr id="27665" name="Text Box 38"/>
          <p:cNvSpPr txBox="1">
            <a:spLocks noChangeArrowheads="1"/>
          </p:cNvSpPr>
          <p:nvPr/>
        </p:nvSpPr>
        <p:spPr bwMode="auto">
          <a:xfrm>
            <a:off x="633111" y="2945365"/>
            <a:ext cx="853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rPr>
              <a:t>For the </a:t>
            </a:r>
            <a:r>
              <a:rPr kumimoji="0" lang="en-US" altLang="en-US" sz="1600" b="0" i="0" u="sng" strike="noStrike" kern="1200" cap="none" spc="0" normalizeH="0" baseline="0" noProof="0">
                <a:ln>
                  <a:noFill/>
                </a:ln>
                <a:solidFill>
                  <a:srgbClr val="3333CC"/>
                </a:solidFill>
                <a:effectLst/>
                <a:uLnTx/>
                <a:uFillTx/>
                <a:latin typeface="Verdana" panose="020B0604030504040204" pitchFamily="34" charset="0"/>
                <a:ea typeface="MS PGothic" panose="020B0600070205080204" pitchFamily="34" charset="-128"/>
                <a:cs typeface="+mn-cs"/>
              </a:rPr>
              <a:t>positive–going</a:t>
            </a:r>
            <a:r>
              <a:rPr kumimoji="0" lang="en-US" altLang="en-US"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rPr>
              <a:t> wave, </a:t>
            </a:r>
          </a:p>
        </p:txBody>
      </p:sp>
      <p:sp>
        <p:nvSpPr>
          <p:cNvPr id="27666" name="Text Box 39"/>
          <p:cNvSpPr txBox="1">
            <a:spLocks noChangeArrowheads="1"/>
          </p:cNvSpPr>
          <p:nvPr/>
        </p:nvSpPr>
        <p:spPr bwMode="auto">
          <a:xfrm>
            <a:off x="4419600" y="4191000"/>
            <a:ext cx="31894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sng" strike="noStrike" kern="1200" cap="none" spc="0" normalizeH="0" baseline="0" noProof="0" dirty="0">
                <a:ln>
                  <a:noFill/>
                </a:ln>
                <a:solidFill>
                  <a:srgbClr val="3333CC"/>
                </a:solidFill>
                <a:effectLst/>
                <a:uLnTx/>
                <a:uFillTx/>
                <a:latin typeface="Verdana" panose="020B0604030504040204" pitchFamily="34" charset="0"/>
                <a:ea typeface="MS PGothic" panose="020B0600070205080204" pitchFamily="34" charset="-128"/>
                <a:cs typeface="+mn-cs"/>
              </a:rPr>
              <a:t>Characteristic impedance</a:t>
            </a:r>
            <a:r>
              <a:rPr kumimoji="0" lang="en-US" altLang="en-US" sz="18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sng"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a:t>
            </a:r>
            <a:r>
              <a:rPr kumimoji="0" lang="en-US" altLang="en-US" sz="1800" b="0" i="0" u="sng"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independent of position</a:t>
            </a:r>
            <a:r>
              <a:rPr kumimoji="0" lang="en-US" altLang="en-US" sz="1800" b="0" i="0" u="sng"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a:t>
            </a:r>
          </a:p>
        </p:txBody>
      </p:sp>
      <p:sp>
        <p:nvSpPr>
          <p:cNvPr id="27667" name="Text Box 40"/>
          <p:cNvSpPr txBox="1">
            <a:spLocks noChangeArrowheads="1"/>
          </p:cNvSpPr>
          <p:nvPr/>
        </p:nvSpPr>
        <p:spPr bwMode="auto">
          <a:xfrm>
            <a:off x="5907272" y="5125956"/>
            <a:ext cx="32576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a:t>
            </a:r>
            <a:r>
              <a:rPr kumimoji="0" lang="en-US" altLang="en-US" sz="18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real number (</a:t>
            </a:r>
            <a:r>
              <a:rPr kumimoji="0" lang="en-US" altLang="en-US" sz="1800" b="1" i="0" u="none"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50-400 </a:t>
            </a:r>
            <a:r>
              <a:rPr kumimoji="0" lang="el-GR" altLang="en-US" sz="1800" b="1" i="0" u="none"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Ω</a:t>
            </a:r>
            <a:r>
              <a:rPr kumimoji="0" lang="en-US" altLang="en-US" sz="18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a:t>
            </a:r>
            <a:endParaRPr kumimoji="0" lang="el-GR" altLang="en-US" sz="18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27668" name="Text Box 45"/>
          <p:cNvSpPr txBox="1">
            <a:spLocks noChangeArrowheads="1"/>
          </p:cNvSpPr>
          <p:nvPr/>
        </p:nvSpPr>
        <p:spPr bwMode="auto">
          <a:xfrm>
            <a:off x="971550" y="5086350"/>
            <a:ext cx="735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Since</a:t>
            </a:r>
          </a:p>
        </p:txBody>
      </p:sp>
      <p:sp>
        <p:nvSpPr>
          <p:cNvPr id="27669" name="Text Box 46"/>
          <p:cNvSpPr txBox="1">
            <a:spLocks noChangeArrowheads="1"/>
          </p:cNvSpPr>
          <p:nvPr/>
        </p:nvSpPr>
        <p:spPr bwMode="auto">
          <a:xfrm>
            <a:off x="2377307" y="5142347"/>
            <a:ext cx="561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and</a:t>
            </a:r>
          </a:p>
        </p:txBody>
      </p:sp>
      <p:sp>
        <p:nvSpPr>
          <p:cNvPr id="51247" name="Text Box 47"/>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1200" b="1" i="0" u="sng" strike="noStrike" kern="1200" cap="none" spc="0" normalizeH="0" baseline="0" noProof="0">
                <a:ln>
                  <a:noFill/>
                </a:ln>
                <a:solidFill>
                  <a:srgbClr val="000000"/>
                </a:solidFill>
                <a:effectLst>
                  <a:outerShdw blurRad="38100" dist="38100" dir="2700000" algn="tl">
                    <a:srgbClr val="DDDDDD"/>
                  </a:outerShdw>
                </a:effectLst>
                <a:uLnTx/>
                <a:uFillTx/>
                <a:latin typeface="Verdana" charset="0"/>
                <a:ea typeface="MS PGothic" panose="020B0600070205080204" pitchFamily="34" charset="-128"/>
                <a:cs typeface="+mn-cs"/>
              </a:rPr>
              <a:t>Transmission Lines</a:t>
            </a:r>
          </a:p>
        </p:txBody>
      </p:sp>
      <mc:AlternateContent xmlns:mc="http://schemas.openxmlformats.org/markup-compatibility/2006" xmlns:a14="http://schemas.microsoft.com/office/drawing/2010/main">
        <mc:Choice Requires="a14">
          <p:sp>
            <p:nvSpPr>
              <p:cNvPr id="23" name="Object 2"/>
              <p:cNvSpPr txBox="1"/>
              <p:nvPr/>
            </p:nvSpPr>
            <p:spPr bwMode="auto">
              <a:xfrm>
                <a:off x="6202850" y="5603322"/>
                <a:ext cx="1629377" cy="749853"/>
              </a:xfrm>
              <a:prstGeom prst="rect">
                <a:avLst/>
              </a:prstGeom>
              <a:solidFill>
                <a:srgbClr val="FFFF00"/>
              </a:solidFill>
              <a:ln>
                <a:noFill/>
              </a:ln>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f>
                        <m:f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bar>
                                <m:bar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cs typeface="+mn-cs"/>
                                    </a:rPr>
                                  </m:ctrlPr>
                                </m:bar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cs typeface="+mn-cs"/>
                                    </a:rPr>
                                    <m:t>𝑣</m:t>
                                  </m:r>
                                </m:e>
                              </m:bar>
                            </m:e>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cs typeface="+mn-cs"/>
                                </a:rPr>
                                <m:t>−</m:t>
                              </m:r>
                            </m:sup>
                          </m:sSup>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𝑧</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num>
                        <m:den>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bar>
                                <m:bar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cs typeface="+mn-cs"/>
                                    </a:rPr>
                                  </m:ctrlPr>
                                </m:bar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e>
                              </m:bar>
                            </m:e>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cs typeface="+mn-cs"/>
                                </a:rPr>
                                <m:t>−</m:t>
                              </m:r>
                            </m:sup>
                          </m:sSup>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𝑧</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cs typeface="+mn-cs"/>
                            </a:rPr>
                            <m:t>𝑍</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cs typeface="+mn-cs"/>
                            </a:rPr>
                            <m:t>𝑜</m:t>
                          </m:r>
                        </m:sub>
                      </m:sSub>
                    </m:oMath>
                  </m:oMathPara>
                </a14:m>
                <a:endPar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mc:Choice>
        <mc:Fallback xmlns="">
          <p:sp>
            <p:nvSpPr>
              <p:cNvPr id="23" name="Object 2"/>
              <p:cNvSpPr txBox="1">
                <a:spLocks noRot="1" noChangeAspect="1" noMove="1" noResize="1" noEditPoints="1" noAdjustHandles="1" noChangeArrowheads="1" noChangeShapeType="1" noTextEdit="1"/>
              </p:cNvSpPr>
              <p:nvPr/>
            </p:nvSpPr>
            <p:spPr bwMode="auto">
              <a:xfrm>
                <a:off x="6202850" y="5603322"/>
                <a:ext cx="1629377" cy="749853"/>
              </a:xfrm>
              <a:prstGeom prst="rect">
                <a:avLst/>
              </a:prstGeom>
              <a:blipFill>
                <a:blip r:embed="rId20"/>
                <a:stretch>
                  <a:fillRect/>
                </a:stretch>
              </a:blipFill>
              <a:ln>
                <a:noFill/>
              </a:ln>
            </p:spPr>
            <p:txBody>
              <a:bodyPr/>
              <a:lstStyle/>
              <a:p>
                <a:r>
                  <a:rPr lang="en-US">
                    <a:noFill/>
                  </a:rPr>
                  <a:t> </a:t>
                </a:r>
              </a:p>
            </p:txBody>
          </p:sp>
        </mc:Fallback>
      </mc:AlternateContent>
      <p:sp>
        <p:nvSpPr>
          <p:cNvPr id="2" name="TextBox 1"/>
          <p:cNvSpPr txBox="1"/>
          <p:nvPr/>
        </p:nvSpPr>
        <p:spPr>
          <a:xfrm>
            <a:off x="-729762" y="5941313"/>
            <a:ext cx="7492635"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For a </a:t>
            </a:r>
            <a:r>
              <a:rPr kumimoji="0" lang="en-US" altLang="en-US" sz="1600" b="0" i="0" u="sng" strike="noStrike" kern="1200" cap="none" spc="0" normalizeH="0" baseline="0" noProof="0" dirty="0">
                <a:ln>
                  <a:noFill/>
                </a:ln>
                <a:solidFill>
                  <a:srgbClr val="3333CC"/>
                </a:solidFill>
                <a:effectLst/>
                <a:uLnTx/>
                <a:uFillTx/>
                <a:latin typeface="Verdana" panose="020B0604030504040204" pitchFamily="34" charset="0"/>
                <a:ea typeface="MS PGothic" panose="020B0600070205080204" pitchFamily="34" charset="-128"/>
                <a:cs typeface="+mn-cs"/>
              </a:rPr>
              <a:t>negative–going</a:t>
            </a: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wave                              , </a:t>
            </a:r>
          </a:p>
        </p:txBody>
      </p:sp>
      <p:sp>
        <p:nvSpPr>
          <p:cNvPr id="3" name="TextBox 2"/>
          <p:cNvSpPr txBox="1"/>
          <p:nvPr/>
        </p:nvSpPr>
        <p:spPr>
          <a:xfrm>
            <a:off x="3765184" y="1370641"/>
            <a:ext cx="2069681" cy="416956"/>
          </a:xfrm>
          <a:prstGeom prst="rect">
            <a:avLst/>
          </a:prstGeom>
          <a:noFill/>
          <a:ln w="19050">
            <a:solidFill>
              <a:srgbClr val="0000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graphicFrame>
        <p:nvGraphicFramePr>
          <p:cNvPr id="26" name="Object 7"/>
          <p:cNvGraphicFramePr>
            <a:graphicFrameLocks noChangeAspect="1"/>
          </p:cNvGraphicFramePr>
          <p:nvPr/>
        </p:nvGraphicFramePr>
        <p:xfrm>
          <a:off x="4085623" y="5813278"/>
          <a:ext cx="1629377" cy="429409"/>
        </p:xfrm>
        <a:graphic>
          <a:graphicData uri="http://schemas.openxmlformats.org/presentationml/2006/ole">
            <mc:AlternateContent xmlns:mc="http://schemas.openxmlformats.org/markup-compatibility/2006">
              <mc:Choice xmlns:v="urn:schemas-microsoft-com:vml" Requires="v">
                <p:oleObj spid="_x0000_s81121" name="Equation" r:id="rId21" imgW="965200" imgH="254000" progId="Equation.3">
                  <p:embed/>
                </p:oleObj>
              </mc:Choice>
              <mc:Fallback>
                <p:oleObj name="Equation" r:id="rId21" imgW="965200" imgH="254000" progId="Equation.3">
                  <p:embed/>
                  <p:pic>
                    <p:nvPicPr>
                      <p:cNvPr id="26" name="Object 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085623" y="5813278"/>
                        <a:ext cx="1629377" cy="429409"/>
                      </a:xfrm>
                      <a:prstGeom prst="rect">
                        <a:avLst/>
                      </a:prstGeom>
                      <a:solidFill>
                        <a:schemeClr val="bg1"/>
                      </a:solidFill>
                      <a:ln w="19050">
                        <a:solidFill>
                          <a:srgbClr val="0000FF"/>
                        </a:solidFill>
                      </a:ln>
                    </p:spPr>
                  </p:pic>
                </p:oleObj>
              </mc:Fallback>
            </mc:AlternateContent>
          </a:graphicData>
        </a:graphic>
      </p:graphicFrame>
      <p:sp>
        <p:nvSpPr>
          <p:cNvPr id="4" name="TextBox 3"/>
          <p:cNvSpPr txBox="1"/>
          <p:nvPr/>
        </p:nvSpPr>
        <p:spPr>
          <a:xfrm>
            <a:off x="3016555" y="3436385"/>
            <a:ext cx="1037623" cy="465992"/>
          </a:xfrm>
          <a:prstGeom prst="rect">
            <a:avLst/>
          </a:prstGeom>
          <a:noFill/>
          <a:ln w="28575">
            <a:solidFill>
              <a:srgbClr val="C0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5" name="TextBox 4"/>
          <p:cNvSpPr txBox="1"/>
          <p:nvPr/>
        </p:nvSpPr>
        <p:spPr>
          <a:xfrm>
            <a:off x="6225311" y="3436385"/>
            <a:ext cx="987984" cy="400050"/>
          </a:xfrm>
          <a:prstGeom prst="rect">
            <a:avLst/>
          </a:prstGeom>
          <a:noFill/>
          <a:ln w="28575">
            <a:solidFill>
              <a:srgbClr val="C0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Tree>
    <p:extLst>
      <p:ext uri="{BB962C8B-B14F-4D97-AF65-F5344CB8AC3E}">
        <p14:creationId xmlns:p14="http://schemas.microsoft.com/office/powerpoint/2010/main" val="2553737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E946809-FF42-40A2-B104-95ADBD887370}"/>
              </a:ext>
            </a:extLst>
          </p:cNvPr>
          <p:cNvSpPr>
            <a:spLocks noGrp="1"/>
          </p:cNvSpPr>
          <p:nvPr>
            <p:ph type="sldNum" sz="quarter" idx="10"/>
          </p:nvPr>
        </p:nvSpPr>
        <p:spPr/>
        <p:txBody>
          <a:bodyPr/>
          <a:lstStyle/>
          <a:p>
            <a:fld id="{80A68F8B-0C9D-4F83-9F65-C6C6A2A71531}" type="slidenum">
              <a:rPr lang="en-US" altLang="en-US" smtClean="0"/>
              <a:pPr/>
              <a:t>34</a:t>
            </a:fld>
            <a:endParaRPr lang="en-US" alt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4970999-C5C3-42F3-A035-E73338868E07}"/>
                  </a:ext>
                </a:extLst>
              </p:cNvPr>
              <p:cNvSpPr txBox="1"/>
              <p:nvPr/>
            </p:nvSpPr>
            <p:spPr>
              <a:xfrm>
                <a:off x="1250156" y="322358"/>
                <a:ext cx="2531269" cy="479234"/>
              </a:xfrm>
              <a:prstGeom prst="rect">
                <a:avLst/>
              </a:prstGeom>
              <a:solidFill>
                <a:srgbClr val="FFFF00"/>
              </a:solidFill>
            </p:spPr>
            <p:txBody>
              <a:bodyPr wrap="square">
                <a:spAutoFit/>
              </a:bodyPr>
              <a:lstStyle/>
              <a:p>
                <a:pPr marL="342900" lvl="0" indent="-342900" eaLnBrk="0" hangingPunct="0">
                  <a:spcBef>
                    <a:spcPct val="20000"/>
                  </a:spcBef>
                  <a:defRPr/>
                </a:pPr>
                <a14:m>
                  <m:oMathPara xmlns:m="http://schemas.openxmlformats.org/officeDocument/2006/math">
                    <m:oMathParaPr>
                      <m:jc m:val="left"/>
                    </m:oMathParaPr>
                    <m:oMath xmlns:m="http://schemas.openxmlformats.org/officeDocument/2006/math">
                      <m:bar>
                        <m:barPr>
                          <m:ctrlPr>
                            <a:rPr lang="en-US" sz="2400" i="1" kern="0" smtClean="0">
                              <a:solidFill>
                                <a:srgbClr val="000000"/>
                              </a:solidFill>
                              <a:latin typeface="Cambria Math" panose="02040503050406030204" pitchFamily="18" charset="0"/>
                            </a:rPr>
                          </m:ctrlPr>
                        </m:barPr>
                        <m:e>
                          <m:r>
                            <a:rPr lang="en-US" sz="2400" i="1" kern="0">
                              <a:solidFill>
                                <a:srgbClr val="000000"/>
                              </a:solidFill>
                              <a:latin typeface="Cambria Math" panose="02040503050406030204" pitchFamily="18" charset="0"/>
                            </a:rPr>
                            <m:t>𝑣</m:t>
                          </m:r>
                        </m:e>
                      </m:bar>
                      <m:r>
                        <a:rPr lang="en-US" sz="2400" b="0" i="1" kern="0" baseline="30000" smtClean="0">
                          <a:solidFill>
                            <a:srgbClr val="000000"/>
                          </a:solidFill>
                          <a:latin typeface="Cambria Math" panose="02040503050406030204" pitchFamily="18" charset="0"/>
                        </a:rPr>
                        <m:t>+</m:t>
                      </m:r>
                      <m:d>
                        <m:dPr>
                          <m:ctrlPr>
                            <a:rPr lang="en-US" sz="2400" i="1" kern="0">
                              <a:solidFill>
                                <a:srgbClr val="000000"/>
                              </a:solidFill>
                              <a:latin typeface="Cambria Math" panose="02040503050406030204" pitchFamily="18" charset="0"/>
                            </a:rPr>
                          </m:ctrlPr>
                        </m:dPr>
                        <m:e>
                          <m:r>
                            <a:rPr lang="en-US" sz="2400" i="1" kern="0">
                              <a:solidFill>
                                <a:srgbClr val="000000"/>
                              </a:solidFill>
                              <a:latin typeface="Cambria Math" panose="02040503050406030204" pitchFamily="18" charset="0"/>
                            </a:rPr>
                            <m:t>𝑧</m:t>
                          </m:r>
                        </m:e>
                      </m:d>
                      <m:r>
                        <a:rPr lang="en-US" sz="2400" b="0" i="1" kern="0" smtClean="0">
                          <a:solidFill>
                            <a:srgbClr val="000000"/>
                          </a:solidFill>
                          <a:latin typeface="Cambria Math" panose="02040503050406030204" pitchFamily="18" charset="0"/>
                        </a:rPr>
                        <m:t>=</m:t>
                      </m:r>
                      <m:r>
                        <a:rPr lang="en-US" sz="2400" b="0" i="1" kern="0" smtClean="0">
                          <a:solidFill>
                            <a:srgbClr val="000000"/>
                          </a:solidFill>
                          <a:latin typeface="Cambria Math" panose="02040503050406030204" pitchFamily="18" charset="0"/>
                        </a:rPr>
                        <m:t>𝐴</m:t>
                      </m:r>
                      <m:r>
                        <a:rPr lang="en-US" sz="2400" i="1" kern="0" baseline="30000">
                          <a:solidFill>
                            <a:srgbClr val="000000"/>
                          </a:solidFill>
                          <a:latin typeface="Cambria Math" panose="02040503050406030204" pitchFamily="18" charset="0"/>
                        </a:rPr>
                        <m:t>+</m:t>
                      </m:r>
                      <m:r>
                        <a:rPr lang="en-US" sz="2400" b="0" i="1" kern="0" smtClean="0">
                          <a:solidFill>
                            <a:srgbClr val="000000"/>
                          </a:solidFill>
                          <a:latin typeface="Cambria Math" panose="02040503050406030204" pitchFamily="18" charset="0"/>
                        </a:rPr>
                        <m:t>𝑒</m:t>
                      </m:r>
                      <m:r>
                        <a:rPr lang="en-US" sz="2400" i="1" kern="0" baseline="30000">
                          <a:solidFill>
                            <a:srgbClr val="000000"/>
                          </a:solidFill>
                          <a:latin typeface="Cambria Math" panose="02040503050406030204" pitchFamily="18" charset="0"/>
                          <a:ea typeface="Cambria Math" panose="02040503050406030204" pitchFamily="18" charset="0"/>
                        </a:rPr>
                        <m:t>_</m:t>
                      </m:r>
                      <m:r>
                        <m:rPr>
                          <m:sty m:val="p"/>
                        </m:rPr>
                        <a:rPr lang="el-GR" sz="2400" b="0" i="1" kern="0" baseline="30000" smtClean="0">
                          <a:solidFill>
                            <a:srgbClr val="000000"/>
                          </a:solidFill>
                          <a:latin typeface="Cambria Math" panose="02040503050406030204" pitchFamily="18" charset="0"/>
                          <a:ea typeface="Cambria Math" panose="02040503050406030204" pitchFamily="18" charset="0"/>
                        </a:rPr>
                        <m:t>γ</m:t>
                      </m:r>
                      <m:r>
                        <a:rPr lang="en-US" sz="2400" b="0" i="1" kern="0" baseline="30000" smtClean="0">
                          <a:solidFill>
                            <a:srgbClr val="000000"/>
                          </a:solidFill>
                          <a:latin typeface="Cambria Math" panose="02040503050406030204" pitchFamily="18" charset="0"/>
                        </a:rPr>
                        <m:t>𝑧</m:t>
                      </m:r>
                    </m:oMath>
                  </m:oMathPara>
                </a14:m>
                <a:endParaRPr kumimoji="0" lang="en-US" sz="2400" b="0" i="0" u="none" strike="noStrike" kern="0" cap="none" spc="0" normalizeH="0" baseline="0" noProof="0" dirty="0">
                  <a:ln>
                    <a:noFill/>
                  </a:ln>
                  <a:solidFill>
                    <a:srgbClr val="000000"/>
                  </a:solidFill>
                  <a:effectLst/>
                  <a:uLnTx/>
                  <a:uFillTx/>
                  <a:latin typeface="Times New Roman"/>
                  <a:ea typeface="MS PGothic" panose="020B0600070205080204" pitchFamily="34" charset="-128"/>
                </a:endParaRPr>
              </a:p>
            </p:txBody>
          </p:sp>
        </mc:Choice>
        <mc:Fallback xmlns="">
          <p:sp>
            <p:nvSpPr>
              <p:cNvPr id="9" name="TextBox 8">
                <a:extLst>
                  <a:ext uri="{FF2B5EF4-FFF2-40B4-BE49-F238E27FC236}">
                    <a16:creationId xmlns:a16="http://schemas.microsoft.com/office/drawing/2014/main" id="{24970999-C5C3-42F3-A035-E73338868E07}"/>
                  </a:ext>
                </a:extLst>
              </p:cNvPr>
              <p:cNvSpPr txBox="1">
                <a:spLocks noRot="1" noChangeAspect="1" noMove="1" noResize="1" noEditPoints="1" noAdjustHandles="1" noChangeArrowheads="1" noChangeShapeType="1" noTextEdit="1"/>
              </p:cNvSpPr>
              <p:nvPr/>
            </p:nvSpPr>
            <p:spPr>
              <a:xfrm>
                <a:off x="1250156" y="322358"/>
                <a:ext cx="2531269" cy="47923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44D02D0-64EA-45EA-A36D-ACDF69201C8C}"/>
                  </a:ext>
                </a:extLst>
              </p:cNvPr>
              <p:cNvSpPr txBox="1"/>
              <p:nvPr/>
            </p:nvSpPr>
            <p:spPr>
              <a:xfrm>
                <a:off x="1250156" y="1021354"/>
                <a:ext cx="3895724" cy="712887"/>
              </a:xfrm>
              <a:prstGeom prst="rect">
                <a:avLst/>
              </a:prstGeom>
              <a:noFill/>
            </p:spPr>
            <p:txBody>
              <a:bodyPr wrap="square">
                <a:spAutoFit/>
              </a:bodyPr>
              <a:lstStyle/>
              <a:p>
                <a14:m>
                  <m:oMath xmlns:m="http://schemas.openxmlformats.org/officeDocument/2006/math">
                    <m:f>
                      <m:fPr>
                        <m:ctrlPr>
                          <a:rPr lang="en-US" sz="2800" i="1" kern="0" smtClean="0">
                            <a:solidFill>
                              <a:srgbClr val="000000"/>
                            </a:solidFill>
                            <a:latin typeface="Cambria Math" panose="02040503050406030204" pitchFamily="18" charset="0"/>
                          </a:rPr>
                        </m:ctrlPr>
                      </m:fPr>
                      <m:num>
                        <m:r>
                          <a:rPr lang="en-US" sz="2800" i="1" kern="0">
                            <a:solidFill>
                              <a:srgbClr val="000000"/>
                            </a:solidFill>
                            <a:latin typeface="Cambria Math" panose="02040503050406030204" pitchFamily="18" charset="0"/>
                          </a:rPr>
                          <m:t>𝑑</m:t>
                        </m:r>
                      </m:num>
                      <m:den>
                        <m:r>
                          <a:rPr lang="en-US" sz="2800" i="1" kern="0">
                            <a:solidFill>
                              <a:srgbClr val="000000"/>
                            </a:solidFill>
                            <a:latin typeface="Cambria Math" panose="02040503050406030204" pitchFamily="18" charset="0"/>
                          </a:rPr>
                          <m:t>𝑑𝑧</m:t>
                        </m:r>
                      </m:den>
                    </m:f>
                    <m:bar>
                      <m:barPr>
                        <m:ctrlPr>
                          <a:rPr lang="en-US" sz="2800" i="1" kern="0">
                            <a:solidFill>
                              <a:srgbClr val="000000"/>
                            </a:solidFill>
                            <a:latin typeface="Cambria Math" panose="02040503050406030204" pitchFamily="18" charset="0"/>
                          </a:rPr>
                        </m:ctrlPr>
                      </m:barPr>
                      <m:e>
                        <m:r>
                          <a:rPr lang="en-US" sz="2800" i="1" kern="0">
                            <a:solidFill>
                              <a:srgbClr val="000000"/>
                            </a:solidFill>
                            <a:latin typeface="Cambria Math" panose="02040503050406030204" pitchFamily="18" charset="0"/>
                          </a:rPr>
                          <m:t>𝑣</m:t>
                        </m:r>
                      </m:e>
                    </m:bar>
                    <m:r>
                      <a:rPr lang="en-US" sz="2800" i="1" kern="0" baseline="30000">
                        <a:solidFill>
                          <a:srgbClr val="000000"/>
                        </a:solidFill>
                        <a:latin typeface="Cambria Math" panose="02040503050406030204" pitchFamily="18" charset="0"/>
                      </a:rPr>
                      <m:t>+</m:t>
                    </m:r>
                    <m:r>
                      <a:rPr lang="en-US" sz="2800" i="1" kern="0">
                        <a:solidFill>
                          <a:srgbClr val="000000"/>
                        </a:solidFill>
                        <a:latin typeface="Cambria Math" panose="02040503050406030204" pitchFamily="18" charset="0"/>
                      </a:rPr>
                      <m:t>(</m:t>
                    </m:r>
                    <m:r>
                      <a:rPr lang="en-US" sz="2800" i="1" kern="0">
                        <a:solidFill>
                          <a:srgbClr val="000000"/>
                        </a:solidFill>
                        <a:latin typeface="Cambria Math" panose="02040503050406030204" pitchFamily="18" charset="0"/>
                      </a:rPr>
                      <m:t>𝑧</m:t>
                    </m:r>
                    <m:r>
                      <a:rPr lang="en-US" sz="2800" i="1" kern="0">
                        <a:solidFill>
                          <a:srgbClr val="000000"/>
                        </a:solidFill>
                        <a:latin typeface="Cambria Math" panose="02040503050406030204" pitchFamily="18" charset="0"/>
                      </a:rPr>
                      <m:t>)</m:t>
                    </m:r>
                    <m:r>
                      <m:rPr>
                        <m:nor/>
                      </m:rPr>
                      <a:rPr lang="en-US" sz="2800" kern="0">
                        <a:solidFill>
                          <a:srgbClr val="000000"/>
                        </a:solidFill>
                        <a:latin typeface="Cambria Math" panose="02040503050406030204" pitchFamily="18" charset="0"/>
                      </a:rPr>
                      <m:t> </m:t>
                    </m:r>
                  </m:oMath>
                </a14:m>
                <a:r>
                  <a:rPr lang="en-US" sz="2800" dirty="0"/>
                  <a:t>= - </a:t>
                </a:r>
                <a:r>
                  <a:rPr lang="el-GR" sz="2800" dirty="0">
                    <a:latin typeface="Cambria Math" panose="02040503050406030204" pitchFamily="18" charset="0"/>
                    <a:ea typeface="Cambria Math" panose="02040503050406030204" pitchFamily="18" charset="0"/>
                  </a:rPr>
                  <a:t>γ</a:t>
                </a:r>
                <a:r>
                  <a:rPr lang="en-US" sz="2800" dirty="0"/>
                  <a:t> </a:t>
                </a:r>
                <a14:m>
                  <m:oMath xmlns:m="http://schemas.openxmlformats.org/officeDocument/2006/math">
                    <m:bar>
                      <m:barPr>
                        <m:ctrlPr>
                          <a:rPr lang="en-US" sz="2800" i="1" kern="0">
                            <a:solidFill>
                              <a:srgbClr val="000000"/>
                            </a:solidFill>
                            <a:latin typeface="Cambria Math" panose="02040503050406030204" pitchFamily="18" charset="0"/>
                          </a:rPr>
                        </m:ctrlPr>
                      </m:barPr>
                      <m:e>
                        <m:r>
                          <a:rPr lang="en-US" sz="2800" i="1" kern="0">
                            <a:solidFill>
                              <a:srgbClr val="000000"/>
                            </a:solidFill>
                            <a:latin typeface="Cambria Math" panose="02040503050406030204" pitchFamily="18" charset="0"/>
                          </a:rPr>
                          <m:t>𝑣</m:t>
                        </m:r>
                      </m:e>
                    </m:bar>
                    <m:r>
                      <a:rPr lang="en-US" sz="2800" i="1" kern="0" baseline="30000">
                        <a:solidFill>
                          <a:srgbClr val="000000"/>
                        </a:solidFill>
                        <a:latin typeface="Cambria Math" panose="02040503050406030204" pitchFamily="18" charset="0"/>
                      </a:rPr>
                      <m:t>+</m:t>
                    </m:r>
                    <m:d>
                      <m:dPr>
                        <m:ctrlPr>
                          <a:rPr lang="en-US" sz="2800" i="1" kern="0">
                            <a:solidFill>
                              <a:srgbClr val="000000"/>
                            </a:solidFill>
                            <a:latin typeface="Cambria Math" panose="02040503050406030204" pitchFamily="18" charset="0"/>
                          </a:rPr>
                        </m:ctrlPr>
                      </m:dPr>
                      <m:e>
                        <m:r>
                          <a:rPr lang="en-US" sz="2800" i="1" kern="0">
                            <a:solidFill>
                              <a:srgbClr val="000000"/>
                            </a:solidFill>
                            <a:latin typeface="Cambria Math" panose="02040503050406030204" pitchFamily="18" charset="0"/>
                          </a:rPr>
                          <m:t>𝑧</m:t>
                        </m:r>
                      </m:e>
                    </m:d>
                    <m:r>
                      <a:rPr lang="en-US" sz="2800" i="1" kern="0">
                        <a:solidFill>
                          <a:srgbClr val="000000"/>
                        </a:solidFill>
                        <a:latin typeface="Cambria Math" panose="02040503050406030204" pitchFamily="18" charset="0"/>
                      </a:rPr>
                      <m:t> </m:t>
                    </m:r>
                  </m:oMath>
                </a14:m>
                <a:r>
                  <a:rPr lang="en-US" dirty="0"/>
                  <a:t> </a:t>
                </a:r>
              </a:p>
            </p:txBody>
          </p:sp>
        </mc:Choice>
        <mc:Fallback xmlns="">
          <p:sp>
            <p:nvSpPr>
              <p:cNvPr id="11" name="TextBox 10">
                <a:extLst>
                  <a:ext uri="{FF2B5EF4-FFF2-40B4-BE49-F238E27FC236}">
                    <a16:creationId xmlns:a16="http://schemas.microsoft.com/office/drawing/2014/main" id="{344D02D0-64EA-45EA-A36D-ACDF69201C8C}"/>
                  </a:ext>
                </a:extLst>
              </p:cNvPr>
              <p:cNvSpPr txBox="1">
                <a:spLocks noRot="1" noChangeAspect="1" noMove="1" noResize="1" noEditPoints="1" noAdjustHandles="1" noChangeArrowheads="1" noChangeShapeType="1" noTextEdit="1"/>
              </p:cNvSpPr>
              <p:nvPr/>
            </p:nvSpPr>
            <p:spPr>
              <a:xfrm>
                <a:off x="1250156" y="1021354"/>
                <a:ext cx="3895724" cy="712887"/>
              </a:xfrm>
              <a:prstGeom prst="rect">
                <a:avLst/>
              </a:prstGeom>
              <a:blipFill>
                <a:blip r:embed="rId7"/>
                <a:stretch>
                  <a:fillRect b="-9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C719F1D-8411-47EB-8E9A-D0FCBCF66C01}"/>
                  </a:ext>
                </a:extLst>
              </p:cNvPr>
              <p:cNvSpPr txBox="1"/>
              <p:nvPr/>
            </p:nvSpPr>
            <p:spPr>
              <a:xfrm>
                <a:off x="1250156" y="1954003"/>
                <a:ext cx="4121944" cy="910377"/>
              </a:xfrm>
              <a:prstGeom prst="rect">
                <a:avLst/>
              </a:prstGeom>
              <a:solidFill>
                <a:srgbClr val="FFFF00"/>
              </a:solidFill>
            </p:spPr>
            <p:txBody>
              <a:bodyPr wrap="square">
                <a:spAutoFit/>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14:m>
                  <m:oMathPara xmlns:m="http://schemas.openxmlformats.org/officeDocument/2006/math">
                    <m:oMathParaPr>
                      <m:jc m:val="left"/>
                    </m:oMathParaPr>
                    <m:oMath xmlns:m="http://schemas.openxmlformats.org/officeDocument/2006/math">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mn-cs"/>
                        </a:rPr>
                        <m:t>−</m:t>
                      </m:r>
                      <m:f>
                        <m:fPr>
                          <m:ctrlPr>
                            <a:rPr kumimoji="0" lang="en-US" sz="2800" b="0" i="1" u="none" strike="noStrike" kern="0" cap="none" spc="0" normalizeH="0" baseline="0" noProof="0">
                              <a:ln>
                                <a:noFill/>
                              </a:ln>
                              <a:solidFill>
                                <a:srgbClr val="000000"/>
                              </a:solidFill>
                              <a:effectLst/>
                              <a:uLnTx/>
                              <a:uFillTx/>
                              <a:latin typeface="Cambria Math" panose="02040503050406030204" pitchFamily="18" charset="0"/>
                              <a:cs typeface="+mn-cs"/>
                            </a:rPr>
                          </m:ctrlPr>
                        </m:fPr>
                        <m:num>
                          <m:r>
                            <a:rPr kumimoji="0" lang="en-US" sz="2800" b="0" i="1" u="none" strike="noStrike" kern="0" cap="none" spc="0" normalizeH="0" baseline="0" noProof="0">
                              <a:ln>
                                <a:noFill/>
                              </a:ln>
                              <a:solidFill>
                                <a:srgbClr val="000000"/>
                              </a:solidFill>
                              <a:effectLst/>
                              <a:uLnTx/>
                              <a:uFillTx/>
                              <a:latin typeface="Cambria Math" panose="02040503050406030204" pitchFamily="18" charset="0"/>
                              <a:cs typeface="+mn-cs"/>
                            </a:rPr>
                            <m:t>𝑑</m:t>
                          </m:r>
                        </m:num>
                        <m:den>
                          <m:r>
                            <a:rPr kumimoji="0" lang="en-US" sz="2800" b="0" i="1" u="none" strike="noStrike" kern="0" cap="none" spc="0" normalizeH="0" baseline="0" noProof="0">
                              <a:ln>
                                <a:noFill/>
                              </a:ln>
                              <a:solidFill>
                                <a:srgbClr val="000000"/>
                              </a:solidFill>
                              <a:effectLst/>
                              <a:uLnTx/>
                              <a:uFillTx/>
                              <a:latin typeface="Cambria Math" panose="02040503050406030204" pitchFamily="18" charset="0"/>
                              <a:cs typeface="+mn-cs"/>
                            </a:rPr>
                            <m:t>𝑑𝑧</m:t>
                          </m:r>
                        </m:den>
                      </m:f>
                      <m:bar>
                        <m:barPr>
                          <m:ctrlPr>
                            <a:rPr kumimoji="0" lang="en-US" sz="2800" b="0" i="1" u="none" strike="noStrike" kern="0" cap="none" spc="0" normalizeH="0" baseline="0" noProof="0">
                              <a:ln>
                                <a:noFill/>
                              </a:ln>
                              <a:solidFill>
                                <a:srgbClr val="000000"/>
                              </a:solidFill>
                              <a:effectLst/>
                              <a:uLnTx/>
                              <a:uFillTx/>
                              <a:latin typeface="Cambria Math" panose="02040503050406030204" pitchFamily="18" charset="0"/>
                              <a:cs typeface="+mn-cs"/>
                            </a:rPr>
                          </m:ctrlPr>
                        </m:barPr>
                        <m:e>
                          <m:r>
                            <a:rPr kumimoji="0" lang="en-US" sz="2800" b="0" i="1" u="none" strike="noStrike" kern="0" cap="none" spc="0" normalizeH="0" baseline="0" noProof="0">
                              <a:ln>
                                <a:noFill/>
                              </a:ln>
                              <a:solidFill>
                                <a:srgbClr val="000000"/>
                              </a:solidFill>
                              <a:effectLst/>
                              <a:uLnTx/>
                              <a:uFillTx/>
                              <a:latin typeface="Cambria Math" panose="02040503050406030204" pitchFamily="18" charset="0"/>
                              <a:cs typeface="+mn-cs"/>
                            </a:rPr>
                            <m:t>𝑣</m:t>
                          </m:r>
                        </m:e>
                      </m:bar>
                      <m:r>
                        <a:rPr kumimoji="0" lang="en-US" sz="2800" b="0" i="1" u="none" strike="noStrike" kern="0" cap="none" spc="0" normalizeH="0" baseline="0" noProof="0">
                          <a:ln>
                            <a:noFill/>
                          </a:ln>
                          <a:solidFill>
                            <a:srgbClr val="000000"/>
                          </a:solidFill>
                          <a:effectLst/>
                          <a:uLnTx/>
                          <a:uFillTx/>
                          <a:latin typeface="Cambria Math" panose="02040503050406030204" pitchFamily="18" charset="0"/>
                          <a:cs typeface="+mn-cs"/>
                        </a:rPr>
                        <m:t>(</m:t>
                      </m:r>
                      <m:r>
                        <a:rPr kumimoji="0" lang="en-US" sz="2800" b="0" i="1" u="none" strike="noStrike" kern="0" cap="none" spc="0" normalizeH="0" baseline="0" noProof="0">
                          <a:ln>
                            <a:noFill/>
                          </a:ln>
                          <a:solidFill>
                            <a:srgbClr val="000000"/>
                          </a:solidFill>
                          <a:effectLst/>
                          <a:uLnTx/>
                          <a:uFillTx/>
                          <a:latin typeface="Cambria Math" panose="02040503050406030204" pitchFamily="18" charset="0"/>
                          <a:cs typeface="+mn-cs"/>
                        </a:rPr>
                        <m:t>𝑧</m:t>
                      </m:r>
                      <m:r>
                        <a:rPr kumimoji="0" lang="en-US" sz="2800" b="0" i="1" u="none" strike="noStrike" kern="0" cap="none" spc="0" normalizeH="0" baseline="0" noProof="0">
                          <a:ln>
                            <a:noFill/>
                          </a:ln>
                          <a:solidFill>
                            <a:srgbClr val="000000"/>
                          </a:solidFill>
                          <a:effectLst/>
                          <a:uLnTx/>
                          <a:uFillTx/>
                          <a:latin typeface="Cambria Math" panose="02040503050406030204" pitchFamily="18" charset="0"/>
                          <a:cs typeface="+mn-cs"/>
                        </a:rPr>
                        <m:t>)</m:t>
                      </m:r>
                      <m:r>
                        <m:rPr>
                          <m:nor/>
                        </m:rPr>
                        <a:rPr kumimoji="0" lang="en-US" sz="2800" b="0" i="0" u="none" strike="noStrike" kern="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cs typeface="+mn-cs"/>
                        </a:rPr>
                        <m:t> </m:t>
                      </m:r>
                      <m:r>
                        <m:rPr>
                          <m:nor/>
                        </m:rPr>
                        <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m:t>=</m:t>
                      </m:r>
                      <m:r>
                        <m:rPr>
                          <m:nor/>
                        </m:rPr>
                        <a:rPr kumimoji="0" lang="en-US" sz="1600" b="0" i="0" u="none" strike="noStrike" kern="1200" cap="none" spc="0" normalizeH="0" baseline="0" noProof="0" dirty="0" smtClean="0">
                          <a:ln>
                            <a:noFill/>
                          </a:ln>
                          <a:solidFill>
                            <a:srgbClr val="000000"/>
                          </a:solidFill>
                          <a:effectLst/>
                          <a:uLnTx/>
                          <a:uFillTx/>
                          <a:latin typeface="Verdana" panose="020B0604030504040204" pitchFamily="34" charset="0"/>
                          <a:ea typeface="MS PGothic" panose="020B0600070205080204" pitchFamily="34" charset="-128"/>
                          <a:cs typeface="+mn-cs"/>
                        </a:rPr>
                        <m:t> </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mn-cs"/>
                        </a:rPr>
                        <m:t>(</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mn-cs"/>
                        </a:rPr>
                        <m:t>𝑅</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mn-cs"/>
                        </a:rPr>
                        <m:t>+</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mn-cs"/>
                        </a:rPr>
                        <m:t>𝑗</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mn-cs"/>
                        </a:rPr>
                        <m:t>𝜔</m:t>
                      </m:r>
                      <m:r>
                        <a:rPr kumimoji="0" lang="en-US" sz="2800" b="0" i="1" u="none" strike="noStrike" kern="0" cap="none" spc="0" normalizeH="0" baseline="0" noProof="0">
                          <a:ln>
                            <a:noFill/>
                          </a:ln>
                          <a:solidFill>
                            <a:srgbClr val="000000"/>
                          </a:solidFill>
                          <a:effectLst/>
                          <a:uLnTx/>
                          <a:uFillTx/>
                          <a:latin typeface="Cambria Math" panose="02040503050406030204" pitchFamily="18" charset="0"/>
                          <a:cs typeface="+mn-cs"/>
                        </a:rPr>
                        <m:t>𝐿</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mn-cs"/>
                        </a:rPr>
                        <m:t>)</m:t>
                      </m:r>
                      <m:bar>
                        <m:barPr>
                          <m:ctrlPr>
                            <a:rPr kumimoji="0" lang="en-US" sz="2800" b="0" i="1" u="none" strike="noStrike" kern="0" cap="none" spc="0" normalizeH="0" baseline="0" noProof="0">
                              <a:ln>
                                <a:noFill/>
                              </a:ln>
                              <a:solidFill>
                                <a:srgbClr val="000000"/>
                              </a:solidFill>
                              <a:effectLst/>
                              <a:uLnTx/>
                              <a:uFillTx/>
                              <a:latin typeface="Cambria Math" panose="02040503050406030204" pitchFamily="18" charset="0"/>
                              <a:cs typeface="+mn-cs"/>
                            </a:rPr>
                          </m:ctrlPr>
                        </m:barPr>
                        <m:e>
                          <m:r>
                            <a:rPr kumimoji="0" lang="en-US" sz="2800" b="0" i="1" u="none" strike="noStrike" kern="0" cap="none" spc="0" normalizeH="0" baseline="0" noProof="0">
                              <a:ln>
                                <a:noFill/>
                              </a:ln>
                              <a:solidFill>
                                <a:srgbClr val="000000"/>
                              </a:solidFill>
                              <a:effectLst/>
                              <a:uLnTx/>
                              <a:uFillTx/>
                              <a:latin typeface="Cambria Math" panose="02040503050406030204" pitchFamily="18" charset="0"/>
                              <a:cs typeface="+mn-cs"/>
                            </a:rPr>
                            <m:t>𝑖</m:t>
                          </m:r>
                        </m:e>
                      </m:bar>
                      <m:r>
                        <a:rPr kumimoji="0" lang="en-US" sz="2800" b="0" i="1" u="none" strike="noStrike" kern="0" cap="none" spc="0" normalizeH="0" baseline="0" noProof="0">
                          <a:ln>
                            <a:noFill/>
                          </a:ln>
                          <a:solidFill>
                            <a:srgbClr val="000000"/>
                          </a:solidFill>
                          <a:effectLst/>
                          <a:uLnTx/>
                          <a:uFillTx/>
                          <a:latin typeface="Cambria Math" panose="02040503050406030204" pitchFamily="18" charset="0"/>
                          <a:cs typeface="+mn-cs"/>
                        </a:rPr>
                        <m:t>(</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mn-cs"/>
                        </a:rPr>
                        <m:t>𝑧</m:t>
                      </m:r>
                      <m:r>
                        <a:rPr kumimoji="0" lang="en-US" sz="2800" b="0" i="1" u="none" strike="noStrike" kern="0" cap="none" spc="0" normalizeH="0" baseline="0" noProof="0">
                          <a:ln>
                            <a:noFill/>
                          </a:ln>
                          <a:solidFill>
                            <a:srgbClr val="000000"/>
                          </a:solidFill>
                          <a:effectLst/>
                          <a:uLnTx/>
                          <a:uFillTx/>
                          <a:latin typeface="Cambria Math" panose="02040503050406030204" pitchFamily="18" charset="0"/>
                          <a:cs typeface="+mn-cs"/>
                        </a:rPr>
                        <m:t>)</m:t>
                      </m:r>
                    </m:oMath>
                  </m:oMathPara>
                </a14:m>
                <a:endParaRPr kumimoji="0" lang="en-US" sz="2800" b="0" i="0" u="none" strike="noStrike" kern="0" cap="none" spc="0" normalizeH="0" baseline="0" noProof="0" dirty="0">
                  <a:ln>
                    <a:noFill/>
                  </a:ln>
                  <a:solidFill>
                    <a:srgbClr val="000000"/>
                  </a:solidFill>
                  <a:effectLst/>
                  <a:uLnTx/>
                  <a:uFillTx/>
                  <a:latin typeface="Times New Roman"/>
                  <a:ea typeface="MS PGothic" panose="020B0600070205080204" pitchFamily="34" charset="-128"/>
                  <a:cs typeface="+mn-cs"/>
                </a:endParaRPr>
              </a:p>
            </p:txBody>
          </p:sp>
        </mc:Choice>
        <mc:Fallback xmlns="">
          <p:sp>
            <p:nvSpPr>
              <p:cNvPr id="15" name="TextBox 14">
                <a:extLst>
                  <a:ext uri="{FF2B5EF4-FFF2-40B4-BE49-F238E27FC236}">
                    <a16:creationId xmlns:a16="http://schemas.microsoft.com/office/drawing/2014/main" id="{DC719F1D-8411-47EB-8E9A-D0FCBCF66C01}"/>
                  </a:ext>
                </a:extLst>
              </p:cNvPr>
              <p:cNvSpPr txBox="1">
                <a:spLocks noRot="1" noChangeAspect="1" noMove="1" noResize="1" noEditPoints="1" noAdjustHandles="1" noChangeArrowheads="1" noChangeShapeType="1" noTextEdit="1"/>
              </p:cNvSpPr>
              <p:nvPr/>
            </p:nvSpPr>
            <p:spPr>
              <a:xfrm>
                <a:off x="1250156" y="1954003"/>
                <a:ext cx="4121944" cy="91037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D1FCB31-4F1F-4973-B599-EF9DA2C0F3FD}"/>
                  </a:ext>
                </a:extLst>
              </p:cNvPr>
              <p:cNvSpPr txBox="1"/>
              <p:nvPr/>
            </p:nvSpPr>
            <p:spPr>
              <a:xfrm flipH="1">
                <a:off x="1250156" y="2973811"/>
                <a:ext cx="5067302" cy="910377"/>
              </a:xfrm>
              <a:prstGeom prst="rect">
                <a:avLst/>
              </a:prstGeom>
              <a:noFill/>
            </p:spPr>
            <p:txBody>
              <a:bodyPr wrap="square">
                <a:spAutoFit/>
              </a:bodyPr>
              <a:lstStyle/>
              <a:p>
                <a:pPr marL="342900" lvl="0" indent="-342900" eaLnBrk="0" hangingPunct="0">
                  <a:spcBef>
                    <a:spcPct val="20000"/>
                  </a:spcBef>
                  <a:defRPr/>
                </a:pPr>
                <a14:m>
                  <m:oMathPara xmlns:m="http://schemas.openxmlformats.org/officeDocument/2006/math">
                    <m:oMathParaPr>
                      <m:jc m:val="left"/>
                    </m:oMathParaPr>
                    <m:oMath xmlns:m="http://schemas.openxmlformats.org/officeDocument/2006/math">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mn-cs"/>
                        </a:rPr>
                        <m:t>−</m:t>
                      </m:r>
                      <m:f>
                        <m:fPr>
                          <m:ctrlPr>
                            <a:rPr kumimoji="0" lang="en-US" sz="2800" b="0" i="1" u="none" strike="noStrike" kern="0" cap="none" spc="0" normalizeH="0" baseline="0" noProof="0">
                              <a:ln>
                                <a:noFill/>
                              </a:ln>
                              <a:solidFill>
                                <a:srgbClr val="000000"/>
                              </a:solidFill>
                              <a:effectLst/>
                              <a:uLnTx/>
                              <a:uFillTx/>
                              <a:latin typeface="Cambria Math" panose="02040503050406030204" pitchFamily="18" charset="0"/>
                              <a:cs typeface="+mn-cs"/>
                            </a:rPr>
                          </m:ctrlPr>
                        </m:fPr>
                        <m:num>
                          <m:r>
                            <a:rPr kumimoji="0" lang="en-US" sz="2800" b="0" i="1" u="none" strike="noStrike" kern="0" cap="none" spc="0" normalizeH="0" baseline="0" noProof="0">
                              <a:ln>
                                <a:noFill/>
                              </a:ln>
                              <a:solidFill>
                                <a:srgbClr val="000000"/>
                              </a:solidFill>
                              <a:effectLst/>
                              <a:uLnTx/>
                              <a:uFillTx/>
                              <a:latin typeface="Cambria Math" panose="02040503050406030204" pitchFamily="18" charset="0"/>
                              <a:cs typeface="+mn-cs"/>
                            </a:rPr>
                            <m:t>𝑑</m:t>
                          </m:r>
                        </m:num>
                        <m:den>
                          <m:r>
                            <a:rPr kumimoji="0" lang="en-US" sz="2800" b="0" i="1" u="none" strike="noStrike" kern="0" cap="none" spc="0" normalizeH="0" baseline="0" noProof="0">
                              <a:ln>
                                <a:noFill/>
                              </a:ln>
                              <a:solidFill>
                                <a:srgbClr val="000000"/>
                              </a:solidFill>
                              <a:effectLst/>
                              <a:uLnTx/>
                              <a:uFillTx/>
                              <a:latin typeface="Cambria Math" panose="02040503050406030204" pitchFamily="18" charset="0"/>
                              <a:cs typeface="+mn-cs"/>
                            </a:rPr>
                            <m:t>𝑑𝑧</m:t>
                          </m:r>
                        </m:den>
                      </m:f>
                      <m:bar>
                        <m:barPr>
                          <m:ctrlPr>
                            <a:rPr kumimoji="0" lang="en-US" sz="2800" b="0" i="1" u="none" strike="noStrike" kern="0" cap="none" spc="0" normalizeH="0" baseline="0" noProof="0">
                              <a:ln>
                                <a:noFill/>
                              </a:ln>
                              <a:solidFill>
                                <a:srgbClr val="000000"/>
                              </a:solidFill>
                              <a:effectLst/>
                              <a:uLnTx/>
                              <a:uFillTx/>
                              <a:latin typeface="Cambria Math" panose="02040503050406030204" pitchFamily="18" charset="0"/>
                              <a:cs typeface="+mn-cs"/>
                            </a:rPr>
                          </m:ctrlPr>
                        </m:barPr>
                        <m:e>
                          <m:r>
                            <a:rPr kumimoji="0" lang="en-US" sz="2800" b="0" i="1" u="none" strike="noStrike" kern="0" cap="none" spc="0" normalizeH="0" baseline="0" noProof="0">
                              <a:ln>
                                <a:noFill/>
                              </a:ln>
                              <a:solidFill>
                                <a:srgbClr val="000000"/>
                              </a:solidFill>
                              <a:effectLst/>
                              <a:uLnTx/>
                              <a:uFillTx/>
                              <a:latin typeface="Cambria Math" panose="02040503050406030204" pitchFamily="18" charset="0"/>
                              <a:cs typeface="+mn-cs"/>
                            </a:rPr>
                            <m:t>𝑣</m:t>
                          </m:r>
                        </m:e>
                      </m:bar>
                      <m:r>
                        <a:rPr lang="en-US" sz="2800" i="1" kern="0" baseline="30000">
                          <a:solidFill>
                            <a:srgbClr val="000000"/>
                          </a:solidFill>
                          <a:latin typeface="Cambria Math" panose="02040503050406030204" pitchFamily="18" charset="0"/>
                        </a:rPr>
                        <m:t>+</m:t>
                      </m:r>
                      <m:d>
                        <m:dPr>
                          <m:ctrlPr>
                            <a:rPr kumimoji="0" lang="en-US" sz="2800" b="0" i="1" u="none" strike="noStrike" kern="0" cap="none" spc="0" normalizeH="0" baseline="0" noProof="0">
                              <a:ln>
                                <a:noFill/>
                              </a:ln>
                              <a:solidFill>
                                <a:srgbClr val="000000"/>
                              </a:solidFill>
                              <a:effectLst/>
                              <a:uLnTx/>
                              <a:uFillTx/>
                              <a:latin typeface="Cambria Math" panose="02040503050406030204" pitchFamily="18" charset="0"/>
                              <a:cs typeface="+mn-cs"/>
                            </a:rPr>
                          </m:ctrlPr>
                        </m:dPr>
                        <m:e>
                          <m:r>
                            <a:rPr kumimoji="0" lang="en-US" sz="2800" b="0" i="1" u="none" strike="noStrike" kern="0" cap="none" spc="0" normalizeH="0" baseline="0" noProof="0">
                              <a:ln>
                                <a:noFill/>
                              </a:ln>
                              <a:solidFill>
                                <a:srgbClr val="000000"/>
                              </a:solidFill>
                              <a:effectLst/>
                              <a:uLnTx/>
                              <a:uFillTx/>
                              <a:latin typeface="Cambria Math" panose="02040503050406030204" pitchFamily="18" charset="0"/>
                              <a:cs typeface="+mn-cs"/>
                            </a:rPr>
                            <m:t>𝑧</m:t>
                          </m:r>
                        </m:e>
                      </m:d>
                      <m:r>
                        <m:rPr>
                          <m:nor/>
                        </m:rPr>
                        <a:rPr kumimoji="0" lang="en-US" sz="2800" b="0" i="0" u="none" strike="noStrike" kern="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cs typeface="+mn-cs"/>
                        </a:rPr>
                        <m:t> </m:t>
                      </m:r>
                      <m:r>
                        <m:rPr>
                          <m:nor/>
                        </m:rPr>
                        <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m:t>=</m:t>
                      </m:r>
                      <m:r>
                        <m:rPr>
                          <m:nor/>
                        </m:rPr>
                        <a:rPr kumimoji="0" lang="en-US" sz="1600" b="0" i="0" u="none" strike="noStrike" kern="1200" cap="none" spc="0" normalizeH="0" baseline="0" noProof="0" dirty="0" smtClean="0">
                          <a:ln>
                            <a:noFill/>
                          </a:ln>
                          <a:solidFill>
                            <a:srgbClr val="000000"/>
                          </a:solidFill>
                          <a:effectLst/>
                          <a:uLnTx/>
                          <a:uFillTx/>
                          <a:latin typeface="Verdana" panose="020B0604030504040204" pitchFamily="34" charset="0"/>
                          <a:ea typeface="MS PGothic" panose="020B0600070205080204" pitchFamily="34" charset="-128"/>
                          <a:cs typeface="+mn-cs"/>
                        </a:rPr>
                        <m:t> </m:t>
                      </m:r>
                      <m:d>
                        <m:dPr>
                          <m:ctrlP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cs typeface="+mn-cs"/>
                            </a:rPr>
                          </m:ctrlPr>
                        </m:dPr>
                        <m:e>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mn-cs"/>
                            </a:rPr>
                            <m:t>𝑅</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mn-cs"/>
                            </a:rPr>
                            <m:t>+</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mn-cs"/>
                            </a:rPr>
                            <m:t>𝑗</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mn-cs"/>
                            </a:rPr>
                            <m:t>𝜔</m:t>
                          </m:r>
                          <m:r>
                            <a:rPr kumimoji="0" lang="en-US" sz="2800" b="0" i="1" u="none" strike="noStrike" kern="0" cap="none" spc="0" normalizeH="0" baseline="0" noProof="0">
                              <a:ln>
                                <a:noFill/>
                              </a:ln>
                              <a:solidFill>
                                <a:srgbClr val="000000"/>
                              </a:solidFill>
                              <a:effectLst/>
                              <a:uLnTx/>
                              <a:uFillTx/>
                              <a:latin typeface="Cambria Math" panose="02040503050406030204" pitchFamily="18" charset="0"/>
                              <a:cs typeface="+mn-cs"/>
                            </a:rPr>
                            <m:t>𝐿</m:t>
                          </m:r>
                        </m:e>
                      </m:d>
                      <m:bar>
                        <m:barPr>
                          <m:ctrlPr>
                            <a:rPr kumimoji="0" lang="en-US" sz="2800" b="0" i="1" u="none" strike="noStrike" kern="0" cap="none" spc="0" normalizeH="0" baseline="0" noProof="0">
                              <a:ln>
                                <a:noFill/>
                              </a:ln>
                              <a:solidFill>
                                <a:srgbClr val="000000"/>
                              </a:solidFill>
                              <a:effectLst/>
                              <a:uLnTx/>
                              <a:uFillTx/>
                              <a:latin typeface="Cambria Math" panose="02040503050406030204" pitchFamily="18" charset="0"/>
                              <a:cs typeface="+mn-cs"/>
                            </a:rPr>
                          </m:ctrlPr>
                        </m:barPr>
                        <m:e>
                          <m:r>
                            <a:rPr kumimoji="0" lang="en-US" sz="2800" b="0" i="1" u="none" strike="noStrike" kern="0" cap="none" spc="0" normalizeH="0" baseline="0" noProof="0">
                              <a:ln>
                                <a:noFill/>
                              </a:ln>
                              <a:solidFill>
                                <a:srgbClr val="000000"/>
                              </a:solidFill>
                              <a:effectLst/>
                              <a:uLnTx/>
                              <a:uFillTx/>
                              <a:latin typeface="Cambria Math" panose="02040503050406030204" pitchFamily="18" charset="0"/>
                              <a:cs typeface="+mn-cs"/>
                            </a:rPr>
                            <m:t>𝑖</m:t>
                          </m:r>
                        </m:e>
                      </m:bar>
                      <m:r>
                        <a:rPr kumimoji="0" lang="en-US" sz="2800" b="0" i="1" u="none" strike="noStrike" kern="0" cap="none" spc="0" normalizeH="0" baseline="30000" noProof="0" smtClean="0">
                          <a:ln>
                            <a:noFill/>
                          </a:ln>
                          <a:solidFill>
                            <a:srgbClr val="000000"/>
                          </a:solidFill>
                          <a:effectLst/>
                          <a:uLnTx/>
                          <a:uFillTx/>
                          <a:latin typeface="Cambria Math" panose="02040503050406030204" pitchFamily="18" charset="0"/>
                          <a:cs typeface="+mn-cs"/>
                        </a:rPr>
                        <m:t>+</m:t>
                      </m:r>
                      <m:r>
                        <a:rPr kumimoji="0" lang="en-US" sz="2800" b="0" i="1" u="none" strike="noStrike" kern="0" cap="none" spc="0" normalizeH="0" baseline="0" noProof="0">
                          <a:ln>
                            <a:noFill/>
                          </a:ln>
                          <a:solidFill>
                            <a:srgbClr val="000000"/>
                          </a:solidFill>
                          <a:effectLst/>
                          <a:uLnTx/>
                          <a:uFillTx/>
                          <a:latin typeface="Cambria Math" panose="02040503050406030204" pitchFamily="18" charset="0"/>
                          <a:cs typeface="+mn-cs"/>
                        </a:rPr>
                        <m:t>(</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mn-cs"/>
                        </a:rPr>
                        <m:t>𝑧</m:t>
                      </m:r>
                      <m:r>
                        <a:rPr kumimoji="0" lang="en-US" sz="2800" b="0" i="1" u="none" strike="noStrike" kern="0" cap="none" spc="0" normalizeH="0" baseline="0" noProof="0">
                          <a:ln>
                            <a:noFill/>
                          </a:ln>
                          <a:solidFill>
                            <a:srgbClr val="000000"/>
                          </a:solidFill>
                          <a:effectLst/>
                          <a:uLnTx/>
                          <a:uFillTx/>
                          <a:latin typeface="Cambria Math" panose="02040503050406030204" pitchFamily="18" charset="0"/>
                          <a:cs typeface="+mn-cs"/>
                        </a:rPr>
                        <m:t>)</m:t>
                      </m:r>
                    </m:oMath>
                  </m:oMathPara>
                </a14:m>
                <a:endParaRPr kumimoji="0" lang="en-US" sz="2800" b="0" i="0" u="none" strike="noStrike" kern="0" cap="none" spc="0" normalizeH="0" baseline="0" noProof="0" dirty="0">
                  <a:ln>
                    <a:noFill/>
                  </a:ln>
                  <a:solidFill>
                    <a:srgbClr val="000000"/>
                  </a:solidFill>
                  <a:effectLst/>
                  <a:uLnTx/>
                  <a:uFillTx/>
                  <a:latin typeface="Times New Roman"/>
                  <a:ea typeface="MS PGothic" panose="020B0600070205080204" pitchFamily="34" charset="-128"/>
                  <a:cs typeface="+mn-cs"/>
                </a:endParaRPr>
              </a:p>
            </p:txBody>
          </p:sp>
        </mc:Choice>
        <mc:Fallback xmlns="">
          <p:sp>
            <p:nvSpPr>
              <p:cNvPr id="17" name="TextBox 16">
                <a:extLst>
                  <a:ext uri="{FF2B5EF4-FFF2-40B4-BE49-F238E27FC236}">
                    <a16:creationId xmlns:a16="http://schemas.microsoft.com/office/drawing/2014/main" id="{0D1FCB31-4F1F-4973-B599-EF9DA2C0F3FD}"/>
                  </a:ext>
                </a:extLst>
              </p:cNvPr>
              <p:cNvSpPr txBox="1">
                <a:spLocks noRot="1" noChangeAspect="1" noMove="1" noResize="1" noEditPoints="1" noAdjustHandles="1" noChangeArrowheads="1" noChangeShapeType="1" noTextEdit="1"/>
              </p:cNvSpPr>
              <p:nvPr/>
            </p:nvSpPr>
            <p:spPr>
              <a:xfrm flipH="1">
                <a:off x="1250156" y="2973811"/>
                <a:ext cx="5067302" cy="91037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2826113-662B-4447-B8E7-8BB171BB44DF}"/>
                  </a:ext>
                </a:extLst>
              </p:cNvPr>
              <p:cNvSpPr txBox="1"/>
              <p:nvPr/>
            </p:nvSpPr>
            <p:spPr>
              <a:xfrm>
                <a:off x="1476376" y="4220764"/>
                <a:ext cx="4614862" cy="543675"/>
              </a:xfrm>
              <a:prstGeom prst="rect">
                <a:avLst/>
              </a:prstGeom>
              <a:noFill/>
            </p:spPr>
            <p:txBody>
              <a:bodyPr wrap="square">
                <a:spAutoFit/>
              </a:bodyPr>
              <a:lstStyle/>
              <a:p>
                <a:pPr marL="342900" lvl="0" indent="-342900" eaLnBrk="0" hangingPunct="0">
                  <a:spcBef>
                    <a:spcPct val="20000"/>
                  </a:spcBef>
                  <a:defRPr/>
                </a:pPr>
                <a14:m>
                  <m:oMathPara xmlns:m="http://schemas.openxmlformats.org/officeDocument/2006/math">
                    <m:oMathParaPr>
                      <m:jc m:val="left"/>
                    </m:oMathParaPr>
                    <m:oMath xmlns:m="http://schemas.openxmlformats.org/officeDocument/2006/math">
                      <m:r>
                        <m:rPr>
                          <m:sty m:val="p"/>
                        </m:rPr>
                        <a:rPr kumimoji="0" lang="el-GR" sz="2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γ</m:t>
                      </m:r>
                      <m:bar>
                        <m:barPr>
                          <m:ctrlPr>
                            <a:rPr kumimoji="0" lang="en-US" sz="2800" b="0" i="1" u="none" strike="noStrike" kern="0" cap="none" spc="0" normalizeH="0" baseline="0" noProof="0">
                              <a:ln>
                                <a:noFill/>
                              </a:ln>
                              <a:solidFill>
                                <a:srgbClr val="000000"/>
                              </a:solidFill>
                              <a:effectLst/>
                              <a:uLnTx/>
                              <a:uFillTx/>
                              <a:latin typeface="Cambria Math" panose="02040503050406030204" pitchFamily="18" charset="0"/>
                              <a:cs typeface="+mn-cs"/>
                            </a:rPr>
                          </m:ctrlPr>
                        </m:barPr>
                        <m:e>
                          <m:r>
                            <a:rPr kumimoji="0" lang="en-US" sz="2800" b="0" i="1" u="none" strike="noStrike" kern="0" cap="none" spc="0" normalizeH="0" baseline="0" noProof="0">
                              <a:ln>
                                <a:noFill/>
                              </a:ln>
                              <a:solidFill>
                                <a:srgbClr val="000000"/>
                              </a:solidFill>
                              <a:effectLst/>
                              <a:uLnTx/>
                              <a:uFillTx/>
                              <a:latin typeface="Cambria Math" panose="02040503050406030204" pitchFamily="18" charset="0"/>
                              <a:cs typeface="+mn-cs"/>
                            </a:rPr>
                            <m:t>𝑣</m:t>
                          </m:r>
                        </m:e>
                      </m:bar>
                      <m:r>
                        <a:rPr lang="en-US" sz="2800" i="1" kern="0" baseline="30000">
                          <a:solidFill>
                            <a:srgbClr val="000000"/>
                          </a:solidFill>
                          <a:latin typeface="Cambria Math" panose="02040503050406030204" pitchFamily="18" charset="0"/>
                        </a:rPr>
                        <m:t>+</m:t>
                      </m:r>
                      <m:d>
                        <m:dPr>
                          <m:ctrlPr>
                            <a:rPr kumimoji="0" lang="en-US" sz="2800" b="0" i="1" u="none" strike="noStrike" kern="0" cap="none" spc="0" normalizeH="0" baseline="0" noProof="0">
                              <a:ln>
                                <a:noFill/>
                              </a:ln>
                              <a:solidFill>
                                <a:srgbClr val="000000"/>
                              </a:solidFill>
                              <a:effectLst/>
                              <a:uLnTx/>
                              <a:uFillTx/>
                              <a:latin typeface="Cambria Math" panose="02040503050406030204" pitchFamily="18" charset="0"/>
                              <a:cs typeface="+mn-cs"/>
                            </a:rPr>
                          </m:ctrlPr>
                        </m:dPr>
                        <m:e>
                          <m:r>
                            <a:rPr kumimoji="0" lang="en-US" sz="2800" b="0" i="1" u="none" strike="noStrike" kern="0" cap="none" spc="0" normalizeH="0" baseline="0" noProof="0">
                              <a:ln>
                                <a:noFill/>
                              </a:ln>
                              <a:solidFill>
                                <a:srgbClr val="000000"/>
                              </a:solidFill>
                              <a:effectLst/>
                              <a:uLnTx/>
                              <a:uFillTx/>
                              <a:latin typeface="Cambria Math" panose="02040503050406030204" pitchFamily="18" charset="0"/>
                              <a:cs typeface="+mn-cs"/>
                            </a:rPr>
                            <m:t>𝑧</m:t>
                          </m:r>
                        </m:e>
                      </m:d>
                      <m:r>
                        <m:rPr>
                          <m:nor/>
                        </m:rPr>
                        <a:rPr kumimoji="0" lang="en-US" sz="2800" b="0" i="0" u="none" strike="noStrike" kern="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cs typeface="+mn-cs"/>
                        </a:rPr>
                        <m:t> </m:t>
                      </m:r>
                      <m:r>
                        <m:rPr>
                          <m:nor/>
                        </m:rPr>
                        <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m:t>=</m:t>
                      </m:r>
                      <m:r>
                        <m:rPr>
                          <m:nor/>
                        </m:rPr>
                        <a:rPr kumimoji="0" lang="en-US" sz="1600" b="0" i="0" u="none" strike="noStrike" kern="1200" cap="none" spc="0" normalizeH="0" baseline="0" noProof="0" dirty="0" smtClean="0">
                          <a:ln>
                            <a:noFill/>
                          </a:ln>
                          <a:solidFill>
                            <a:srgbClr val="000000"/>
                          </a:solidFill>
                          <a:effectLst/>
                          <a:uLnTx/>
                          <a:uFillTx/>
                          <a:latin typeface="Verdana" panose="020B0604030504040204" pitchFamily="34" charset="0"/>
                          <a:ea typeface="MS PGothic" panose="020B0600070205080204" pitchFamily="34" charset="-128"/>
                          <a:cs typeface="+mn-cs"/>
                        </a:rPr>
                        <m:t> </m:t>
                      </m:r>
                      <m:d>
                        <m:dPr>
                          <m:ctrlP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cs typeface="+mn-cs"/>
                            </a:rPr>
                          </m:ctrlPr>
                        </m:dPr>
                        <m:e>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mn-cs"/>
                            </a:rPr>
                            <m:t>𝑅</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mn-cs"/>
                            </a:rPr>
                            <m:t>+</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mn-cs"/>
                            </a:rPr>
                            <m:t>𝑗</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mn-cs"/>
                            </a:rPr>
                            <m:t>𝜔</m:t>
                          </m:r>
                          <m:r>
                            <a:rPr kumimoji="0" lang="en-US" sz="2800" b="0" i="1" u="none" strike="noStrike" kern="0" cap="none" spc="0" normalizeH="0" baseline="0" noProof="0">
                              <a:ln>
                                <a:noFill/>
                              </a:ln>
                              <a:solidFill>
                                <a:srgbClr val="000000"/>
                              </a:solidFill>
                              <a:effectLst/>
                              <a:uLnTx/>
                              <a:uFillTx/>
                              <a:latin typeface="Cambria Math" panose="02040503050406030204" pitchFamily="18" charset="0"/>
                              <a:cs typeface="+mn-cs"/>
                            </a:rPr>
                            <m:t>𝐿</m:t>
                          </m:r>
                        </m:e>
                      </m:d>
                      <m:bar>
                        <m:barPr>
                          <m:ctrlPr>
                            <a:rPr kumimoji="0" lang="en-US" sz="2800" b="0" i="1" u="none" strike="noStrike" kern="0" cap="none" spc="0" normalizeH="0" baseline="0" noProof="0">
                              <a:ln>
                                <a:noFill/>
                              </a:ln>
                              <a:solidFill>
                                <a:srgbClr val="000000"/>
                              </a:solidFill>
                              <a:effectLst/>
                              <a:uLnTx/>
                              <a:uFillTx/>
                              <a:latin typeface="Cambria Math" panose="02040503050406030204" pitchFamily="18" charset="0"/>
                              <a:cs typeface="+mn-cs"/>
                            </a:rPr>
                          </m:ctrlPr>
                        </m:barPr>
                        <m:e>
                          <m:r>
                            <a:rPr kumimoji="0" lang="en-US" sz="2800" b="0" i="1" u="none" strike="noStrike" kern="0" cap="none" spc="0" normalizeH="0" baseline="0" noProof="0">
                              <a:ln>
                                <a:noFill/>
                              </a:ln>
                              <a:solidFill>
                                <a:srgbClr val="000000"/>
                              </a:solidFill>
                              <a:effectLst/>
                              <a:uLnTx/>
                              <a:uFillTx/>
                              <a:latin typeface="Cambria Math" panose="02040503050406030204" pitchFamily="18" charset="0"/>
                              <a:cs typeface="+mn-cs"/>
                            </a:rPr>
                            <m:t>𝑖</m:t>
                          </m:r>
                        </m:e>
                      </m:bar>
                      <m:r>
                        <a:rPr lang="en-US" sz="2800" i="1" kern="0" baseline="30000">
                          <a:solidFill>
                            <a:srgbClr val="000000"/>
                          </a:solidFill>
                          <a:latin typeface="Cambria Math" panose="02040503050406030204" pitchFamily="18" charset="0"/>
                        </a:rPr>
                        <m:t>+</m:t>
                      </m:r>
                      <m:r>
                        <a:rPr kumimoji="0" lang="en-US" sz="2800" b="0" i="1" u="none" strike="noStrike" kern="0" cap="none" spc="0" normalizeH="0" baseline="0" noProof="0">
                          <a:ln>
                            <a:noFill/>
                          </a:ln>
                          <a:solidFill>
                            <a:srgbClr val="000000"/>
                          </a:solidFill>
                          <a:effectLst/>
                          <a:uLnTx/>
                          <a:uFillTx/>
                          <a:latin typeface="Cambria Math" panose="02040503050406030204" pitchFamily="18" charset="0"/>
                          <a:cs typeface="+mn-cs"/>
                        </a:rPr>
                        <m:t>(</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mn-cs"/>
                        </a:rPr>
                        <m:t>𝑧</m:t>
                      </m:r>
                      <m:r>
                        <a:rPr kumimoji="0" lang="en-US" sz="2800" b="0" i="1" u="none" strike="noStrike" kern="0" cap="none" spc="0" normalizeH="0" baseline="0" noProof="0">
                          <a:ln>
                            <a:noFill/>
                          </a:ln>
                          <a:solidFill>
                            <a:srgbClr val="000000"/>
                          </a:solidFill>
                          <a:effectLst/>
                          <a:uLnTx/>
                          <a:uFillTx/>
                          <a:latin typeface="Cambria Math" panose="02040503050406030204" pitchFamily="18" charset="0"/>
                          <a:cs typeface="+mn-cs"/>
                        </a:rPr>
                        <m:t>)</m:t>
                      </m:r>
                    </m:oMath>
                  </m:oMathPara>
                </a14:m>
                <a:endParaRPr kumimoji="0" lang="en-US" sz="2800" b="0" i="0" u="none" strike="noStrike" kern="0" cap="none" spc="0" normalizeH="0" baseline="0" noProof="0" dirty="0">
                  <a:ln>
                    <a:noFill/>
                  </a:ln>
                  <a:solidFill>
                    <a:srgbClr val="000000"/>
                  </a:solidFill>
                  <a:effectLst/>
                  <a:uLnTx/>
                  <a:uFillTx/>
                  <a:latin typeface="Times New Roman"/>
                  <a:ea typeface="MS PGothic" panose="020B0600070205080204" pitchFamily="34" charset="-128"/>
                  <a:cs typeface="+mn-cs"/>
                </a:endParaRPr>
              </a:p>
            </p:txBody>
          </p:sp>
        </mc:Choice>
        <mc:Fallback xmlns="">
          <p:sp>
            <p:nvSpPr>
              <p:cNvPr id="19" name="TextBox 18">
                <a:extLst>
                  <a:ext uri="{FF2B5EF4-FFF2-40B4-BE49-F238E27FC236}">
                    <a16:creationId xmlns:a16="http://schemas.microsoft.com/office/drawing/2014/main" id="{52826113-662B-4447-B8E7-8BB171BB44DF}"/>
                  </a:ext>
                </a:extLst>
              </p:cNvPr>
              <p:cNvSpPr txBox="1">
                <a:spLocks noRot="1" noChangeAspect="1" noMove="1" noResize="1" noEditPoints="1" noAdjustHandles="1" noChangeArrowheads="1" noChangeShapeType="1" noTextEdit="1"/>
              </p:cNvSpPr>
              <p:nvPr/>
            </p:nvSpPr>
            <p:spPr>
              <a:xfrm>
                <a:off x="1476376" y="4220764"/>
                <a:ext cx="4614862" cy="54367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75779AD-F3D5-4DDA-89E6-AE36DB394EAF}"/>
                  </a:ext>
                </a:extLst>
              </p:cNvPr>
              <p:cNvSpPr txBox="1"/>
              <p:nvPr/>
            </p:nvSpPr>
            <p:spPr>
              <a:xfrm>
                <a:off x="1476376" y="4829177"/>
                <a:ext cx="4614862" cy="543675"/>
              </a:xfrm>
              <a:prstGeom prst="rect">
                <a:avLst/>
              </a:prstGeom>
              <a:noFill/>
            </p:spPr>
            <p:txBody>
              <a:bodyPr wrap="square">
                <a:spAutoFit/>
              </a:bodyPr>
              <a:lstStyle/>
              <a:p>
                <a:pPr marL="342900" lvl="0" indent="-342900" eaLnBrk="0" hangingPunct="0">
                  <a:spcBef>
                    <a:spcPct val="20000"/>
                  </a:spcBef>
                  <a:defRPr/>
                </a:pPr>
                <a14:m>
                  <m:oMath xmlns:m="http://schemas.openxmlformats.org/officeDocument/2006/math">
                    <m:bar>
                      <m:barPr>
                        <m:ctrlP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mn-cs"/>
                          </a:rPr>
                        </m:ctrlPr>
                      </m:barPr>
                      <m:e>
                        <m:r>
                          <a:rPr kumimoji="0" lang="en-US" sz="2800" b="0" i="1" u="none" strike="noStrike" kern="0" cap="none" spc="0" normalizeH="0" baseline="0" noProof="0">
                            <a:ln>
                              <a:noFill/>
                            </a:ln>
                            <a:solidFill>
                              <a:srgbClr val="000000"/>
                            </a:solidFill>
                            <a:effectLst/>
                            <a:uLnTx/>
                            <a:uFillTx/>
                            <a:latin typeface="Cambria Math" panose="02040503050406030204" pitchFamily="18" charset="0"/>
                            <a:cs typeface="+mn-cs"/>
                          </a:rPr>
                          <m:t>𝑣</m:t>
                        </m:r>
                      </m:e>
                    </m:bar>
                    <m:r>
                      <a:rPr kumimoji="0" lang="en-US" sz="2800" b="0" i="1" u="none" strike="noStrike" kern="0" cap="none" spc="0" normalizeH="0" baseline="30000" noProof="0">
                        <a:ln>
                          <a:noFill/>
                        </a:ln>
                        <a:solidFill>
                          <a:srgbClr val="000000"/>
                        </a:solidFill>
                        <a:effectLst/>
                        <a:uLnTx/>
                        <a:uFillTx/>
                        <a:latin typeface="Cambria Math" panose="02040503050406030204" pitchFamily="18" charset="0"/>
                        <a:cs typeface="+mn-cs"/>
                      </a:rPr>
                      <m:t>+</m:t>
                    </m:r>
                    <m:d>
                      <m:dPr>
                        <m:ctrlPr>
                          <a:rPr kumimoji="0" lang="en-US" sz="2800" b="0" i="1" u="none" strike="noStrike" kern="0" cap="none" spc="0" normalizeH="0" baseline="0" noProof="0">
                            <a:ln>
                              <a:noFill/>
                            </a:ln>
                            <a:solidFill>
                              <a:srgbClr val="000000"/>
                            </a:solidFill>
                            <a:effectLst/>
                            <a:uLnTx/>
                            <a:uFillTx/>
                            <a:latin typeface="Cambria Math" panose="02040503050406030204" pitchFamily="18" charset="0"/>
                            <a:cs typeface="+mn-cs"/>
                          </a:rPr>
                        </m:ctrlPr>
                      </m:dPr>
                      <m:e>
                        <m:r>
                          <a:rPr kumimoji="0" lang="en-US" sz="2800" b="0" i="1" u="none" strike="noStrike" kern="0" cap="none" spc="0" normalizeH="0" baseline="0" noProof="0">
                            <a:ln>
                              <a:noFill/>
                            </a:ln>
                            <a:solidFill>
                              <a:srgbClr val="000000"/>
                            </a:solidFill>
                            <a:effectLst/>
                            <a:uLnTx/>
                            <a:uFillTx/>
                            <a:latin typeface="Cambria Math" panose="02040503050406030204" pitchFamily="18" charset="0"/>
                            <a:cs typeface="+mn-cs"/>
                          </a:rPr>
                          <m:t>𝑧</m:t>
                        </m:r>
                      </m:e>
                    </m:d>
                    <m:r>
                      <m:rPr>
                        <m:nor/>
                      </m:rPr>
                      <a:rPr kumimoji="0" lang="en-US" sz="2800" b="0" i="0" u="none" strike="noStrike" kern="0" cap="none" spc="0" normalizeH="0" baseline="0" noProof="0" smtClean="0">
                        <a:ln>
                          <a:noFill/>
                        </a:ln>
                        <a:solidFill>
                          <a:srgbClr val="000000"/>
                        </a:solidFill>
                        <a:effectLst/>
                        <a:uLnTx/>
                        <a:uFillTx/>
                        <a:latin typeface="Cambria Math" panose="02040503050406030204" pitchFamily="18" charset="0"/>
                        <a:cs typeface="+mn-cs"/>
                      </a:rPr>
                      <m:t>/</m:t>
                    </m:r>
                    <m:bar>
                      <m:barPr>
                        <m:ctrlPr>
                          <a:rPr lang="en-US" sz="2800" i="1" kern="0">
                            <a:solidFill>
                              <a:srgbClr val="000000"/>
                            </a:solidFill>
                            <a:latin typeface="Cambria Math" panose="02040503050406030204" pitchFamily="18" charset="0"/>
                          </a:rPr>
                        </m:ctrlPr>
                      </m:barPr>
                      <m:e>
                        <m:r>
                          <a:rPr lang="en-US" sz="2800" i="1" kern="0">
                            <a:solidFill>
                              <a:srgbClr val="000000"/>
                            </a:solidFill>
                            <a:latin typeface="Cambria Math" panose="02040503050406030204" pitchFamily="18" charset="0"/>
                          </a:rPr>
                          <m:t>𝑖</m:t>
                        </m:r>
                      </m:e>
                    </m:bar>
                    <m:r>
                      <a:rPr lang="en-US" sz="2800" i="1" kern="0" baseline="30000">
                        <a:solidFill>
                          <a:srgbClr val="000000"/>
                        </a:solidFill>
                        <a:latin typeface="Cambria Math" panose="02040503050406030204" pitchFamily="18" charset="0"/>
                      </a:rPr>
                      <m:t>+</m:t>
                    </m:r>
                    <m:r>
                      <a:rPr lang="en-US" sz="2800" i="1" kern="0">
                        <a:solidFill>
                          <a:srgbClr val="000000"/>
                        </a:solidFill>
                        <a:latin typeface="Cambria Math" panose="02040503050406030204" pitchFamily="18" charset="0"/>
                      </a:rPr>
                      <m:t>(</m:t>
                    </m:r>
                    <m:r>
                      <a:rPr lang="en-US" sz="2800" i="1" kern="0">
                        <a:solidFill>
                          <a:srgbClr val="000000"/>
                        </a:solidFill>
                        <a:latin typeface="Cambria Math" panose="02040503050406030204" pitchFamily="18" charset="0"/>
                      </a:rPr>
                      <m:t>𝑧</m:t>
                    </m:r>
                    <m:r>
                      <a:rPr lang="en-US" sz="2800" i="1" kern="0">
                        <a:solidFill>
                          <a:srgbClr val="000000"/>
                        </a:solidFill>
                        <a:latin typeface="Cambria Math" panose="02040503050406030204" pitchFamily="18" charset="0"/>
                      </a:rPr>
                      <m:t>)</m:t>
                    </m:r>
                    <m:r>
                      <m:rPr>
                        <m:nor/>
                      </m:rPr>
                      <a:rPr lang="en-US" sz="2800" b="0" i="0" kern="0" smtClean="0">
                        <a:solidFill>
                          <a:srgbClr val="000000"/>
                        </a:solidFill>
                        <a:latin typeface="Cambria Math" panose="02040503050406030204" pitchFamily="18" charset="0"/>
                      </a:rPr>
                      <m:t> </m:t>
                    </m:r>
                    <m:r>
                      <m:rPr>
                        <m:nor/>
                      </m:rPr>
                      <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m:t>=</m:t>
                    </m:r>
                    <m:r>
                      <m:rPr>
                        <m:nor/>
                      </m:rPr>
                      <a:rPr kumimoji="0" lang="en-US" sz="1600" b="0" i="0" u="none" strike="noStrike" kern="1200" cap="none" spc="0" normalizeH="0" baseline="0" noProof="0" dirty="0" smtClean="0">
                        <a:ln>
                          <a:noFill/>
                        </a:ln>
                        <a:solidFill>
                          <a:srgbClr val="000000"/>
                        </a:solidFill>
                        <a:effectLst/>
                        <a:uLnTx/>
                        <a:uFillTx/>
                        <a:latin typeface="Verdana" panose="020B0604030504040204" pitchFamily="34" charset="0"/>
                        <a:ea typeface="MS PGothic" panose="020B0600070205080204" pitchFamily="34" charset="-128"/>
                        <a:cs typeface="+mn-cs"/>
                      </a:rPr>
                      <m:t> </m:t>
                    </m:r>
                    <m:d>
                      <m:dPr>
                        <m:ctrlP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cs typeface="+mn-cs"/>
                          </a:rPr>
                        </m:ctrlPr>
                      </m:dPr>
                      <m:e>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mn-cs"/>
                          </a:rPr>
                          <m:t>𝑅</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mn-cs"/>
                          </a:rPr>
                          <m:t>+</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mn-cs"/>
                          </a:rPr>
                          <m:t>𝑗</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mn-cs"/>
                          </a:rPr>
                          <m:t>𝜔</m:t>
                        </m:r>
                        <m:r>
                          <a:rPr kumimoji="0" lang="en-US" sz="2800" b="0" i="1" u="none" strike="noStrike" kern="0" cap="none" spc="0" normalizeH="0" baseline="0" noProof="0">
                            <a:ln>
                              <a:noFill/>
                            </a:ln>
                            <a:solidFill>
                              <a:srgbClr val="000000"/>
                            </a:solidFill>
                            <a:effectLst/>
                            <a:uLnTx/>
                            <a:uFillTx/>
                            <a:latin typeface="Cambria Math" panose="02040503050406030204" pitchFamily="18" charset="0"/>
                            <a:cs typeface="+mn-cs"/>
                          </a:rPr>
                          <m:t>𝐿</m:t>
                        </m:r>
                      </m:e>
                    </m:d>
                  </m:oMath>
                </a14:m>
                <a:r>
                  <a:rPr kumimoji="0" lang="en-US" sz="2800" b="0" i="0" u="none" strike="noStrike" kern="0" cap="none" spc="0" normalizeH="0" baseline="0" noProof="0" dirty="0">
                    <a:ln>
                      <a:noFill/>
                    </a:ln>
                    <a:solidFill>
                      <a:srgbClr val="000000"/>
                    </a:solidFill>
                    <a:effectLst/>
                    <a:uLnTx/>
                    <a:uFillTx/>
                    <a:latin typeface="Times New Roman"/>
                    <a:ea typeface="MS PGothic" panose="020B0600070205080204" pitchFamily="34" charset="-128"/>
                    <a:cs typeface="+mn-cs"/>
                  </a:rPr>
                  <a:t>/</a:t>
                </a:r>
                <a:r>
                  <a:rPr kumimoji="0" lang="el-GR" sz="2800" b="0" i="0" u="none" strike="noStrike" kern="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rPr>
                  <a:t>γ</a:t>
                </a:r>
                <a:endParaRPr kumimoji="0" lang="en-US" sz="2800" b="0" i="0" u="none" strike="noStrike" kern="0" cap="none" spc="0" normalizeH="0" baseline="0" noProof="0" dirty="0">
                  <a:ln>
                    <a:noFill/>
                  </a:ln>
                  <a:solidFill>
                    <a:srgbClr val="000000"/>
                  </a:solidFill>
                  <a:effectLst/>
                  <a:uLnTx/>
                  <a:uFillTx/>
                  <a:latin typeface="Times New Roman"/>
                  <a:ea typeface="MS PGothic" panose="020B0600070205080204" pitchFamily="34" charset="-128"/>
                  <a:cs typeface="+mn-cs"/>
                </a:endParaRPr>
              </a:p>
            </p:txBody>
          </p:sp>
        </mc:Choice>
        <mc:Fallback xmlns="">
          <p:sp>
            <p:nvSpPr>
              <p:cNvPr id="21" name="TextBox 20">
                <a:extLst>
                  <a:ext uri="{FF2B5EF4-FFF2-40B4-BE49-F238E27FC236}">
                    <a16:creationId xmlns:a16="http://schemas.microsoft.com/office/drawing/2014/main" id="{775779AD-F3D5-4DDA-89E6-AE36DB394EAF}"/>
                  </a:ext>
                </a:extLst>
              </p:cNvPr>
              <p:cNvSpPr txBox="1">
                <a:spLocks noRot="1" noChangeAspect="1" noMove="1" noResize="1" noEditPoints="1" noAdjustHandles="1" noChangeArrowheads="1" noChangeShapeType="1" noTextEdit="1"/>
              </p:cNvSpPr>
              <p:nvPr/>
            </p:nvSpPr>
            <p:spPr>
              <a:xfrm>
                <a:off x="1476376" y="4829177"/>
                <a:ext cx="4614862" cy="543675"/>
              </a:xfrm>
              <a:prstGeom prst="rect">
                <a:avLst/>
              </a:prstGeom>
              <a:blipFill>
                <a:blip r:embed="rId11"/>
                <a:stretch>
                  <a:fillRect t="-12360" b="-269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7D29E49-0DC3-4A53-A5A4-15746500DF1D}"/>
                  </a:ext>
                </a:extLst>
              </p:cNvPr>
              <p:cNvSpPr txBox="1"/>
              <p:nvPr/>
            </p:nvSpPr>
            <p:spPr>
              <a:xfrm>
                <a:off x="1476375" y="5564808"/>
                <a:ext cx="7162800" cy="523220"/>
              </a:xfrm>
              <a:prstGeom prst="rect">
                <a:avLst/>
              </a:prstGeom>
              <a:solidFill>
                <a:schemeClr val="accent1">
                  <a:lumMod val="20000"/>
                  <a:lumOff val="80000"/>
                </a:schemeClr>
              </a:solidFill>
            </p:spPr>
            <p:txBody>
              <a:bodyPr wrap="square">
                <a:spAutoFit/>
              </a:bodyPr>
              <a:lstStyle/>
              <a:p>
                <a14:m>
                  <m:oMath xmlns:m="http://schemas.openxmlformats.org/officeDocument/2006/math">
                    <m:r>
                      <m:rPr>
                        <m:nor/>
                      </m:rPr>
                      <a:rPr kumimoji="0" lang="en-US" sz="2800" b="0" i="0" u="none" strike="noStrike" kern="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cs typeface="+mn-cs"/>
                      </a:rPr>
                      <m:t>Z</m:t>
                    </m:r>
                    <m:r>
                      <m:rPr>
                        <m:nor/>
                      </m:rPr>
                      <a:rPr kumimoji="0" lang="en-US" sz="2800" b="0" i="0" u="none" strike="noStrike" kern="0" cap="none" spc="0" normalizeH="0" baseline="-25000" noProof="0" smtClean="0">
                        <a:ln>
                          <a:noFill/>
                        </a:ln>
                        <a:solidFill>
                          <a:srgbClr val="000000"/>
                        </a:solidFill>
                        <a:effectLst/>
                        <a:uLnTx/>
                        <a:uFillTx/>
                        <a:latin typeface="Cambria Math" panose="02040503050406030204" pitchFamily="18" charset="0"/>
                        <a:ea typeface="MS PGothic" panose="020B0600070205080204" pitchFamily="34" charset="-128"/>
                        <a:cs typeface="+mn-cs"/>
                      </a:rPr>
                      <m:t>0</m:t>
                    </m:r>
                    <m:r>
                      <m:rPr>
                        <m:nor/>
                      </m:rPr>
                      <a:rPr kumimoji="0" lang="en-US" sz="2800" b="0" i="0" u="none" strike="noStrike" kern="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cs typeface="+mn-cs"/>
                      </a:rPr>
                      <m:t> </m:t>
                    </m:r>
                    <m:r>
                      <m:rPr>
                        <m:nor/>
                      </m:rPr>
                      <a:rPr kumimoji="0" lang="en-US" sz="1600" b="0" i="0" u="none" strike="noStrike" kern="1200" cap="none" spc="0" normalizeH="0" baseline="0" noProof="0" dirty="0" smtClean="0">
                        <a:ln>
                          <a:noFill/>
                        </a:ln>
                        <a:solidFill>
                          <a:srgbClr val="000000"/>
                        </a:solidFill>
                        <a:effectLst/>
                        <a:uLnTx/>
                        <a:uFillTx/>
                        <a:latin typeface="Verdana" panose="020B0604030504040204" pitchFamily="34" charset="0"/>
                        <a:ea typeface="MS PGothic" panose="020B0600070205080204" pitchFamily="34" charset="-128"/>
                        <a:cs typeface="+mn-cs"/>
                      </a:rPr>
                      <m:t>= </m:t>
                    </m:r>
                    <m:d>
                      <m:dPr>
                        <m:ctrlP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cs typeface="+mn-cs"/>
                          </a:rPr>
                        </m:ctrlPr>
                      </m:dPr>
                      <m:e>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mn-cs"/>
                          </a:rPr>
                          <m:t>𝑅</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mn-cs"/>
                          </a:rPr>
                          <m:t>+</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mn-cs"/>
                          </a:rPr>
                          <m:t>𝑗</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mn-cs"/>
                          </a:rPr>
                          <m:t>𝜔</m:t>
                        </m:r>
                        <m:r>
                          <a:rPr kumimoji="0" lang="en-US" sz="2800" b="0" i="1" u="none" strike="noStrike" kern="0" cap="none" spc="0" normalizeH="0" baseline="0" noProof="0">
                            <a:ln>
                              <a:noFill/>
                            </a:ln>
                            <a:solidFill>
                              <a:srgbClr val="000000"/>
                            </a:solidFill>
                            <a:effectLst/>
                            <a:uLnTx/>
                            <a:uFillTx/>
                            <a:latin typeface="Cambria Math" panose="02040503050406030204" pitchFamily="18" charset="0"/>
                            <a:cs typeface="+mn-cs"/>
                          </a:rPr>
                          <m:t>𝐿</m:t>
                        </m:r>
                      </m:e>
                    </m:d>
                  </m:oMath>
                </a14:m>
                <a:r>
                  <a:rPr kumimoji="0" lang="en-US" sz="2800" b="0" i="0" u="none" strike="noStrike" kern="0" cap="none" spc="0" normalizeH="0" baseline="0" noProof="0" dirty="0">
                    <a:ln>
                      <a:noFill/>
                    </a:ln>
                    <a:solidFill>
                      <a:srgbClr val="000000"/>
                    </a:solidFill>
                    <a:effectLst/>
                    <a:uLnTx/>
                    <a:uFillTx/>
                    <a:latin typeface="Times New Roman"/>
                    <a:ea typeface="MS PGothic" panose="020B0600070205080204" pitchFamily="34" charset="-128"/>
                    <a:cs typeface="+mn-cs"/>
                  </a:rPr>
                  <a:t>/</a:t>
                </a:r>
                <a:r>
                  <a:rPr kumimoji="0" lang="el-GR" sz="2800" b="0" i="0" u="none" strike="noStrike" kern="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γ</a:t>
                </a:r>
                <a:r>
                  <a:rPr kumimoji="0" lang="en-US" sz="2800" b="0" i="0" u="none" strike="noStrike" kern="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 = [(</a:t>
                </a:r>
                <a14:m>
                  <m:oMath xmlns:m="http://schemas.openxmlformats.org/officeDocument/2006/math">
                    <m:r>
                      <a:rPr lang="en-US" sz="2800" i="1" kern="0">
                        <a:solidFill>
                          <a:srgbClr val="000000"/>
                        </a:solidFill>
                        <a:latin typeface="Cambria Math" panose="02040503050406030204" pitchFamily="18" charset="0"/>
                      </a:rPr>
                      <m:t>𝑅</m:t>
                    </m:r>
                    <m:r>
                      <a:rPr lang="en-US" sz="2800" i="1" kern="0">
                        <a:solidFill>
                          <a:srgbClr val="000000"/>
                        </a:solidFill>
                        <a:latin typeface="Cambria Math" panose="02040503050406030204" pitchFamily="18" charset="0"/>
                      </a:rPr>
                      <m:t>+</m:t>
                    </m:r>
                    <m:r>
                      <a:rPr lang="en-US" sz="2800" i="1" kern="0">
                        <a:solidFill>
                          <a:srgbClr val="000000"/>
                        </a:solidFill>
                        <a:latin typeface="Cambria Math" panose="02040503050406030204" pitchFamily="18" charset="0"/>
                      </a:rPr>
                      <m:t>𝑗</m:t>
                    </m:r>
                    <m:r>
                      <a:rPr lang="en-US" sz="2800" i="1" kern="0">
                        <a:solidFill>
                          <a:srgbClr val="000000"/>
                        </a:solidFill>
                        <a:latin typeface="Cambria Math" panose="02040503050406030204" pitchFamily="18" charset="0"/>
                      </a:rPr>
                      <m:t>𝜔</m:t>
                    </m:r>
                    <m:r>
                      <a:rPr lang="en-US" sz="2800" i="1" kern="0">
                        <a:solidFill>
                          <a:srgbClr val="000000"/>
                        </a:solidFill>
                        <a:latin typeface="Cambria Math" panose="02040503050406030204" pitchFamily="18" charset="0"/>
                      </a:rPr>
                      <m:t>𝐿</m:t>
                    </m:r>
                  </m:oMath>
                </a14:m>
                <a:r>
                  <a:rPr kumimoji="0" lang="en-US" sz="2800" b="0" i="0" u="none" strike="noStrike" kern="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a:t>
                </a:r>
                <a14:m>
                  <m:oMath xmlns:m="http://schemas.openxmlformats.org/officeDocument/2006/math">
                    <m:r>
                      <a:rPr lang="en-US" sz="2800" b="0" i="1" kern="0" smtClean="0">
                        <a:solidFill>
                          <a:srgbClr val="000000"/>
                        </a:solidFill>
                        <a:latin typeface="Cambria Math" panose="02040503050406030204" pitchFamily="18" charset="0"/>
                      </a:rPr>
                      <m:t>𝐺</m:t>
                    </m:r>
                    <m:r>
                      <a:rPr lang="en-US" sz="2800" i="1" kern="0">
                        <a:solidFill>
                          <a:srgbClr val="000000"/>
                        </a:solidFill>
                        <a:latin typeface="Cambria Math" panose="02040503050406030204" pitchFamily="18" charset="0"/>
                      </a:rPr>
                      <m:t>+</m:t>
                    </m:r>
                    <m:r>
                      <a:rPr lang="en-US" sz="2800" i="1" kern="0">
                        <a:solidFill>
                          <a:srgbClr val="000000"/>
                        </a:solidFill>
                        <a:latin typeface="Cambria Math" panose="02040503050406030204" pitchFamily="18" charset="0"/>
                      </a:rPr>
                      <m:t>𝑗</m:t>
                    </m:r>
                    <m:r>
                      <a:rPr lang="en-US" sz="2800" i="1" kern="0">
                        <a:solidFill>
                          <a:srgbClr val="000000"/>
                        </a:solidFill>
                        <a:latin typeface="Cambria Math" panose="02040503050406030204" pitchFamily="18" charset="0"/>
                      </a:rPr>
                      <m:t>𝜔</m:t>
                    </m:r>
                    <m:r>
                      <a:rPr lang="en-US" sz="2800" b="0" i="1" kern="0" smtClean="0">
                        <a:solidFill>
                          <a:srgbClr val="000000"/>
                        </a:solidFill>
                        <a:latin typeface="Cambria Math" panose="02040503050406030204" pitchFamily="18" charset="0"/>
                      </a:rPr>
                      <m:t>𝐶</m:t>
                    </m:r>
                  </m:oMath>
                </a14:m>
                <a:r>
                  <a:rPr kumimoji="0" lang="en-US" sz="2800" b="0" i="0" u="none" strike="noStrike" kern="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a:t>
                </a:r>
                <a:r>
                  <a:rPr kumimoji="0" lang="en-US" sz="2800" b="0" i="0" u="none" strike="noStrike" kern="0" cap="none" spc="0" normalizeH="0" baseline="30000" noProof="0" dirty="0">
                    <a:ln>
                      <a:noFill/>
                    </a:ln>
                    <a:solidFill>
                      <a:srgbClr val="000000"/>
                    </a:solidFill>
                    <a:effectLst/>
                    <a:uLnTx/>
                    <a:uFillTx/>
                    <a:latin typeface="Cambria Math" panose="02040503050406030204" pitchFamily="18" charset="0"/>
                    <a:ea typeface="Cambria Math" panose="02040503050406030204" pitchFamily="18" charset="0"/>
                  </a:rPr>
                  <a:t>1/2</a:t>
                </a:r>
                <a:endParaRPr lang="en-US" baseline="30000" dirty="0"/>
              </a:p>
            </p:txBody>
          </p:sp>
        </mc:Choice>
        <mc:Fallback xmlns="">
          <p:sp>
            <p:nvSpPr>
              <p:cNvPr id="23" name="TextBox 22">
                <a:extLst>
                  <a:ext uri="{FF2B5EF4-FFF2-40B4-BE49-F238E27FC236}">
                    <a16:creationId xmlns:a16="http://schemas.microsoft.com/office/drawing/2014/main" id="{07D29E49-0DC3-4A53-A5A4-15746500DF1D}"/>
                  </a:ext>
                </a:extLst>
              </p:cNvPr>
              <p:cNvSpPr txBox="1">
                <a:spLocks noRot="1" noChangeAspect="1" noMove="1" noResize="1" noEditPoints="1" noAdjustHandles="1" noChangeArrowheads="1" noChangeShapeType="1" noTextEdit="1"/>
              </p:cNvSpPr>
              <p:nvPr/>
            </p:nvSpPr>
            <p:spPr>
              <a:xfrm>
                <a:off x="1476375" y="5564808"/>
                <a:ext cx="7162800" cy="523220"/>
              </a:xfrm>
              <a:prstGeom prst="rect">
                <a:avLst/>
              </a:prstGeom>
              <a:blipFill>
                <a:blip r:embed="rId12"/>
                <a:stretch>
                  <a:fillRect t="-13953"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EF75A74-E423-4122-BE83-C52C6A5EE46D}"/>
                  </a:ext>
                </a:extLst>
              </p:cNvPr>
              <p:cNvSpPr txBox="1"/>
              <p:nvPr/>
            </p:nvSpPr>
            <p:spPr>
              <a:xfrm>
                <a:off x="4248150" y="273383"/>
                <a:ext cx="4614862" cy="523220"/>
              </a:xfrm>
              <a:prstGeom prst="rect">
                <a:avLst/>
              </a:prstGeom>
              <a:solidFill>
                <a:schemeClr val="accent1">
                  <a:lumMod val="20000"/>
                  <a:lumOff val="80000"/>
                </a:schemeClr>
              </a:solidFill>
            </p:spPr>
            <p:txBody>
              <a:bodyPr wrap="square">
                <a:spAutoFit/>
              </a:bodyPr>
              <a:lstStyle/>
              <a:p>
                <a:r>
                  <a:rPr kumimoji="0" lang="el-GR" sz="2800" b="0" i="0" u="none" strike="noStrike" kern="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γ</a:t>
                </a:r>
                <a:r>
                  <a:rPr kumimoji="0" lang="en-US" sz="2800" b="0" i="0" u="none" strike="noStrike" kern="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 = [(</a:t>
                </a:r>
                <a14:m>
                  <m:oMath xmlns:m="http://schemas.openxmlformats.org/officeDocument/2006/math">
                    <m:r>
                      <a:rPr kumimoji="0" lang="en-US" sz="2800" b="0" i="1" u="none" strike="noStrike" kern="0" cap="none" spc="0" normalizeH="0" baseline="0" noProof="0">
                        <a:ln>
                          <a:noFill/>
                        </a:ln>
                        <a:solidFill>
                          <a:srgbClr val="000000"/>
                        </a:solidFill>
                        <a:effectLst/>
                        <a:uLnTx/>
                        <a:uFillTx/>
                        <a:latin typeface="Cambria Math" panose="02040503050406030204" pitchFamily="18" charset="0"/>
                        <a:cs typeface="+mn-cs"/>
                      </a:rPr>
                      <m:t>𝑅</m:t>
                    </m:r>
                    <m:r>
                      <a:rPr kumimoji="0" lang="en-US" sz="2800" b="0" i="1" u="none" strike="noStrike" kern="0" cap="none" spc="0" normalizeH="0" baseline="0" noProof="0">
                        <a:ln>
                          <a:noFill/>
                        </a:ln>
                        <a:solidFill>
                          <a:srgbClr val="000000"/>
                        </a:solidFill>
                        <a:effectLst/>
                        <a:uLnTx/>
                        <a:uFillTx/>
                        <a:latin typeface="Cambria Math" panose="02040503050406030204" pitchFamily="18" charset="0"/>
                        <a:cs typeface="+mn-cs"/>
                      </a:rPr>
                      <m:t>+</m:t>
                    </m:r>
                    <m:r>
                      <a:rPr kumimoji="0" lang="en-US" sz="2800" b="0" i="1" u="none" strike="noStrike" kern="0" cap="none" spc="0" normalizeH="0" baseline="0" noProof="0">
                        <a:ln>
                          <a:noFill/>
                        </a:ln>
                        <a:solidFill>
                          <a:srgbClr val="000000"/>
                        </a:solidFill>
                        <a:effectLst/>
                        <a:uLnTx/>
                        <a:uFillTx/>
                        <a:latin typeface="Cambria Math" panose="02040503050406030204" pitchFamily="18" charset="0"/>
                        <a:cs typeface="+mn-cs"/>
                      </a:rPr>
                      <m:t>𝑗</m:t>
                    </m:r>
                    <m:r>
                      <a:rPr kumimoji="0" lang="en-US" sz="2800" b="0" i="1" u="none" strike="noStrike" kern="0" cap="none" spc="0" normalizeH="0" baseline="0" noProof="0">
                        <a:ln>
                          <a:noFill/>
                        </a:ln>
                        <a:solidFill>
                          <a:srgbClr val="000000"/>
                        </a:solidFill>
                        <a:effectLst/>
                        <a:uLnTx/>
                        <a:uFillTx/>
                        <a:latin typeface="Cambria Math" panose="02040503050406030204" pitchFamily="18" charset="0"/>
                        <a:cs typeface="+mn-cs"/>
                      </a:rPr>
                      <m:t>𝜔</m:t>
                    </m:r>
                    <m:r>
                      <a:rPr kumimoji="0" lang="en-US" sz="2800" b="0" i="1" u="none" strike="noStrike" kern="0" cap="none" spc="0" normalizeH="0" baseline="0" noProof="0">
                        <a:ln>
                          <a:noFill/>
                        </a:ln>
                        <a:solidFill>
                          <a:srgbClr val="000000"/>
                        </a:solidFill>
                        <a:effectLst/>
                        <a:uLnTx/>
                        <a:uFillTx/>
                        <a:latin typeface="Cambria Math" panose="02040503050406030204" pitchFamily="18" charset="0"/>
                        <a:cs typeface="+mn-cs"/>
                      </a:rPr>
                      <m:t>𝐿</m:t>
                    </m:r>
                  </m:oMath>
                </a14:m>
                <a:r>
                  <a:rPr kumimoji="0" lang="en-US" sz="2800" b="0" i="0" u="none" strike="noStrike" kern="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a:t>
                </a:r>
                <a14:m>
                  <m:oMath xmlns:m="http://schemas.openxmlformats.org/officeDocument/2006/math">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mn-cs"/>
                      </a:rPr>
                      <m:t>𝐺</m:t>
                    </m:r>
                    <m:r>
                      <a:rPr kumimoji="0" lang="en-US" sz="2800" b="0" i="1" u="none" strike="noStrike" kern="0" cap="none" spc="0" normalizeH="0" baseline="0" noProof="0">
                        <a:ln>
                          <a:noFill/>
                        </a:ln>
                        <a:solidFill>
                          <a:srgbClr val="000000"/>
                        </a:solidFill>
                        <a:effectLst/>
                        <a:uLnTx/>
                        <a:uFillTx/>
                        <a:latin typeface="Cambria Math" panose="02040503050406030204" pitchFamily="18" charset="0"/>
                        <a:cs typeface="+mn-cs"/>
                      </a:rPr>
                      <m:t>+</m:t>
                    </m:r>
                    <m:r>
                      <a:rPr kumimoji="0" lang="en-US" sz="2800" b="0" i="1" u="none" strike="noStrike" kern="0" cap="none" spc="0" normalizeH="0" baseline="0" noProof="0">
                        <a:ln>
                          <a:noFill/>
                        </a:ln>
                        <a:solidFill>
                          <a:srgbClr val="000000"/>
                        </a:solidFill>
                        <a:effectLst/>
                        <a:uLnTx/>
                        <a:uFillTx/>
                        <a:latin typeface="Cambria Math" panose="02040503050406030204" pitchFamily="18" charset="0"/>
                        <a:cs typeface="+mn-cs"/>
                      </a:rPr>
                      <m:t>𝑗</m:t>
                    </m:r>
                    <m:r>
                      <a:rPr kumimoji="0" lang="en-US" sz="2800" b="0" i="1" u="none" strike="noStrike" kern="0" cap="none" spc="0" normalizeH="0" baseline="0" noProof="0">
                        <a:ln>
                          <a:noFill/>
                        </a:ln>
                        <a:solidFill>
                          <a:srgbClr val="000000"/>
                        </a:solidFill>
                        <a:effectLst/>
                        <a:uLnTx/>
                        <a:uFillTx/>
                        <a:latin typeface="Cambria Math" panose="02040503050406030204" pitchFamily="18" charset="0"/>
                        <a:cs typeface="+mn-cs"/>
                      </a:rPr>
                      <m:t>𝜔</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mn-cs"/>
                      </a:rPr>
                      <m:t>𝐶</m:t>
                    </m:r>
                  </m:oMath>
                </a14:m>
                <a:r>
                  <a:rPr kumimoji="0" lang="en-US" sz="2800" b="0" i="0" u="none" strike="noStrike" kern="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a:t>
                </a:r>
                <a:r>
                  <a:rPr kumimoji="0" lang="en-US" sz="2800" b="0" i="0" u="none" strike="noStrike" kern="0" cap="none" spc="0" normalizeH="0" baseline="30000" noProof="0" dirty="0">
                    <a:ln>
                      <a:noFill/>
                    </a:ln>
                    <a:solidFill>
                      <a:srgbClr val="000000"/>
                    </a:solidFill>
                    <a:effectLst/>
                    <a:uLnTx/>
                    <a:uFillTx/>
                    <a:latin typeface="Cambria Math" panose="02040503050406030204" pitchFamily="18" charset="0"/>
                    <a:ea typeface="Cambria Math" panose="02040503050406030204" pitchFamily="18" charset="0"/>
                    <a:cs typeface="+mn-cs"/>
                  </a:rPr>
                  <a:t>1/2</a:t>
                </a:r>
                <a:endParaRPr lang="en-US" dirty="0"/>
              </a:p>
            </p:txBody>
          </p:sp>
        </mc:Choice>
        <mc:Fallback xmlns="">
          <p:sp>
            <p:nvSpPr>
              <p:cNvPr id="25" name="TextBox 24">
                <a:extLst>
                  <a:ext uri="{FF2B5EF4-FFF2-40B4-BE49-F238E27FC236}">
                    <a16:creationId xmlns:a16="http://schemas.microsoft.com/office/drawing/2014/main" id="{3EF75A74-E423-4122-BE83-C52C6A5EE46D}"/>
                  </a:ext>
                </a:extLst>
              </p:cNvPr>
              <p:cNvSpPr txBox="1">
                <a:spLocks noRot="1" noChangeAspect="1" noMove="1" noResize="1" noEditPoints="1" noAdjustHandles="1" noChangeArrowheads="1" noChangeShapeType="1" noTextEdit="1"/>
              </p:cNvSpPr>
              <p:nvPr/>
            </p:nvSpPr>
            <p:spPr>
              <a:xfrm>
                <a:off x="4248150" y="273383"/>
                <a:ext cx="4614862" cy="523220"/>
              </a:xfrm>
              <a:prstGeom prst="rect">
                <a:avLst/>
              </a:prstGeom>
              <a:blipFill>
                <a:blip r:embed="rId13"/>
                <a:stretch>
                  <a:fillRect l="-2774" t="-12791" b="-31395"/>
                </a:stretch>
              </a:blipFill>
            </p:spPr>
            <p:txBody>
              <a:bodyPr/>
              <a:lstStyle/>
              <a:p>
                <a:r>
                  <a:rPr lang="en-US">
                    <a:noFill/>
                  </a:rPr>
                  <a:t> </a:t>
                </a:r>
              </a:p>
            </p:txBody>
          </p:sp>
        </mc:Fallback>
      </mc:AlternateContent>
      <p:sp>
        <p:nvSpPr>
          <p:cNvPr id="26" name="Line 45">
            <a:extLst>
              <a:ext uri="{FF2B5EF4-FFF2-40B4-BE49-F238E27FC236}">
                <a16:creationId xmlns:a16="http://schemas.microsoft.com/office/drawing/2014/main" id="{1CAFF18C-9457-429C-A31B-84C2452DDFD6}"/>
              </a:ext>
            </a:extLst>
          </p:cNvPr>
          <p:cNvSpPr>
            <a:spLocks noChangeShapeType="1"/>
          </p:cNvSpPr>
          <p:nvPr/>
        </p:nvSpPr>
        <p:spPr bwMode="auto">
          <a:xfrm flipH="1">
            <a:off x="5762624" y="861342"/>
            <a:ext cx="1162051" cy="4072608"/>
          </a:xfrm>
          <a:prstGeom prst="line">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 name="TextBox 26">
            <a:extLst>
              <a:ext uri="{FF2B5EF4-FFF2-40B4-BE49-F238E27FC236}">
                <a16:creationId xmlns:a16="http://schemas.microsoft.com/office/drawing/2014/main" id="{31FC1A23-4B21-468E-8F2D-135B5D4A8429}"/>
              </a:ext>
            </a:extLst>
          </p:cNvPr>
          <p:cNvSpPr txBox="1"/>
          <p:nvPr/>
        </p:nvSpPr>
        <p:spPr>
          <a:xfrm>
            <a:off x="6707982" y="3376356"/>
            <a:ext cx="2228851" cy="1015663"/>
          </a:xfrm>
          <a:prstGeom prst="rect">
            <a:avLst/>
          </a:prstGeom>
          <a:noFill/>
          <a:ln w="38100">
            <a:solidFill>
              <a:srgbClr val="C00000"/>
            </a:solidFill>
          </a:ln>
        </p:spPr>
        <p:txBody>
          <a:bodyPr wrap="square" rtlCol="0">
            <a:spAutoFit/>
          </a:bodyPr>
          <a:lstStyle/>
          <a:p>
            <a:r>
              <a:rPr lang="en-US" sz="2000" b="1" dirty="0"/>
              <a:t>Characteristic impedance of lossy TL</a:t>
            </a:r>
          </a:p>
        </p:txBody>
      </p:sp>
      <p:sp>
        <p:nvSpPr>
          <p:cNvPr id="28" name="Line 45">
            <a:extLst>
              <a:ext uri="{FF2B5EF4-FFF2-40B4-BE49-F238E27FC236}">
                <a16:creationId xmlns:a16="http://schemas.microsoft.com/office/drawing/2014/main" id="{B8835274-FDC7-4E33-9BF3-9C99394DDDEF}"/>
              </a:ext>
            </a:extLst>
          </p:cNvPr>
          <p:cNvSpPr>
            <a:spLocks noChangeShapeType="1"/>
          </p:cNvSpPr>
          <p:nvPr/>
        </p:nvSpPr>
        <p:spPr bwMode="auto">
          <a:xfrm flipH="1">
            <a:off x="6317456" y="4392020"/>
            <a:ext cx="1223963" cy="1132848"/>
          </a:xfrm>
          <a:prstGeom prst="line">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7223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1000"/>
                                        <p:tgtEl>
                                          <p:spTgt spid="26"/>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43033D-FB15-4DF7-991A-85A82EB095C3}"/>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80C763-3129-45EE-856F-48DB632C4B7E}"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6" name="TextBox 5">
            <a:extLst>
              <a:ext uri="{FF2B5EF4-FFF2-40B4-BE49-F238E27FC236}">
                <a16:creationId xmlns:a16="http://schemas.microsoft.com/office/drawing/2014/main" id="{DEE8BE05-B3A1-40B0-BF01-0C35C647F53A}"/>
              </a:ext>
            </a:extLst>
          </p:cNvPr>
          <p:cNvSpPr txBox="1"/>
          <p:nvPr/>
        </p:nvSpPr>
        <p:spPr>
          <a:xfrm>
            <a:off x="1085851" y="1178034"/>
            <a:ext cx="7734300" cy="4401205"/>
          </a:xfrm>
          <a:prstGeom prst="rect">
            <a:avLst/>
          </a:prstGeom>
          <a:noFill/>
        </p:spPr>
        <p:txBody>
          <a:bodyPr wrap="square">
            <a:spAutoFit/>
          </a:bodyPr>
          <a:lstStyle/>
          <a:p>
            <a:pPr marL="514350" marR="0" lvl="0" indent="-514350" algn="l" defTabSz="914400" rtl="0" eaLnBrk="1" fontAlgn="base" latinLnBrk="0" hangingPunct="1">
              <a:lnSpc>
                <a:spcPct val="100000"/>
              </a:lnSpc>
              <a:spcBef>
                <a:spcPct val="0"/>
              </a:spcBef>
              <a:spcAft>
                <a:spcPct val="0"/>
              </a:spcAft>
              <a:buClrTx/>
              <a:buSzTx/>
              <a:buFontTx/>
              <a:buAutoNum type="arabicPeriod"/>
              <a:tabLst/>
              <a:defRPr/>
            </a:pPr>
            <a:r>
              <a:rPr kumimoji="0" lang="en-US" sz="2800" b="1"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TRANSMISSION LINES - 7 lectures </a:t>
            </a:r>
          </a:p>
          <a:p>
            <a:pPr marL="457200" marR="0" lvl="0" indent="-457200" algn="l" defTabSz="914400" rtl="0" eaLnBrk="1" fontAlgn="base" latinLnBrk="0" hangingPunct="1">
              <a:lnSpc>
                <a:spcPct val="100000"/>
              </a:lnSpc>
              <a:spcBef>
                <a:spcPct val="0"/>
              </a:spcBef>
              <a:spcAft>
                <a:spcPct val="0"/>
              </a:spcAft>
              <a:buClrTx/>
              <a:buSzTx/>
              <a:buFontTx/>
              <a:buChar char="-"/>
              <a:tabLst/>
              <a:defRPr/>
            </a:pPr>
            <a:r>
              <a:rPr kumimoji="0" lang="en-US" sz="2800" b="0" i="0"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Transmission line equations (lossless lines) </a:t>
            </a:r>
          </a:p>
          <a:p>
            <a:pPr marL="457200" marR="0" lvl="0" indent="-457200" algn="l" defTabSz="914400" rtl="0" eaLnBrk="1" fontAlgn="base" latinLnBrk="0" hangingPunct="1">
              <a:lnSpc>
                <a:spcPct val="100000"/>
              </a:lnSpc>
              <a:spcBef>
                <a:spcPct val="0"/>
              </a:spcBef>
              <a:spcAft>
                <a:spcPct val="0"/>
              </a:spcAft>
              <a:buClrTx/>
              <a:buSzTx/>
              <a:buFontTx/>
              <a:buChar char="-"/>
              <a:tabLst/>
              <a:defRPr/>
            </a:pPr>
            <a:r>
              <a:rPr kumimoji="0" lang="en-US" sz="2800" b="0" i="0"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Sinusoidal waves </a:t>
            </a:r>
          </a:p>
          <a:p>
            <a:pPr marL="457200" marR="0" lvl="0" indent="-457200" algn="l" defTabSz="914400" rtl="0" eaLnBrk="1" fontAlgn="base" latinLnBrk="0" hangingPunct="1">
              <a:lnSpc>
                <a:spcPct val="100000"/>
              </a:lnSpc>
              <a:spcBef>
                <a:spcPct val="0"/>
              </a:spcBef>
              <a:spcAft>
                <a:spcPct val="0"/>
              </a:spcAft>
              <a:buClrTx/>
              <a:buSzTx/>
              <a:buFontTx/>
              <a:buChar char="-"/>
              <a:tabLst/>
              <a:defRPr/>
            </a:pPr>
            <a:r>
              <a:rPr kumimoji="0" lang="en-US" sz="2800" b="0" i="0"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Characteristic impedance </a:t>
            </a:r>
          </a:p>
          <a:p>
            <a:pPr marL="457200" marR="0" lvl="0" indent="-457200" algn="l" defTabSz="914400" rtl="0" eaLnBrk="1" fontAlgn="base" latinLnBrk="0" hangingPunct="1">
              <a:lnSpc>
                <a:spcPct val="100000"/>
              </a:lnSpc>
              <a:spcBef>
                <a:spcPct val="0"/>
              </a:spcBef>
              <a:spcAft>
                <a:spcPct val="0"/>
              </a:spcAft>
              <a:buClrTx/>
              <a:buSzTx/>
              <a:buFontTx/>
              <a:buChar char="-"/>
              <a:tabLst/>
              <a:defRPr/>
            </a:pPr>
            <a:r>
              <a:rPr kumimoji="0" lang="en-US" sz="2800" b="0" i="0"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Reflection and transmission; standing wave </a:t>
            </a:r>
          </a:p>
          <a:p>
            <a:pPr marL="457200" marR="0" lvl="0" indent="-457200" algn="l" defTabSz="914400" rtl="0" eaLnBrk="1" fontAlgn="base" latinLnBrk="0" hangingPunct="1">
              <a:lnSpc>
                <a:spcPct val="100000"/>
              </a:lnSpc>
              <a:spcBef>
                <a:spcPct val="0"/>
              </a:spcBef>
              <a:spcAft>
                <a:spcPct val="0"/>
              </a:spcAft>
              <a:buClrTx/>
              <a:buSzTx/>
              <a:buFontTx/>
              <a:buChar char="-"/>
              <a:tabLst/>
              <a:defRPr/>
            </a:pPr>
            <a:r>
              <a:rPr kumimoji="0" lang="en-US" sz="2800" b="0" i="0"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Attenuation and dispersion (lossy lines)</a:t>
            </a:r>
          </a:p>
          <a:p>
            <a:pPr marL="457200" marR="0" lvl="0" indent="-457200" algn="l" defTabSz="914400" rtl="0" eaLnBrk="1" fontAlgn="base" latinLnBrk="0" hangingPunct="1">
              <a:lnSpc>
                <a:spcPct val="100000"/>
              </a:lnSpc>
              <a:spcBef>
                <a:spcPct val="0"/>
              </a:spcBef>
              <a:spcAft>
                <a:spcPct val="0"/>
              </a:spcAft>
              <a:buClrTx/>
              <a:buSzTx/>
              <a:buFontTx/>
              <a:buChar char="-"/>
              <a:tabLst/>
              <a:defRPr/>
            </a:pPr>
            <a:r>
              <a:rPr kumimoji="0" lang="en-US" sz="28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Non-sinusoidal waves (bounce diagram)</a:t>
            </a:r>
          </a:p>
        </p:txBody>
      </p:sp>
    </p:spTree>
    <p:extLst>
      <p:ext uri="{BB962C8B-B14F-4D97-AF65-F5344CB8AC3E}">
        <p14:creationId xmlns:p14="http://schemas.microsoft.com/office/powerpoint/2010/main" val="3393717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D58E2329-5FC5-4EEC-B57C-D99889118D1D}" type="slidenum">
              <a:rPr lang="en-US" altLang="en-US" sz="1400">
                <a:latin typeface="Arial" panose="020B0604020202020204" pitchFamily="34" charset="0"/>
              </a:rPr>
              <a:pPr eaLnBrk="1" hangingPunct="1"/>
              <a:t>36</a:t>
            </a:fld>
            <a:endParaRPr lang="en-US" altLang="en-US" sz="1400">
              <a:latin typeface="Arial" panose="020B0604020202020204" pitchFamily="34" charset="0"/>
            </a:endParaRPr>
          </a:p>
        </p:txBody>
      </p:sp>
      <p:sp>
        <p:nvSpPr>
          <p:cNvPr id="39939" name="Rectangle 4"/>
          <p:cNvSpPr>
            <a:spLocks noChangeArrowheads="1"/>
          </p:cNvSpPr>
          <p:nvPr/>
        </p:nvSpPr>
        <p:spPr bwMode="auto">
          <a:xfrm>
            <a:off x="609600" y="152400"/>
            <a:ext cx="853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2000" b="1" u="sng">
                <a:solidFill>
                  <a:srgbClr val="0000FF"/>
                </a:solidFill>
              </a:rPr>
              <a:t>Non-Sinusoidal Waves</a:t>
            </a:r>
          </a:p>
        </p:txBody>
      </p:sp>
      <p:pic>
        <p:nvPicPr>
          <p:cNvPr id="39940" name="Picture 5" descr="27 copy"/>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bwMode="auto">
          <a:xfrm>
            <a:off x="1668463" y="741363"/>
            <a:ext cx="4227512" cy="533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 Box 7"/>
          <p:cNvSpPr txBox="1">
            <a:spLocks noChangeArrowheads="1"/>
          </p:cNvSpPr>
          <p:nvPr/>
        </p:nvSpPr>
        <p:spPr bwMode="auto">
          <a:xfrm>
            <a:off x="566738" y="466725"/>
            <a:ext cx="85772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1400"/>
              <a:t>(lossless transmission line)</a:t>
            </a:r>
          </a:p>
        </p:txBody>
      </p:sp>
      <p:sp>
        <p:nvSpPr>
          <p:cNvPr id="64521" name="Text Box 9"/>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Transmission Lines</a:t>
            </a:r>
          </a:p>
        </p:txBody>
      </p:sp>
      <p:sp>
        <p:nvSpPr>
          <p:cNvPr id="39943" name="Text Box 10"/>
          <p:cNvSpPr txBox="1">
            <a:spLocks noChangeArrowheads="1"/>
          </p:cNvSpPr>
          <p:nvPr/>
        </p:nvSpPr>
        <p:spPr bwMode="auto">
          <a:xfrm>
            <a:off x="7078663" y="1319213"/>
            <a:ext cx="2317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endParaRPr lang="en-US" altLang="en-US"/>
          </a:p>
        </p:txBody>
      </p:sp>
      <mc:AlternateContent xmlns:mc="http://schemas.openxmlformats.org/markup-compatibility/2006" xmlns:a14="http://schemas.microsoft.com/office/drawing/2010/main">
        <mc:Choice Requires="a14">
          <p:sp>
            <p:nvSpPr>
              <p:cNvPr id="39944" name="Text Box 11"/>
              <p:cNvSpPr txBox="1">
                <a:spLocks noChangeArrowheads="1"/>
              </p:cNvSpPr>
              <p:nvPr/>
            </p:nvSpPr>
            <p:spPr bwMode="auto">
              <a:xfrm>
                <a:off x="5192719" y="870793"/>
                <a:ext cx="3771888" cy="54391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sz="1800" dirty="0"/>
                  <a:t>Reflection of a rectangular voltage pulse of a </a:t>
                </a:r>
                <a:r>
                  <a:rPr lang="en-US" altLang="en-US" sz="1800" b="1" u="sng" dirty="0">
                    <a:solidFill>
                      <a:srgbClr val="C00000"/>
                    </a:solidFill>
                  </a:rPr>
                  <a:t>short circuit </a:t>
                </a:r>
                <a:r>
                  <a:rPr lang="en-US" altLang="en-US" sz="1800" b="1" dirty="0">
                    <a:solidFill>
                      <a:srgbClr val="C00000"/>
                    </a:solidFill>
                  </a:rPr>
                  <a:t>(Z=0, </a:t>
                </a:r>
                <a14:m>
                  <m:oMath xmlns:m="http://schemas.openxmlformats.org/officeDocument/2006/math">
                    <m:sSub>
                      <m:sSubPr>
                        <m:ctrlPr>
                          <a:rPr kumimoji="0" lang="en-US" sz="2400" b="1" i="1" strike="noStrike" kern="1200" cap="none" spc="0" normalizeH="0" baseline="0" noProof="0" smtClean="0">
                            <a:ln>
                              <a:noFill/>
                            </a:ln>
                            <a:solidFill>
                              <a:srgbClr val="C00000"/>
                            </a:solidFill>
                            <a:effectLst/>
                            <a:uLnTx/>
                            <a:uFillTx/>
                            <a:latin typeface="Cambria Math" panose="02040503050406030204" pitchFamily="18" charset="0"/>
                          </a:rPr>
                        </m:ctrlPr>
                      </m:sSubPr>
                      <m:e>
                        <m:r>
                          <a:rPr kumimoji="0" lang="en-US" sz="2400" b="1" i="1" strike="noStrike" kern="1200" cap="none" spc="0" normalizeH="0" baseline="0" noProof="0">
                            <a:ln>
                              <a:noFill/>
                            </a:ln>
                            <a:solidFill>
                              <a:srgbClr val="C00000"/>
                            </a:solidFill>
                            <a:effectLst/>
                            <a:uLnTx/>
                            <a:uFillTx/>
                            <a:latin typeface="Cambria Math" panose="02040503050406030204" pitchFamily="18" charset="0"/>
                          </a:rPr>
                          <m:t>𝝆</m:t>
                        </m:r>
                      </m:e>
                      <m:sub>
                        <m:r>
                          <a:rPr kumimoji="0" lang="en-US" sz="2400" b="1" i="1" strike="noStrike" kern="1200" cap="none" spc="0" normalizeH="0" baseline="0" noProof="0">
                            <a:ln>
                              <a:noFill/>
                            </a:ln>
                            <a:solidFill>
                              <a:srgbClr val="C00000"/>
                            </a:solidFill>
                            <a:effectLst/>
                            <a:uLnTx/>
                            <a:uFillTx/>
                            <a:latin typeface="Cambria Math" panose="02040503050406030204" pitchFamily="18" charset="0"/>
                          </a:rPr>
                          <m:t>𝒐</m:t>
                        </m:r>
                      </m:sub>
                    </m:sSub>
                    <m:r>
                      <a:rPr kumimoji="0" lang="en-US" sz="2400" b="1" i="1" strike="noStrike" kern="1200" cap="none" spc="0" normalizeH="0" baseline="0" noProof="0">
                        <a:ln>
                          <a:noFill/>
                        </a:ln>
                        <a:solidFill>
                          <a:srgbClr val="C00000"/>
                        </a:solidFill>
                        <a:effectLst/>
                        <a:uLnTx/>
                        <a:uFillTx/>
                        <a:latin typeface="Cambria Math" panose="02040503050406030204" pitchFamily="18" charset="0"/>
                      </a:rPr>
                      <m:t> </m:t>
                    </m:r>
                  </m:oMath>
                </a14:m>
                <a:r>
                  <a:rPr lang="en-US" altLang="en-US" sz="1800" b="1" dirty="0">
                    <a:solidFill>
                      <a:srgbClr val="C00000"/>
                    </a:solidFill>
                  </a:rPr>
                  <a:t>= -1)</a:t>
                </a:r>
                <a:r>
                  <a:rPr lang="en-US" altLang="en-US" sz="1800" dirty="0"/>
                  <a:t>. </a:t>
                </a:r>
              </a:p>
              <a:p>
                <a:pPr algn="just" eaLnBrk="1" hangingPunct="1"/>
                <a:endParaRPr lang="en-US" altLang="en-US" sz="1800" dirty="0"/>
              </a:p>
              <a:p>
                <a:pPr algn="just" eaLnBrk="1" hangingPunct="1"/>
                <a:endParaRPr lang="en-US" altLang="en-US" sz="1800" dirty="0"/>
              </a:p>
              <a:p>
                <a:pPr eaLnBrk="1" hangingPunct="1"/>
                <a:r>
                  <a:rPr lang="en-US" altLang="en-US" sz="1800" b="1" dirty="0">
                    <a:solidFill>
                      <a:srgbClr val="0000FF"/>
                    </a:solidFill>
                  </a:rPr>
                  <a:t>(a)</a:t>
                </a:r>
                <a:r>
                  <a:rPr lang="en-US" altLang="en-US" sz="1800" dirty="0"/>
                  <a:t> Shows the incident voltage pulse moving to the right.</a:t>
                </a:r>
              </a:p>
              <a:p>
                <a:pPr algn="just" eaLnBrk="1" hangingPunct="1"/>
                <a:endParaRPr lang="en-US" altLang="en-US" sz="1800" dirty="0"/>
              </a:p>
              <a:p>
                <a:pPr algn="just" eaLnBrk="1" hangingPunct="1"/>
                <a:endParaRPr lang="en-US" altLang="en-US" sz="1800" dirty="0"/>
              </a:p>
              <a:p>
                <a:pPr eaLnBrk="1" hangingPunct="1"/>
                <a:r>
                  <a:rPr lang="en-US" altLang="en-US" sz="1800" dirty="0"/>
                  <a:t>In </a:t>
                </a:r>
                <a:r>
                  <a:rPr lang="en-US" altLang="en-US" sz="1800" b="1" dirty="0">
                    <a:solidFill>
                      <a:srgbClr val="0000FF"/>
                    </a:solidFill>
                  </a:rPr>
                  <a:t>(b)</a:t>
                </a:r>
                <a:r>
                  <a:rPr lang="en-US" altLang="en-US" sz="1800" dirty="0"/>
                  <a:t> it is striking the </a:t>
                </a:r>
                <a:r>
                  <a:rPr lang="en-US" altLang="en-US" sz="1800" b="1" dirty="0">
                    <a:solidFill>
                      <a:srgbClr val="C00000"/>
                    </a:solidFill>
                  </a:rPr>
                  <a:t>short-circuit </a:t>
                </a:r>
                <a:r>
                  <a:rPr lang="en-US" altLang="en-US" sz="1800" dirty="0"/>
                  <a:t>termination; note that the sum of the incident and the reflected voltages must always be zero at that position. </a:t>
                </a:r>
                <a:br>
                  <a:rPr lang="en-US" altLang="en-US" sz="1800" dirty="0"/>
                </a:br>
                <a:endParaRPr lang="en-US" altLang="en-US" sz="1800" dirty="0"/>
              </a:p>
              <a:p>
                <a:pPr algn="just" eaLnBrk="1" hangingPunct="1"/>
                <a:endParaRPr lang="en-US" altLang="en-US" sz="1800" dirty="0"/>
              </a:p>
              <a:p>
                <a:pPr eaLnBrk="1" hangingPunct="1"/>
                <a:r>
                  <a:rPr lang="en-US" altLang="en-US" sz="1800" dirty="0"/>
                  <a:t>In </a:t>
                </a:r>
                <a:r>
                  <a:rPr lang="en-US" altLang="en-US" sz="1800" b="1" dirty="0">
                    <a:solidFill>
                      <a:srgbClr val="0000FF"/>
                    </a:solidFill>
                  </a:rPr>
                  <a:t>(c)</a:t>
                </a:r>
                <a:r>
                  <a:rPr lang="en-US" altLang="en-US" sz="1800" dirty="0"/>
                  <a:t>, the reflected pulse is moving to the left. </a:t>
                </a:r>
              </a:p>
            </p:txBody>
          </p:sp>
        </mc:Choice>
        <mc:Fallback xmlns="">
          <p:sp>
            <p:nvSpPr>
              <p:cNvPr id="39944" name="Text Box 11"/>
              <p:cNvSpPr txBox="1">
                <a:spLocks noRot="1" noChangeAspect="1" noMove="1" noResize="1" noEditPoints="1" noAdjustHandles="1" noChangeArrowheads="1" noChangeShapeType="1" noTextEdit="1"/>
              </p:cNvSpPr>
              <p:nvPr/>
            </p:nvSpPr>
            <p:spPr bwMode="auto">
              <a:xfrm>
                <a:off x="5192719" y="870793"/>
                <a:ext cx="3771888" cy="5439118"/>
              </a:xfrm>
              <a:prstGeom prst="rect">
                <a:avLst/>
              </a:prstGeom>
              <a:blipFill>
                <a:blip r:embed="rId4"/>
                <a:stretch>
                  <a:fillRect l="-1454" t="-673" r="-3069" b="-89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9945" name="Rectangle 12"/>
          <p:cNvSpPr>
            <a:spLocks noChangeArrowheads="1"/>
          </p:cNvSpPr>
          <p:nvPr/>
        </p:nvSpPr>
        <p:spPr bwMode="auto">
          <a:xfrm>
            <a:off x="3873500" y="3708400"/>
            <a:ext cx="571500" cy="546100"/>
          </a:xfrm>
          <a:prstGeom prst="rect">
            <a:avLst/>
          </a:prstGeom>
          <a:solidFill>
            <a:schemeClr val="bg1"/>
          </a:solidFill>
          <a:ln w="9525">
            <a:solidFill>
              <a:schemeClr val="bg1"/>
            </a:solidFill>
            <a:miter lim="800000"/>
            <a:headEnd/>
            <a:tailEnd/>
          </a:ln>
        </p:spPr>
        <p:txBody>
          <a:bodyPr wrap="none" anchor="ct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endParaRPr lang="en-US" altLang="en-US"/>
          </a:p>
        </p:txBody>
      </p:sp>
      <p:sp>
        <p:nvSpPr>
          <p:cNvPr id="39946" name="Line 14"/>
          <p:cNvSpPr>
            <a:spLocks noChangeShapeType="1"/>
          </p:cNvSpPr>
          <p:nvPr/>
        </p:nvSpPr>
        <p:spPr bwMode="auto">
          <a:xfrm>
            <a:off x="4251325" y="4178300"/>
            <a:ext cx="22383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7" name="Line 15"/>
          <p:cNvSpPr>
            <a:spLocks noChangeShapeType="1"/>
          </p:cNvSpPr>
          <p:nvPr/>
        </p:nvSpPr>
        <p:spPr bwMode="auto">
          <a:xfrm>
            <a:off x="4259263" y="3695700"/>
            <a:ext cx="0" cy="482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8" name="Line 16"/>
          <p:cNvSpPr>
            <a:spLocks noChangeShapeType="1"/>
          </p:cNvSpPr>
          <p:nvPr/>
        </p:nvSpPr>
        <p:spPr bwMode="auto">
          <a:xfrm flipH="1">
            <a:off x="4114800" y="4229100"/>
            <a:ext cx="292100" cy="12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extBox 1">
            <a:extLst>
              <a:ext uri="{FF2B5EF4-FFF2-40B4-BE49-F238E27FC236}">
                <a16:creationId xmlns:a16="http://schemas.microsoft.com/office/drawing/2014/main" id="{21615752-3600-4481-BC85-59C17A8DF942}"/>
              </a:ext>
            </a:extLst>
          </p:cNvPr>
          <p:cNvSpPr txBox="1"/>
          <p:nvPr/>
        </p:nvSpPr>
        <p:spPr>
          <a:xfrm>
            <a:off x="2905125" y="1487488"/>
            <a:ext cx="600075" cy="400110"/>
          </a:xfrm>
          <a:prstGeom prst="rect">
            <a:avLst/>
          </a:prstGeom>
          <a:solidFill>
            <a:schemeClr val="accent1">
              <a:lumMod val="20000"/>
              <a:lumOff val="80000"/>
            </a:schemeClr>
          </a:solidFill>
        </p:spPr>
        <p:txBody>
          <a:bodyPr wrap="square" rtlCol="0">
            <a:spAutoFit/>
          </a:bodyPr>
          <a:lstStyle/>
          <a:p>
            <a:r>
              <a:rPr lang="en-US" dirty="0"/>
              <a:t> </a:t>
            </a:r>
            <a:r>
              <a:rPr lang="el-GR" sz="2000" dirty="0">
                <a:latin typeface="Cambria Math" panose="02040503050406030204" pitchFamily="18" charset="0"/>
                <a:ea typeface="Cambria Math" panose="02040503050406030204" pitchFamily="18" charset="0"/>
              </a:rPr>
              <a:t>Δ</a:t>
            </a:r>
            <a:r>
              <a:rPr lang="en-US" sz="2000" dirty="0"/>
              <a:t>z</a:t>
            </a:r>
          </a:p>
        </p:txBody>
      </p:sp>
      <p:sp>
        <p:nvSpPr>
          <p:cNvPr id="15" name="TextBox 14">
            <a:extLst>
              <a:ext uri="{FF2B5EF4-FFF2-40B4-BE49-F238E27FC236}">
                <a16:creationId xmlns:a16="http://schemas.microsoft.com/office/drawing/2014/main" id="{2650E3FC-05BD-4DB0-B9FE-8A441ADF6305}"/>
              </a:ext>
            </a:extLst>
          </p:cNvPr>
          <p:cNvSpPr txBox="1"/>
          <p:nvPr/>
        </p:nvSpPr>
        <p:spPr>
          <a:xfrm>
            <a:off x="2954341" y="4846577"/>
            <a:ext cx="476250" cy="400110"/>
          </a:xfrm>
          <a:prstGeom prst="rect">
            <a:avLst/>
          </a:prstGeom>
          <a:solidFill>
            <a:schemeClr val="accent1">
              <a:lumMod val="20000"/>
              <a:lumOff val="80000"/>
            </a:schemeClr>
          </a:solidFill>
        </p:spPr>
        <p:txBody>
          <a:bodyPr wrap="square">
            <a:spAutoFit/>
          </a:bodyPr>
          <a:lstStyle/>
          <a:p>
            <a:r>
              <a:rPr kumimoji="0" lang="el-GR" sz="20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Δ</a:t>
            </a:r>
            <a:r>
              <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z</a:t>
            </a:r>
            <a:endParaRPr lang="en-US" dirty="0"/>
          </a:p>
        </p:txBody>
      </p:sp>
      <p:sp>
        <p:nvSpPr>
          <p:cNvPr id="16" name="Line 33">
            <a:extLst>
              <a:ext uri="{FF2B5EF4-FFF2-40B4-BE49-F238E27FC236}">
                <a16:creationId xmlns:a16="http://schemas.microsoft.com/office/drawing/2014/main" id="{A40158C5-0A58-48A8-949D-44E6A27126F6}"/>
              </a:ext>
            </a:extLst>
          </p:cNvPr>
          <p:cNvSpPr>
            <a:spLocks noChangeShapeType="1"/>
          </p:cNvSpPr>
          <p:nvPr/>
        </p:nvSpPr>
        <p:spPr bwMode="auto">
          <a:xfrm rot="10800000" flipH="1" flipV="1">
            <a:off x="3567107" y="2105025"/>
            <a:ext cx="571500" cy="0"/>
          </a:xfrm>
          <a:prstGeom prst="line">
            <a:avLst/>
          </a:prstGeom>
          <a:noFill/>
          <a:ln w="5715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17" name="Line 33">
            <a:extLst>
              <a:ext uri="{FF2B5EF4-FFF2-40B4-BE49-F238E27FC236}">
                <a16:creationId xmlns:a16="http://schemas.microsoft.com/office/drawing/2014/main" id="{20548C75-7534-4BE8-8268-D2E4871DF601}"/>
              </a:ext>
            </a:extLst>
          </p:cNvPr>
          <p:cNvSpPr>
            <a:spLocks noChangeShapeType="1"/>
          </p:cNvSpPr>
          <p:nvPr/>
        </p:nvSpPr>
        <p:spPr bwMode="auto">
          <a:xfrm rot="10800000">
            <a:off x="2230445" y="5572125"/>
            <a:ext cx="576256" cy="3175"/>
          </a:xfrm>
          <a:prstGeom prst="line">
            <a:avLst/>
          </a:prstGeom>
          <a:noFill/>
          <a:ln w="5715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18" name="Line 33">
            <a:extLst>
              <a:ext uri="{FF2B5EF4-FFF2-40B4-BE49-F238E27FC236}">
                <a16:creationId xmlns:a16="http://schemas.microsoft.com/office/drawing/2014/main" id="{FD100E29-FC07-406E-9A83-55C8EA6EBF8A}"/>
              </a:ext>
            </a:extLst>
          </p:cNvPr>
          <p:cNvSpPr>
            <a:spLocks noChangeShapeType="1"/>
          </p:cNvSpPr>
          <p:nvPr/>
        </p:nvSpPr>
        <p:spPr bwMode="auto">
          <a:xfrm rot="10800000" flipH="1" flipV="1">
            <a:off x="3951282" y="3200423"/>
            <a:ext cx="522293" cy="3945"/>
          </a:xfrm>
          <a:prstGeom prst="line">
            <a:avLst/>
          </a:prstGeom>
          <a:noFill/>
          <a:ln w="5715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19" name="Line 33">
            <a:extLst>
              <a:ext uri="{FF2B5EF4-FFF2-40B4-BE49-F238E27FC236}">
                <a16:creationId xmlns:a16="http://schemas.microsoft.com/office/drawing/2014/main" id="{FE350D0C-C8FA-4976-B2B5-F5873BF2A7F3}"/>
              </a:ext>
            </a:extLst>
          </p:cNvPr>
          <p:cNvSpPr>
            <a:spLocks noChangeShapeType="1"/>
          </p:cNvSpPr>
          <p:nvPr/>
        </p:nvSpPr>
        <p:spPr bwMode="auto">
          <a:xfrm rot="10800000">
            <a:off x="3951282" y="4229099"/>
            <a:ext cx="508798" cy="6352"/>
          </a:xfrm>
          <a:prstGeom prst="line">
            <a:avLst/>
          </a:prstGeom>
          <a:noFill/>
          <a:ln w="5715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from="(-#ppt_w/2)" to="(#ppt_x)" calcmode="lin" valueType="num">
                                      <p:cBhvr>
                                        <p:cTn id="7" dur="600" fill="hold">
                                          <p:stCondLst>
                                            <p:cond delay="0"/>
                                          </p:stCondLst>
                                        </p:cTn>
                                        <p:tgtEl>
                                          <p:spTgt spid="16"/>
                                        </p:tgtEl>
                                        <p:attrNameLst>
                                          <p:attrName>ppt_x</p:attrName>
                                        </p:attrNameLst>
                                      </p:cBhvr>
                                    </p:anim>
                                    <p:anim from="0" to="-1.0" calcmode="lin" valueType="num">
                                      <p:cBhvr>
                                        <p:cTn id="8" dur="200" decel="50000" autoRev="1" fill="hold">
                                          <p:stCondLst>
                                            <p:cond delay="600"/>
                                          </p:stCondLst>
                                        </p:cTn>
                                        <p:tgtEl>
                                          <p:spTgt spid="16"/>
                                        </p:tgtEl>
                                        <p:attrNameLst>
                                          <p:attrName>xshear</p:attrName>
                                        </p:attrNameLst>
                                      </p:cBhvr>
                                    </p:anim>
                                    <p:animScale>
                                      <p:cBhvr>
                                        <p:cTn id="9" dur="200" decel="100000" autoRev="1" fill="hold">
                                          <p:stCondLst>
                                            <p:cond delay="600"/>
                                          </p:stCondLst>
                                        </p:cTn>
                                        <p:tgtEl>
                                          <p:spTgt spid="16"/>
                                        </p:tgtEl>
                                      </p:cBhvr>
                                      <p:from x="100000" y="100000"/>
                                      <p:to x="80000" y="100000"/>
                                    </p:animScale>
                                    <p:anim by="(#ppt_h/3+#ppt_w*0.1)" calcmode="lin" valueType="num">
                                      <p:cBhvr additive="sum">
                                        <p:cTn id="10" dur="200" decel="100000" autoRev="1" fill="hold">
                                          <p:stCondLst>
                                            <p:cond delay="600"/>
                                          </p:stCondLst>
                                        </p:cTn>
                                        <p:tgtEl>
                                          <p:spTgt spid="16"/>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from="(-#ppt_w/2)" to="(#ppt_x)" calcmode="lin" valueType="num">
                                      <p:cBhvr>
                                        <p:cTn id="15" dur="600" fill="hold">
                                          <p:stCondLst>
                                            <p:cond delay="0"/>
                                          </p:stCondLst>
                                        </p:cTn>
                                        <p:tgtEl>
                                          <p:spTgt spid="17"/>
                                        </p:tgtEl>
                                        <p:attrNameLst>
                                          <p:attrName>ppt_x</p:attrName>
                                        </p:attrNameLst>
                                      </p:cBhvr>
                                    </p:anim>
                                    <p:anim from="0" to="-1.0" calcmode="lin" valueType="num">
                                      <p:cBhvr>
                                        <p:cTn id="16" dur="200" decel="50000" autoRev="1" fill="hold">
                                          <p:stCondLst>
                                            <p:cond delay="600"/>
                                          </p:stCondLst>
                                        </p:cTn>
                                        <p:tgtEl>
                                          <p:spTgt spid="17"/>
                                        </p:tgtEl>
                                        <p:attrNameLst>
                                          <p:attrName>xshear</p:attrName>
                                        </p:attrNameLst>
                                      </p:cBhvr>
                                    </p:anim>
                                    <p:animScale>
                                      <p:cBhvr>
                                        <p:cTn id="17" dur="200" decel="100000" autoRev="1" fill="hold">
                                          <p:stCondLst>
                                            <p:cond delay="600"/>
                                          </p:stCondLst>
                                        </p:cTn>
                                        <p:tgtEl>
                                          <p:spTgt spid="17"/>
                                        </p:tgtEl>
                                      </p:cBhvr>
                                      <p:from x="100000" y="100000"/>
                                      <p:to x="80000" y="100000"/>
                                    </p:animScale>
                                    <p:anim by="(#ppt_h/3+#ppt_w*0.1)" calcmode="lin" valueType="num">
                                      <p:cBhvr additive="sum">
                                        <p:cTn id="18" dur="200" decel="100000" autoRev="1" fill="hold">
                                          <p:stCondLst>
                                            <p:cond delay="600"/>
                                          </p:stCondLst>
                                        </p:cTn>
                                        <p:tgtEl>
                                          <p:spTgt spid="17"/>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 from="(-#ppt_w/2)" to="(#ppt_x)" calcmode="lin" valueType="num">
                                      <p:cBhvr>
                                        <p:cTn id="23" dur="600" fill="hold">
                                          <p:stCondLst>
                                            <p:cond delay="0"/>
                                          </p:stCondLst>
                                        </p:cTn>
                                        <p:tgtEl>
                                          <p:spTgt spid="18"/>
                                        </p:tgtEl>
                                        <p:attrNameLst>
                                          <p:attrName>ppt_x</p:attrName>
                                        </p:attrNameLst>
                                      </p:cBhvr>
                                    </p:anim>
                                    <p:anim from="0" to="-1.0" calcmode="lin" valueType="num">
                                      <p:cBhvr>
                                        <p:cTn id="24" dur="200" decel="50000" autoRev="1" fill="hold">
                                          <p:stCondLst>
                                            <p:cond delay="600"/>
                                          </p:stCondLst>
                                        </p:cTn>
                                        <p:tgtEl>
                                          <p:spTgt spid="18"/>
                                        </p:tgtEl>
                                        <p:attrNameLst>
                                          <p:attrName>xshear</p:attrName>
                                        </p:attrNameLst>
                                      </p:cBhvr>
                                    </p:anim>
                                    <p:animScale>
                                      <p:cBhvr>
                                        <p:cTn id="25" dur="200" decel="100000" autoRev="1" fill="hold">
                                          <p:stCondLst>
                                            <p:cond delay="600"/>
                                          </p:stCondLst>
                                        </p:cTn>
                                        <p:tgtEl>
                                          <p:spTgt spid="18"/>
                                        </p:tgtEl>
                                      </p:cBhvr>
                                      <p:from x="100000" y="100000"/>
                                      <p:to x="80000" y="100000"/>
                                    </p:animScale>
                                    <p:anim by="(#ppt_h/3+#ppt_w*0.1)" calcmode="lin" valueType="num">
                                      <p:cBhvr additive="sum">
                                        <p:cTn id="26" dur="200" decel="100000" autoRev="1" fill="hold">
                                          <p:stCondLst>
                                            <p:cond delay="600"/>
                                          </p:stCondLst>
                                        </p:cTn>
                                        <p:tgtEl>
                                          <p:spTgt spid="18"/>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from="(-#ppt_w/2)" to="(#ppt_x)" calcmode="lin" valueType="num">
                                      <p:cBhvr>
                                        <p:cTn id="31" dur="600" fill="hold">
                                          <p:stCondLst>
                                            <p:cond delay="0"/>
                                          </p:stCondLst>
                                        </p:cTn>
                                        <p:tgtEl>
                                          <p:spTgt spid="19"/>
                                        </p:tgtEl>
                                        <p:attrNameLst>
                                          <p:attrName>ppt_x</p:attrName>
                                        </p:attrNameLst>
                                      </p:cBhvr>
                                    </p:anim>
                                    <p:anim from="0" to="-1.0" calcmode="lin" valueType="num">
                                      <p:cBhvr>
                                        <p:cTn id="32" dur="200" decel="50000" autoRev="1" fill="hold">
                                          <p:stCondLst>
                                            <p:cond delay="600"/>
                                          </p:stCondLst>
                                        </p:cTn>
                                        <p:tgtEl>
                                          <p:spTgt spid="19"/>
                                        </p:tgtEl>
                                        <p:attrNameLst>
                                          <p:attrName>xshear</p:attrName>
                                        </p:attrNameLst>
                                      </p:cBhvr>
                                    </p:anim>
                                    <p:animScale>
                                      <p:cBhvr>
                                        <p:cTn id="33" dur="200" decel="100000" autoRev="1" fill="hold">
                                          <p:stCondLst>
                                            <p:cond delay="600"/>
                                          </p:stCondLst>
                                        </p:cTn>
                                        <p:tgtEl>
                                          <p:spTgt spid="19"/>
                                        </p:tgtEl>
                                      </p:cBhvr>
                                      <p:from x="100000" y="100000"/>
                                      <p:to x="80000" y="100000"/>
                                    </p:animScale>
                                    <p:anim by="(#ppt_h/3+#ppt_w*0.1)" calcmode="lin" valueType="num">
                                      <p:cBhvr additive="sum">
                                        <p:cTn id="34" dur="200" decel="100000" autoRev="1" fill="hold">
                                          <p:stCondLst>
                                            <p:cond delay="600"/>
                                          </p:stCondLst>
                                        </p:cTn>
                                        <p:tgtEl>
                                          <p:spTgt spid="1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6225" y="785813"/>
            <a:ext cx="4089400" cy="461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3" name="Picture 4" descr="stri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6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Line 6"/>
          <p:cNvSpPr>
            <a:spLocks noChangeShapeType="1"/>
          </p:cNvSpPr>
          <p:nvPr/>
        </p:nvSpPr>
        <p:spPr bwMode="auto">
          <a:xfrm>
            <a:off x="1447800" y="6586538"/>
            <a:ext cx="6527800" cy="0"/>
          </a:xfrm>
          <a:prstGeom prst="line">
            <a:avLst/>
          </a:prstGeom>
          <a:noFill/>
          <a:ln w="85725">
            <a:solidFill>
              <a:srgbClr val="2101D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
        <p:nvSpPr>
          <p:cNvPr id="4101" name="Line 7"/>
          <p:cNvSpPr>
            <a:spLocks noChangeShapeType="1"/>
          </p:cNvSpPr>
          <p:nvPr/>
        </p:nvSpPr>
        <p:spPr bwMode="auto">
          <a:xfrm>
            <a:off x="1944688" y="6718300"/>
            <a:ext cx="5867400" cy="0"/>
          </a:xfrm>
          <a:prstGeom prst="line">
            <a:avLst/>
          </a:prstGeom>
          <a:noFill/>
          <a:ln w="85725">
            <a:solidFill>
              <a:srgbClr val="FF812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
        <p:nvSpPr>
          <p:cNvPr id="158726" name="Oval 8"/>
          <p:cNvSpPr>
            <a:spLocks noChangeArrowheads="1"/>
          </p:cNvSpPr>
          <p:nvPr/>
        </p:nvSpPr>
        <p:spPr bwMode="auto">
          <a:xfrm rot="5400000">
            <a:off x="1411288" y="6548438"/>
            <a:ext cx="74612" cy="74612"/>
          </a:xfrm>
          <a:prstGeom prst="ellipse">
            <a:avLst/>
          </a:prstGeom>
          <a:solidFill>
            <a:srgbClr val="2101DF"/>
          </a:solidFill>
          <a:ln w="9525">
            <a:solidFill>
              <a:srgbClr val="2101DF"/>
            </a:solidFill>
            <a:round/>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zh-CN" sz="20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58727" name="Oval 9"/>
          <p:cNvSpPr>
            <a:spLocks noChangeArrowheads="1"/>
          </p:cNvSpPr>
          <p:nvPr/>
        </p:nvSpPr>
        <p:spPr bwMode="auto">
          <a:xfrm rot="5400000">
            <a:off x="1944687" y="6677026"/>
            <a:ext cx="74613" cy="74612"/>
          </a:xfrm>
          <a:prstGeom prst="ellipse">
            <a:avLst/>
          </a:prstGeom>
          <a:solidFill>
            <a:srgbClr val="FF812B"/>
          </a:solidFill>
          <a:ln w="9525">
            <a:solidFill>
              <a:srgbClr val="FF812B"/>
            </a:solidFill>
            <a:round/>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zh-CN" sz="20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pic>
        <p:nvPicPr>
          <p:cNvPr id="158728" name="Picture 10" descr="largeBlueW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588" y="6419850"/>
            <a:ext cx="16002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455613" rtl="0" eaLnBrk="0" fontAlgn="base" latinLnBrk="0" hangingPunct="0">
              <a:lnSpc>
                <a:spcPct val="100000"/>
              </a:lnSpc>
              <a:spcBef>
                <a:spcPct val="0"/>
              </a:spcBef>
              <a:spcAft>
                <a:spcPct val="0"/>
              </a:spcAft>
              <a:buClrTx/>
              <a:buSzTx/>
              <a:buFontTx/>
              <a:buNone/>
              <a:tabLst/>
              <a:defRPr/>
            </a:pPr>
            <a:fld id="{5DE8635B-AD93-44F7-A838-AF533A608BB6}" type="slidenum">
              <a:rPr kumimoji="0" lang="en-US" altLang="en-US" sz="16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mn-cs"/>
              </a:rPr>
              <a:pPr marL="0" marR="0" lvl="0" indent="0" algn="r" defTabSz="455613" rtl="0" eaLnBrk="0" fontAlgn="base" latinLnBrk="0" hangingPunct="0">
                <a:lnSpc>
                  <a:spcPct val="100000"/>
                </a:lnSpc>
                <a:spcBef>
                  <a:spcPct val="0"/>
                </a:spcBef>
                <a:spcAft>
                  <a:spcPct val="0"/>
                </a:spcAft>
                <a:buClrTx/>
                <a:buSzTx/>
                <a:buFontTx/>
                <a:buNone/>
                <a:tabLst/>
                <a:defRPr/>
              </a:pPr>
              <a:t>37</a:t>
            </a:fld>
            <a:endParaRPr kumimoji="0" lang="en-US" altLang="en-US" sz="16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mn-cs"/>
            </a:endParaRPr>
          </a:p>
        </p:txBody>
      </p:sp>
      <p:sp>
        <p:nvSpPr>
          <p:cNvPr id="158730" name="Text Box 5"/>
          <p:cNvSpPr txBox="1">
            <a:spLocks noChangeArrowheads="1"/>
          </p:cNvSpPr>
          <p:nvPr/>
        </p:nvSpPr>
        <p:spPr bwMode="auto">
          <a:xfrm>
            <a:off x="582613" y="107950"/>
            <a:ext cx="84998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sng" strike="noStrike" kern="1200" cap="none" spc="0" normalizeH="0" baseline="0" noProof="0" dirty="0">
                <a:ln>
                  <a:noFill/>
                </a:ln>
                <a:solidFill>
                  <a:srgbClr val="C00000"/>
                </a:solidFill>
                <a:effectLst/>
                <a:uLnTx/>
                <a:uFillTx/>
                <a:latin typeface="Arial" panose="020B0604020202020204" pitchFamily="34" charset="0"/>
                <a:ea typeface="宋体" panose="02010600030101010101" pitchFamily="2" charset="-122"/>
                <a:cs typeface="+mn-cs"/>
              </a:rPr>
              <a:t>Lightning</a:t>
            </a:r>
            <a:r>
              <a:rPr kumimoji="0" lang="en-US" altLang="zh-CN" sz="1800" b="1" i="0" u="sng" strike="noStrike" kern="1200" cap="none" spc="0" normalizeH="0" noProof="0" dirty="0">
                <a:ln>
                  <a:noFill/>
                </a:ln>
                <a:solidFill>
                  <a:srgbClr val="C00000"/>
                </a:solidFill>
                <a:effectLst/>
                <a:uLnTx/>
                <a:uFillTx/>
                <a:latin typeface="Arial" panose="020B0604020202020204" pitchFamily="34" charset="0"/>
                <a:ea typeface="宋体" panose="02010600030101010101" pitchFamily="2" charset="-122"/>
                <a:cs typeface="+mn-cs"/>
              </a:rPr>
              <a:t> </a:t>
            </a:r>
            <a:r>
              <a:rPr kumimoji="0" lang="en-US" altLang="zh-CN" sz="1800" b="1" i="0" u="sng" strike="noStrike" kern="1200" cap="none" spc="0" normalizeH="0" baseline="0" noProof="0" dirty="0">
                <a:ln>
                  <a:noFill/>
                </a:ln>
                <a:solidFill>
                  <a:srgbClr val="C00000"/>
                </a:solidFill>
                <a:effectLst/>
                <a:uLnTx/>
                <a:uFillTx/>
                <a:latin typeface="Arial" panose="020B0604020202020204" pitchFamily="34" charset="0"/>
                <a:ea typeface="宋体" panose="02010600030101010101" pitchFamily="2" charset="-122"/>
                <a:cs typeface="+mn-cs"/>
              </a:rPr>
              <a:t>Return-Stroke Model Including a Tall Strike Object (Zhu et al.,</a:t>
            </a:r>
            <a:r>
              <a:rPr kumimoji="0" lang="en-US" altLang="zh-CN" sz="1800" b="1" i="0" u="sng" strike="noStrike" kern="1200" cap="none" spc="0" normalizeH="0" noProof="0" dirty="0">
                <a:ln>
                  <a:noFill/>
                </a:ln>
                <a:solidFill>
                  <a:srgbClr val="C00000"/>
                </a:solidFill>
                <a:effectLst/>
                <a:uLnTx/>
                <a:uFillTx/>
                <a:latin typeface="Arial" panose="020B0604020202020204" pitchFamily="34" charset="0"/>
                <a:ea typeface="宋体" panose="02010600030101010101" pitchFamily="2" charset="-122"/>
                <a:cs typeface="+mn-cs"/>
              </a:rPr>
              <a:t> 2018)</a:t>
            </a:r>
            <a:endParaRPr kumimoji="0" lang="en-US" altLang="zh-CN" sz="1800" b="1" i="0" u="sng" strike="noStrike" kern="1200" cap="none" spc="0" normalizeH="0" baseline="0" noProof="0" dirty="0">
              <a:ln>
                <a:noFill/>
              </a:ln>
              <a:solidFill>
                <a:srgbClr val="C00000"/>
              </a:solidFill>
              <a:effectLst/>
              <a:uLnTx/>
              <a:uFillTx/>
              <a:latin typeface="Arial" panose="020B0604020202020204" pitchFamily="34" charset="0"/>
              <a:ea typeface="宋体" panose="02010600030101010101" pitchFamily="2" charset="-122"/>
              <a:cs typeface="+mn-cs"/>
            </a:endParaRPr>
          </a:p>
        </p:txBody>
      </p:sp>
      <p:pic>
        <p:nvPicPr>
          <p:cNvPr id="158731"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68800" y="2546350"/>
            <a:ext cx="4029075"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32"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43387" y="4082256"/>
            <a:ext cx="481012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4295775" y="1474787"/>
            <a:ext cx="4572000" cy="646113"/>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Arial" panose="020B0604020202020204" pitchFamily="34" charset="0"/>
              </a:rPr>
              <a:t>The distributions of current along the tower and along the lightning channel</a:t>
            </a:r>
            <a:r>
              <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Arial" panose="020B0604020202020204" pitchFamily="34" charset="0"/>
              </a:rPr>
              <a: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58734" name="Rectangle 14"/>
          <p:cNvSpPr>
            <a:spLocks noChangeArrowheads="1"/>
          </p:cNvSpPr>
          <p:nvPr/>
        </p:nvSpPr>
        <p:spPr bwMode="auto">
          <a:xfrm>
            <a:off x="4368800" y="2049463"/>
            <a:ext cx="2743059" cy="560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a:defRPr>
                <a:solidFill>
                  <a:schemeClr val="tx1"/>
                </a:solidFill>
                <a:latin typeface="Arial" panose="020B0604020202020204" pitchFamily="34" charset="0"/>
                <a:ea typeface="MS PGothic" panose="020B0600070205080204" pitchFamily="34" charset="-128"/>
              </a:defRPr>
            </a:lvl2pPr>
            <a:lvl3pPr>
              <a:defRPr>
                <a:solidFill>
                  <a:schemeClr val="tx1"/>
                </a:solidFill>
                <a:latin typeface="Arial" panose="020B0604020202020204" pitchFamily="34" charset="0"/>
                <a:ea typeface="MS PGothic" panose="020B0600070205080204" pitchFamily="34" charset="-128"/>
              </a:defRPr>
            </a:lvl3pPr>
            <a:lvl4pPr>
              <a:defRPr>
                <a:solidFill>
                  <a:schemeClr val="tx1"/>
                </a:solidFill>
                <a:latin typeface="Arial" panose="020B0604020202020204" pitchFamily="34" charset="0"/>
                <a:ea typeface="MS PGothic" panose="020B0600070205080204" pitchFamily="34" charset="-128"/>
              </a:defRPr>
            </a:lvl4pPr>
            <a:lvl5pPr>
              <a:defRPr>
                <a:solidFill>
                  <a:schemeClr val="tx1"/>
                </a:solidFill>
                <a:latin typeface="Arial" panose="020B0604020202020204" pitchFamily="34" charset="0"/>
                <a:ea typeface="MS PGothic" panose="020B0600070205080204" pitchFamily="34" charset="-128"/>
              </a:defRPr>
            </a:lvl5pPr>
            <a:lvl6pPr marL="2284413" indent="15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741613" indent="15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198813" indent="15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656013" indent="15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200000"/>
              </a:lnSpc>
              <a:spcBef>
                <a:spcPct val="0"/>
              </a:spcBef>
              <a:spcAft>
                <a:spcPct val="0"/>
              </a:spcAft>
              <a:buClrTx/>
              <a:buSzTx/>
              <a:buFontTx/>
              <a:buNone/>
              <a:tabLst/>
              <a:defRPr/>
            </a:pPr>
            <a:r>
              <a:rPr kumimoji="0" lang="en-US" altLang="en-US" sz="1800" b="1" i="0" u="sng"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Along the tower (v = c):</a:t>
            </a:r>
          </a:p>
        </p:txBody>
      </p:sp>
      <p:sp>
        <p:nvSpPr>
          <p:cNvPr id="158735" name="Rectangle 21"/>
          <p:cNvSpPr>
            <a:spLocks noChangeArrowheads="1"/>
          </p:cNvSpPr>
          <p:nvPr/>
        </p:nvSpPr>
        <p:spPr bwMode="auto">
          <a:xfrm>
            <a:off x="4421573" y="3523297"/>
            <a:ext cx="4230645" cy="560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a:defRPr>
                <a:solidFill>
                  <a:schemeClr val="tx1"/>
                </a:solidFill>
                <a:latin typeface="Arial" panose="020B0604020202020204" pitchFamily="34" charset="0"/>
                <a:ea typeface="MS PGothic" panose="020B0600070205080204" pitchFamily="34" charset="-128"/>
              </a:defRPr>
            </a:lvl2pPr>
            <a:lvl3pPr>
              <a:defRPr>
                <a:solidFill>
                  <a:schemeClr val="tx1"/>
                </a:solidFill>
                <a:latin typeface="Arial" panose="020B0604020202020204" pitchFamily="34" charset="0"/>
                <a:ea typeface="MS PGothic" panose="020B0600070205080204" pitchFamily="34" charset="-128"/>
              </a:defRPr>
            </a:lvl3pPr>
            <a:lvl4pPr>
              <a:defRPr>
                <a:solidFill>
                  <a:schemeClr val="tx1"/>
                </a:solidFill>
                <a:latin typeface="Arial" panose="020B0604020202020204" pitchFamily="34" charset="0"/>
                <a:ea typeface="MS PGothic" panose="020B0600070205080204" pitchFamily="34" charset="-128"/>
              </a:defRPr>
            </a:lvl4pPr>
            <a:lvl5pPr>
              <a:defRPr>
                <a:solidFill>
                  <a:schemeClr val="tx1"/>
                </a:solidFill>
                <a:latin typeface="Arial" panose="020B0604020202020204" pitchFamily="34" charset="0"/>
                <a:ea typeface="MS PGothic" panose="020B0600070205080204" pitchFamily="34" charset="-128"/>
              </a:defRPr>
            </a:lvl5pPr>
            <a:lvl6pPr marL="2284413" indent="15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741613" indent="15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198813" indent="15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656013" indent="15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200000"/>
              </a:lnSpc>
              <a:spcBef>
                <a:spcPct val="0"/>
              </a:spcBef>
              <a:spcAft>
                <a:spcPct val="0"/>
              </a:spcAft>
              <a:buClrTx/>
              <a:buSzTx/>
              <a:buFontTx/>
              <a:buNone/>
              <a:tabLst/>
              <a:defRPr/>
            </a:pPr>
            <a:r>
              <a:rPr kumimoji="0" lang="en-US" altLang="en-US" sz="1800" b="1" i="0" u="sng"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Along the lightning channel (v = c/2):</a:t>
            </a:r>
          </a:p>
        </p:txBody>
      </p:sp>
      <p:sp>
        <p:nvSpPr>
          <p:cNvPr id="16" name="Rectangle 15"/>
          <p:cNvSpPr/>
          <p:nvPr/>
        </p:nvSpPr>
        <p:spPr>
          <a:xfrm>
            <a:off x="2194697" y="540530"/>
            <a:ext cx="4453753" cy="646331"/>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Arial" panose="020B0604020202020204" pitchFamily="34" charset="0"/>
                <a:ea typeface="SimSun" panose="02010600030101010101" pitchFamily="2" charset="-122"/>
                <a:cs typeface="Arial" panose="020B0604020202020204" pitchFamily="34" charset="0"/>
              </a:rPr>
              <a:t>Transmission line representations of lightning channel and 300-m tall tower </a:t>
            </a:r>
            <a:endParaRPr kumimoji="0" lang="en-US" sz="1800" b="1" i="0" u="none" strike="noStrike" kern="1200" cap="none" spc="0" normalizeH="0" baseline="0" noProof="0" dirty="0">
              <a:ln>
                <a:noFill/>
              </a:ln>
              <a:solidFill>
                <a:srgbClr val="C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 name="TextBox 1"/>
          <p:cNvSpPr txBox="1"/>
          <p:nvPr/>
        </p:nvSpPr>
        <p:spPr>
          <a:xfrm>
            <a:off x="3284659" y="3550392"/>
            <a:ext cx="650631" cy="338554"/>
          </a:xfrm>
          <a:prstGeom prst="rect">
            <a:avLst/>
          </a:prstGeom>
          <a:solidFill>
            <a:schemeClr val="accent6">
              <a:lumMod val="40000"/>
              <a:lumOff val="60000"/>
            </a:schemeClr>
          </a:solidFill>
        </p:spPr>
        <p:txBody>
          <a:bodyPr wrap="square" rtlCol="0">
            <a:spAutoFit/>
          </a:bodyPr>
          <a:lstStyle/>
          <a:p>
            <a:r>
              <a:rPr lang="en-US" b="1" dirty="0">
                <a:solidFill>
                  <a:srgbClr val="C00000"/>
                </a:solidFill>
              </a:rPr>
              <a:t>-0.5</a:t>
            </a:r>
          </a:p>
        </p:txBody>
      </p:sp>
      <p:sp>
        <p:nvSpPr>
          <p:cNvPr id="3" name="TextBox 2"/>
          <p:cNvSpPr txBox="1"/>
          <p:nvPr/>
        </p:nvSpPr>
        <p:spPr>
          <a:xfrm>
            <a:off x="3344373" y="4709904"/>
            <a:ext cx="531203" cy="338554"/>
          </a:xfrm>
          <a:prstGeom prst="rect">
            <a:avLst/>
          </a:prstGeom>
          <a:solidFill>
            <a:schemeClr val="accent6">
              <a:lumMod val="40000"/>
              <a:lumOff val="60000"/>
            </a:schemeClr>
          </a:solidFill>
        </p:spPr>
        <p:txBody>
          <a:bodyPr wrap="square" rtlCol="0">
            <a:spAutoFit/>
          </a:bodyPr>
          <a:lstStyle/>
          <a:p>
            <a:r>
              <a:rPr lang="en-US" b="1" dirty="0">
                <a:solidFill>
                  <a:srgbClr val="C00000"/>
                </a:solidFill>
              </a:rPr>
              <a:t>+1</a:t>
            </a:r>
          </a:p>
        </p:txBody>
      </p:sp>
      <p:sp>
        <p:nvSpPr>
          <p:cNvPr id="4" name="TextBox 3"/>
          <p:cNvSpPr txBox="1"/>
          <p:nvPr/>
        </p:nvSpPr>
        <p:spPr>
          <a:xfrm>
            <a:off x="1060450" y="5570319"/>
            <a:ext cx="7635875" cy="646331"/>
          </a:xfrm>
          <a:prstGeom prst="rect">
            <a:avLst/>
          </a:prstGeom>
          <a:solidFill>
            <a:schemeClr val="accent6">
              <a:lumMod val="20000"/>
              <a:lumOff val="80000"/>
            </a:schemeClr>
          </a:solidFill>
        </p:spPr>
        <p:txBody>
          <a:bodyPr wrap="square" rtlCol="0">
            <a:spAutoFit/>
          </a:bodyPr>
          <a:lstStyle/>
          <a:p>
            <a:r>
              <a:rPr lang="en-US" sz="1800" b="1" dirty="0">
                <a:solidFill>
                  <a:srgbClr val="C00000"/>
                </a:solidFill>
              </a:rPr>
              <a:t>Reflection coefficients here are given for current, not for voltage (+1 for current corresponds to -1 for voltage).</a:t>
            </a:r>
          </a:p>
        </p:txBody>
      </p:sp>
      <p:sp>
        <p:nvSpPr>
          <p:cNvPr id="5" name="TextBox 4"/>
          <p:cNvSpPr txBox="1"/>
          <p:nvPr/>
        </p:nvSpPr>
        <p:spPr>
          <a:xfrm>
            <a:off x="1227909" y="1152525"/>
            <a:ext cx="500879" cy="493395"/>
          </a:xfrm>
          <a:prstGeom prst="rect">
            <a:avLst/>
          </a:prstGeom>
          <a:noFill/>
          <a:ln w="28575">
            <a:solidFill>
              <a:srgbClr val="C00000"/>
            </a:solidFill>
          </a:ln>
        </p:spPr>
        <p:txBody>
          <a:bodyPr wrap="square" rtlCol="0">
            <a:spAutoFit/>
          </a:bodyPr>
          <a:lstStyle/>
          <a:p>
            <a:endParaRPr lang="en-US" dirty="0"/>
          </a:p>
        </p:txBody>
      </p:sp>
      <p:sp>
        <p:nvSpPr>
          <p:cNvPr id="6" name="TextBox 5"/>
          <p:cNvSpPr txBox="1"/>
          <p:nvPr/>
        </p:nvSpPr>
        <p:spPr>
          <a:xfrm>
            <a:off x="1227909" y="3325767"/>
            <a:ext cx="365760" cy="395061"/>
          </a:xfrm>
          <a:prstGeom prst="rect">
            <a:avLst/>
          </a:prstGeom>
          <a:noFill/>
          <a:ln w="28575">
            <a:solidFill>
              <a:srgbClr val="C00000"/>
            </a:solidFill>
          </a:ln>
        </p:spPr>
        <p:txBody>
          <a:bodyPr wrap="square" rtlCol="0">
            <a:spAutoFit/>
          </a:bodyPr>
          <a:lstStyle/>
          <a:p>
            <a:endParaRPr lang="en-US" dirty="0"/>
          </a:p>
        </p:txBody>
      </p:sp>
      <p:sp>
        <p:nvSpPr>
          <p:cNvPr id="7" name="TextBox 6"/>
          <p:cNvSpPr txBox="1"/>
          <p:nvPr/>
        </p:nvSpPr>
        <p:spPr>
          <a:xfrm>
            <a:off x="2468880" y="4709904"/>
            <a:ext cx="418011" cy="471696"/>
          </a:xfrm>
          <a:prstGeom prst="rect">
            <a:avLst/>
          </a:prstGeom>
          <a:noFill/>
          <a:ln w="28575">
            <a:solidFill>
              <a:srgbClr val="C00000"/>
            </a:solidFill>
          </a:ln>
        </p:spPr>
        <p:txBody>
          <a:bodyPr wrap="square" rtlCol="0">
            <a:spAutoFit/>
          </a:bodyPr>
          <a:lstStyle/>
          <a:p>
            <a:endParaRPr lang="en-US" dirty="0"/>
          </a:p>
        </p:txBody>
      </p:sp>
      <p:sp>
        <p:nvSpPr>
          <p:cNvPr id="8" name="TextBox 7">
            <a:extLst>
              <a:ext uri="{FF2B5EF4-FFF2-40B4-BE49-F238E27FC236}">
                <a16:creationId xmlns:a16="http://schemas.microsoft.com/office/drawing/2014/main" id="{50AE5814-5C61-4C12-BD16-D1FA9F4F2A4D}"/>
              </a:ext>
            </a:extLst>
          </p:cNvPr>
          <p:cNvSpPr txBox="1"/>
          <p:nvPr/>
        </p:nvSpPr>
        <p:spPr>
          <a:xfrm>
            <a:off x="582613" y="1722509"/>
            <a:ext cx="1463534" cy="400110"/>
          </a:xfrm>
          <a:prstGeom prst="rect">
            <a:avLst/>
          </a:prstGeom>
          <a:noFill/>
        </p:spPr>
        <p:txBody>
          <a:bodyPr wrap="square" rtlCol="0">
            <a:spAutoFit/>
          </a:bodyPr>
          <a:lstStyle/>
          <a:p>
            <a:r>
              <a:rPr lang="en-US" sz="2000" b="1" dirty="0"/>
              <a:t>Z</a:t>
            </a:r>
            <a:r>
              <a:rPr lang="en-US" sz="2000" b="1" baseline="-25000" dirty="0"/>
              <a:t>ch</a:t>
            </a:r>
            <a:r>
              <a:rPr lang="en-US" sz="2000" b="1" dirty="0"/>
              <a:t> = 3Z</a:t>
            </a:r>
            <a:r>
              <a:rPr lang="en-US" sz="2000" b="1" baseline="-25000" dirty="0"/>
              <a:t>t</a:t>
            </a:r>
          </a:p>
        </p:txBody>
      </p:sp>
      <p:sp>
        <p:nvSpPr>
          <p:cNvPr id="24" name="Line 33">
            <a:extLst>
              <a:ext uri="{FF2B5EF4-FFF2-40B4-BE49-F238E27FC236}">
                <a16:creationId xmlns:a16="http://schemas.microsoft.com/office/drawing/2014/main" id="{40B0AE38-E019-4B97-AC7E-D36363CE76D3}"/>
              </a:ext>
            </a:extLst>
          </p:cNvPr>
          <p:cNvSpPr>
            <a:spLocks noChangeShapeType="1"/>
          </p:cNvSpPr>
          <p:nvPr/>
        </p:nvSpPr>
        <p:spPr bwMode="auto">
          <a:xfrm rot="10800000" flipH="1" flipV="1">
            <a:off x="2322830" y="3402286"/>
            <a:ext cx="130160" cy="646331"/>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291147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from="(-#ppt_w/2)" to="(#ppt_x)" calcmode="lin" valueType="num">
                                      <p:cBhvr>
                                        <p:cTn id="7" dur="600" fill="hold">
                                          <p:stCondLst>
                                            <p:cond delay="0"/>
                                          </p:stCondLst>
                                        </p:cTn>
                                        <p:tgtEl>
                                          <p:spTgt spid="24"/>
                                        </p:tgtEl>
                                        <p:attrNameLst>
                                          <p:attrName>ppt_x</p:attrName>
                                        </p:attrNameLst>
                                      </p:cBhvr>
                                    </p:anim>
                                    <p:anim from="0" to="-1.0" calcmode="lin" valueType="num">
                                      <p:cBhvr>
                                        <p:cTn id="8" dur="200" decel="50000" autoRev="1" fill="hold">
                                          <p:stCondLst>
                                            <p:cond delay="600"/>
                                          </p:stCondLst>
                                        </p:cTn>
                                        <p:tgtEl>
                                          <p:spTgt spid="24"/>
                                        </p:tgtEl>
                                        <p:attrNameLst>
                                          <p:attrName>xshear</p:attrName>
                                        </p:attrNameLst>
                                      </p:cBhvr>
                                    </p:anim>
                                    <p:animScale>
                                      <p:cBhvr>
                                        <p:cTn id="9" dur="200" decel="100000" autoRev="1" fill="hold">
                                          <p:stCondLst>
                                            <p:cond delay="600"/>
                                          </p:stCondLst>
                                        </p:cTn>
                                        <p:tgtEl>
                                          <p:spTgt spid="24"/>
                                        </p:tgtEl>
                                      </p:cBhvr>
                                      <p:from x="100000" y="100000"/>
                                      <p:to x="80000" y="100000"/>
                                    </p:animScale>
                                    <p:anim by="(#ppt_h/3+#ppt_w*0.1)" calcmode="lin" valueType="num">
                                      <p:cBhvr additive="sum">
                                        <p:cTn id="10" dur="200" decel="100000" autoRev="1" fill="hold">
                                          <p:stCondLst>
                                            <p:cond delay="600"/>
                                          </p:stCondLst>
                                        </p:cTn>
                                        <p:tgtEl>
                                          <p:spTgt spid="2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3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67" name="Picture 4" descr="stri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6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Line 6"/>
          <p:cNvSpPr>
            <a:spLocks noChangeShapeType="1"/>
          </p:cNvSpPr>
          <p:nvPr/>
        </p:nvSpPr>
        <p:spPr bwMode="auto">
          <a:xfrm>
            <a:off x="1447800" y="6586538"/>
            <a:ext cx="6527800" cy="0"/>
          </a:xfrm>
          <a:prstGeom prst="line">
            <a:avLst/>
          </a:prstGeom>
          <a:noFill/>
          <a:ln w="85725">
            <a:solidFill>
              <a:srgbClr val="2101D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
        <p:nvSpPr>
          <p:cNvPr id="4101" name="Line 7"/>
          <p:cNvSpPr>
            <a:spLocks noChangeShapeType="1"/>
          </p:cNvSpPr>
          <p:nvPr/>
        </p:nvSpPr>
        <p:spPr bwMode="auto">
          <a:xfrm>
            <a:off x="1944688" y="6718300"/>
            <a:ext cx="5867400" cy="0"/>
          </a:xfrm>
          <a:prstGeom prst="line">
            <a:avLst/>
          </a:prstGeom>
          <a:noFill/>
          <a:ln w="85725">
            <a:solidFill>
              <a:srgbClr val="FF812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
        <p:nvSpPr>
          <p:cNvPr id="164870" name="Oval 8"/>
          <p:cNvSpPr>
            <a:spLocks noChangeArrowheads="1"/>
          </p:cNvSpPr>
          <p:nvPr/>
        </p:nvSpPr>
        <p:spPr bwMode="auto">
          <a:xfrm rot="5400000">
            <a:off x="1411288" y="6548438"/>
            <a:ext cx="74612" cy="74612"/>
          </a:xfrm>
          <a:prstGeom prst="ellipse">
            <a:avLst/>
          </a:prstGeom>
          <a:solidFill>
            <a:srgbClr val="2101DF"/>
          </a:solidFill>
          <a:ln w="9525">
            <a:solidFill>
              <a:srgbClr val="2101DF"/>
            </a:solidFill>
            <a:round/>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zh-CN" sz="20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4871" name="Oval 9"/>
          <p:cNvSpPr>
            <a:spLocks noChangeArrowheads="1"/>
          </p:cNvSpPr>
          <p:nvPr/>
        </p:nvSpPr>
        <p:spPr bwMode="auto">
          <a:xfrm rot="5400000">
            <a:off x="1944687" y="6677026"/>
            <a:ext cx="74613" cy="74612"/>
          </a:xfrm>
          <a:prstGeom prst="ellipse">
            <a:avLst/>
          </a:prstGeom>
          <a:solidFill>
            <a:srgbClr val="FF812B"/>
          </a:solidFill>
          <a:ln w="9525">
            <a:solidFill>
              <a:srgbClr val="FF812B"/>
            </a:solidFill>
            <a:round/>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zh-CN" sz="20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pic>
        <p:nvPicPr>
          <p:cNvPr id="164872" name="Picture 10" descr="largeBlueW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588" y="6419850"/>
            <a:ext cx="16002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7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455613" rtl="0" eaLnBrk="0" fontAlgn="base" latinLnBrk="0" hangingPunct="0">
              <a:lnSpc>
                <a:spcPct val="100000"/>
              </a:lnSpc>
              <a:spcBef>
                <a:spcPct val="0"/>
              </a:spcBef>
              <a:spcAft>
                <a:spcPct val="0"/>
              </a:spcAft>
              <a:buClrTx/>
              <a:buSzTx/>
              <a:buFontTx/>
              <a:buNone/>
              <a:tabLst/>
              <a:defRPr/>
            </a:pPr>
            <a:fld id="{62B20A9B-5BB7-4C2C-8B1D-230D57840B81}" type="slidenum">
              <a:rPr kumimoji="0" lang="en-US" altLang="en-US" sz="16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mn-cs"/>
              </a:rPr>
              <a:pPr marL="0" marR="0" lvl="0" indent="0" algn="r" defTabSz="455613" rtl="0" eaLnBrk="0" fontAlgn="base" latinLnBrk="0" hangingPunct="0">
                <a:lnSpc>
                  <a:spcPct val="100000"/>
                </a:lnSpc>
                <a:spcBef>
                  <a:spcPct val="0"/>
                </a:spcBef>
                <a:spcAft>
                  <a:spcPct val="0"/>
                </a:spcAft>
                <a:buClrTx/>
                <a:buSzTx/>
                <a:buFontTx/>
                <a:buNone/>
                <a:tabLst/>
                <a:defRPr/>
              </a:pPr>
              <a:t>38</a:t>
            </a:fld>
            <a:endParaRPr kumimoji="0" lang="en-US" altLang="en-US" sz="16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mn-cs"/>
            </a:endParaRPr>
          </a:p>
        </p:txBody>
      </p:sp>
      <p:sp>
        <p:nvSpPr>
          <p:cNvPr id="18" name="TextBox 17"/>
          <p:cNvSpPr txBox="1"/>
          <p:nvPr/>
        </p:nvSpPr>
        <p:spPr>
          <a:xfrm>
            <a:off x="2055813" y="2166938"/>
            <a:ext cx="874712" cy="554037"/>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Tower top</a:t>
            </a:r>
          </a:p>
        </p:txBody>
      </p:sp>
      <p:cxnSp>
        <p:nvCxnSpPr>
          <p:cNvPr id="20" name="Straight Arrow Connector 19"/>
          <p:cNvCxnSpPr>
            <a:cxnSpLocks/>
          </p:cNvCxnSpPr>
          <p:nvPr/>
        </p:nvCxnSpPr>
        <p:spPr>
          <a:xfrm flipH="1" flipV="1">
            <a:off x="2097088" y="2035175"/>
            <a:ext cx="103187" cy="2159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06450" y="2141538"/>
            <a:ext cx="827088" cy="554037"/>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Tower bottom</a:t>
            </a:r>
          </a:p>
        </p:txBody>
      </p:sp>
      <p:cxnSp>
        <p:nvCxnSpPr>
          <p:cNvPr id="13" name="Straight Arrow Connector 12"/>
          <p:cNvCxnSpPr>
            <a:cxnSpLocks/>
          </p:cNvCxnSpPr>
          <p:nvPr/>
        </p:nvCxnSpPr>
        <p:spPr>
          <a:xfrm flipV="1">
            <a:off x="1433513" y="2065338"/>
            <a:ext cx="174625" cy="1857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171950" y="5921375"/>
            <a:ext cx="1165225" cy="261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Rectangle 18"/>
          <p:cNvSpPr/>
          <p:nvPr/>
        </p:nvSpPr>
        <p:spPr>
          <a:xfrm>
            <a:off x="4221163" y="2312988"/>
            <a:ext cx="1166812" cy="261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Rectangle 20"/>
          <p:cNvSpPr/>
          <p:nvPr/>
        </p:nvSpPr>
        <p:spPr>
          <a:xfrm>
            <a:off x="4248150" y="4122738"/>
            <a:ext cx="1165225" cy="261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3665220" y="2240518"/>
            <a:ext cx="2644140" cy="338554"/>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S PGothic" panose="020B0600070205080204" pitchFamily="34" charset="-128"/>
                <a:cs typeface="Times New Roman" panose="02020603050405020304" pitchFamily="18" charset="0"/>
              </a:rPr>
              <a:t>Height above ground (m)</a:t>
            </a:r>
          </a:p>
        </p:txBody>
      </p:sp>
      <p:sp>
        <p:nvSpPr>
          <p:cNvPr id="22" name="TextBox 21"/>
          <p:cNvSpPr txBox="1"/>
          <p:nvPr/>
        </p:nvSpPr>
        <p:spPr>
          <a:xfrm>
            <a:off x="3669030" y="4050268"/>
            <a:ext cx="2644140" cy="338554"/>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S PGothic" panose="020B0600070205080204" pitchFamily="34" charset="-128"/>
                <a:cs typeface="Times New Roman" panose="02020603050405020304" pitchFamily="18" charset="0"/>
              </a:rPr>
              <a:t>Height above ground (m)</a:t>
            </a:r>
          </a:p>
        </p:txBody>
      </p:sp>
      <p:sp>
        <p:nvSpPr>
          <p:cNvPr id="23" name="TextBox 22"/>
          <p:cNvSpPr txBox="1"/>
          <p:nvPr/>
        </p:nvSpPr>
        <p:spPr>
          <a:xfrm>
            <a:off x="4259580" y="5845076"/>
            <a:ext cx="2644140" cy="338554"/>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S PGothic" panose="020B0600070205080204" pitchFamily="34" charset="-128"/>
                <a:cs typeface="Times New Roman" panose="02020603050405020304" pitchFamily="18" charset="0"/>
              </a:rPr>
              <a:t>Time (µs)</a:t>
            </a:r>
          </a:p>
        </p:txBody>
      </p:sp>
      <p:cxnSp>
        <p:nvCxnSpPr>
          <p:cNvPr id="8" name="Straight Arrow Connector 7"/>
          <p:cNvCxnSpPr/>
          <p:nvPr/>
        </p:nvCxnSpPr>
        <p:spPr>
          <a:xfrm flipH="1">
            <a:off x="1766888" y="1500188"/>
            <a:ext cx="254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a:off x="2173288" y="1500188"/>
            <a:ext cx="28257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804988" y="1092200"/>
            <a:ext cx="530225" cy="369888"/>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c</a:t>
            </a:r>
          </a:p>
        </p:txBody>
      </p:sp>
      <p:sp>
        <p:nvSpPr>
          <p:cNvPr id="28" name="TextBox 27"/>
          <p:cNvSpPr txBox="1"/>
          <p:nvPr/>
        </p:nvSpPr>
        <p:spPr>
          <a:xfrm>
            <a:off x="2190750" y="1092200"/>
            <a:ext cx="835025" cy="369888"/>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v=c/2</a:t>
            </a:r>
          </a:p>
        </p:txBody>
      </p:sp>
      <p:cxnSp>
        <p:nvCxnSpPr>
          <p:cNvPr id="14" name="Straight Arrow Connector 13"/>
          <p:cNvCxnSpPr>
            <a:cxnSpLocks/>
          </p:cNvCxnSpPr>
          <p:nvPr/>
        </p:nvCxnSpPr>
        <p:spPr>
          <a:xfrm>
            <a:off x="1617663" y="533400"/>
            <a:ext cx="463550"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913188" y="153988"/>
            <a:ext cx="2849562" cy="36830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Lightning Channel</a:t>
            </a:r>
          </a:p>
        </p:txBody>
      </p:sp>
      <p:sp>
        <p:nvSpPr>
          <p:cNvPr id="50" name="TextBox 49"/>
          <p:cNvSpPr txBox="1"/>
          <p:nvPr/>
        </p:nvSpPr>
        <p:spPr>
          <a:xfrm>
            <a:off x="1447800" y="80963"/>
            <a:ext cx="800100" cy="369887"/>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Tower</a:t>
            </a:r>
          </a:p>
        </p:txBody>
      </p:sp>
      <p:cxnSp>
        <p:nvCxnSpPr>
          <p:cNvPr id="51" name="Straight Arrow Connector 50"/>
          <p:cNvCxnSpPr>
            <a:cxnSpLocks/>
          </p:cNvCxnSpPr>
          <p:nvPr/>
        </p:nvCxnSpPr>
        <p:spPr>
          <a:xfrm>
            <a:off x="2116138" y="542925"/>
            <a:ext cx="5695950"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337175" y="5202973"/>
            <a:ext cx="2408848" cy="369332"/>
          </a:xfrm>
          <a:prstGeom prst="rect">
            <a:avLst/>
          </a:prstGeom>
          <a:solidFill>
            <a:schemeClr val="accent1">
              <a:lumMod val="40000"/>
              <a:lumOff val="60000"/>
            </a:schemeClr>
          </a:solidFill>
        </p:spPr>
        <p:txBody>
          <a:bodyPr wrap="square" rtlCol="0">
            <a:spAutoFit/>
          </a:bodyPr>
          <a:lstStyle/>
          <a:p>
            <a:pPr marL="0" marR="0" lvl="0" indent="0" algn="l" defTabSz="455613"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h = 300 m, r = 10 km</a:t>
            </a:r>
          </a:p>
        </p:txBody>
      </p:sp>
      <p:sp>
        <p:nvSpPr>
          <p:cNvPr id="3" name="TextBox 2">
            <a:extLst>
              <a:ext uri="{FF2B5EF4-FFF2-40B4-BE49-F238E27FC236}">
                <a16:creationId xmlns:a16="http://schemas.microsoft.com/office/drawing/2014/main" id="{63F19899-73D9-45E5-8D76-6C621AB20513}"/>
              </a:ext>
            </a:extLst>
          </p:cNvPr>
          <p:cNvSpPr txBox="1"/>
          <p:nvPr/>
        </p:nvSpPr>
        <p:spPr>
          <a:xfrm>
            <a:off x="4373562" y="608806"/>
            <a:ext cx="914400" cy="338532"/>
          </a:xfrm>
          <a:prstGeom prst="rect">
            <a:avLst/>
          </a:prstGeom>
          <a:noFill/>
          <a:ln w="38100">
            <a:solidFill>
              <a:srgbClr val="C00000"/>
            </a:solidFill>
          </a:ln>
        </p:spPr>
        <p:txBody>
          <a:bodyPr wrap="square" rtlCol="0">
            <a:spAutoFit/>
          </a:bodyPr>
          <a:lstStyle/>
          <a:p>
            <a:endParaRPr lang="en-US" dirty="0"/>
          </a:p>
        </p:txBody>
      </p:sp>
    </p:spTree>
    <p:extLst>
      <p:ext uri="{BB962C8B-B14F-4D97-AF65-F5344CB8AC3E}">
        <p14:creationId xmlns:p14="http://schemas.microsoft.com/office/powerpoint/2010/main" val="1973927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4" descr="stri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Line 6"/>
          <p:cNvSpPr>
            <a:spLocks noChangeShapeType="1"/>
          </p:cNvSpPr>
          <p:nvPr/>
        </p:nvSpPr>
        <p:spPr bwMode="auto">
          <a:xfrm>
            <a:off x="1447800" y="6586538"/>
            <a:ext cx="6527800" cy="0"/>
          </a:xfrm>
          <a:prstGeom prst="line">
            <a:avLst/>
          </a:prstGeom>
          <a:noFill/>
          <a:ln w="85725">
            <a:solidFill>
              <a:srgbClr val="2101D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
        <p:nvSpPr>
          <p:cNvPr id="4101" name="Line 7"/>
          <p:cNvSpPr>
            <a:spLocks noChangeShapeType="1"/>
          </p:cNvSpPr>
          <p:nvPr/>
        </p:nvSpPr>
        <p:spPr bwMode="auto">
          <a:xfrm>
            <a:off x="1944688" y="6718300"/>
            <a:ext cx="5867400" cy="0"/>
          </a:xfrm>
          <a:prstGeom prst="line">
            <a:avLst/>
          </a:prstGeom>
          <a:noFill/>
          <a:ln w="85725">
            <a:solidFill>
              <a:srgbClr val="FF812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
        <p:nvSpPr>
          <p:cNvPr id="166917" name="Oval 8"/>
          <p:cNvSpPr>
            <a:spLocks noChangeArrowheads="1"/>
          </p:cNvSpPr>
          <p:nvPr/>
        </p:nvSpPr>
        <p:spPr bwMode="auto">
          <a:xfrm rot="5400000">
            <a:off x="1411288" y="6548438"/>
            <a:ext cx="74612" cy="74612"/>
          </a:xfrm>
          <a:prstGeom prst="ellipse">
            <a:avLst/>
          </a:prstGeom>
          <a:solidFill>
            <a:srgbClr val="2101DF"/>
          </a:solidFill>
          <a:ln w="9525">
            <a:solidFill>
              <a:srgbClr val="2101DF"/>
            </a:solidFill>
            <a:round/>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zh-CN" sz="20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6918" name="Oval 9"/>
          <p:cNvSpPr>
            <a:spLocks noChangeArrowheads="1"/>
          </p:cNvSpPr>
          <p:nvPr/>
        </p:nvSpPr>
        <p:spPr bwMode="auto">
          <a:xfrm rot="5400000">
            <a:off x="1944687" y="6677026"/>
            <a:ext cx="74613" cy="74612"/>
          </a:xfrm>
          <a:prstGeom prst="ellipse">
            <a:avLst/>
          </a:prstGeom>
          <a:solidFill>
            <a:srgbClr val="FF812B"/>
          </a:solidFill>
          <a:ln w="9525">
            <a:solidFill>
              <a:srgbClr val="FF812B"/>
            </a:solidFill>
            <a:round/>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zh-CN" sz="20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pic>
        <p:nvPicPr>
          <p:cNvPr id="166919" name="Picture 10" descr="largeBlueW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8" y="6419850"/>
            <a:ext cx="16002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2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455613" rtl="0" eaLnBrk="0" fontAlgn="base" latinLnBrk="0" hangingPunct="0">
              <a:lnSpc>
                <a:spcPct val="100000"/>
              </a:lnSpc>
              <a:spcBef>
                <a:spcPct val="0"/>
              </a:spcBef>
              <a:spcAft>
                <a:spcPct val="0"/>
              </a:spcAft>
              <a:buClrTx/>
              <a:buSzTx/>
              <a:buFontTx/>
              <a:buNone/>
              <a:tabLst/>
              <a:defRPr/>
            </a:pPr>
            <a:fld id="{06F9F5E9-0E5D-4CF7-9228-364A3DB4F82C}" type="slidenum">
              <a:rPr kumimoji="0" lang="en-US" altLang="en-US" sz="16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mn-cs"/>
              </a:rPr>
              <a:pPr marL="0" marR="0" lvl="0" indent="0" algn="r" defTabSz="455613" rtl="0" eaLnBrk="0" fontAlgn="base" latinLnBrk="0" hangingPunct="0">
                <a:lnSpc>
                  <a:spcPct val="100000"/>
                </a:lnSpc>
                <a:spcBef>
                  <a:spcPct val="0"/>
                </a:spcBef>
                <a:spcAft>
                  <a:spcPct val="0"/>
                </a:spcAft>
                <a:buClrTx/>
                <a:buSzTx/>
                <a:buFontTx/>
                <a:buNone/>
                <a:tabLst/>
                <a:defRPr/>
              </a:pPr>
              <a:t>39</a:t>
            </a:fld>
            <a:endParaRPr kumimoji="0" lang="en-US" altLang="en-US" sz="16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mn-cs"/>
            </a:endParaRPr>
          </a:p>
        </p:txBody>
      </p:sp>
      <p:pic>
        <p:nvPicPr>
          <p:cNvPr id="166921"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7375" y="439738"/>
            <a:ext cx="8023225" cy="601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019300" y="73025"/>
            <a:ext cx="874713" cy="554038"/>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Tower top</a:t>
            </a:r>
          </a:p>
        </p:txBody>
      </p:sp>
      <p:cxnSp>
        <p:nvCxnSpPr>
          <p:cNvPr id="20" name="Straight Arrow Connector 19"/>
          <p:cNvCxnSpPr>
            <a:cxnSpLocks/>
          </p:cNvCxnSpPr>
          <p:nvPr/>
        </p:nvCxnSpPr>
        <p:spPr>
          <a:xfrm flipH="1">
            <a:off x="2085975" y="619125"/>
            <a:ext cx="85725" cy="2270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19175" y="53975"/>
            <a:ext cx="874713" cy="554038"/>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Tower bottom</a:t>
            </a:r>
          </a:p>
        </p:txBody>
      </p:sp>
      <p:cxnSp>
        <p:nvCxnSpPr>
          <p:cNvPr id="13" name="Straight Arrow Connector 12"/>
          <p:cNvCxnSpPr>
            <a:cxnSpLocks/>
          </p:cNvCxnSpPr>
          <p:nvPr/>
        </p:nvCxnSpPr>
        <p:spPr>
          <a:xfrm>
            <a:off x="1485900" y="596900"/>
            <a:ext cx="134938" cy="2428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171950" y="5921375"/>
            <a:ext cx="1165225" cy="261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Rectangle 18"/>
          <p:cNvSpPr/>
          <p:nvPr/>
        </p:nvSpPr>
        <p:spPr>
          <a:xfrm>
            <a:off x="4221163" y="2312988"/>
            <a:ext cx="1166812" cy="261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Rectangle 20"/>
          <p:cNvSpPr/>
          <p:nvPr/>
        </p:nvSpPr>
        <p:spPr>
          <a:xfrm>
            <a:off x="4248150" y="4122738"/>
            <a:ext cx="1165225" cy="261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3665220" y="2240518"/>
            <a:ext cx="2644140" cy="338554"/>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S PGothic" panose="020B0600070205080204" pitchFamily="34" charset="-128"/>
                <a:cs typeface="Times New Roman" panose="02020603050405020304" pitchFamily="18" charset="0"/>
              </a:rPr>
              <a:t>Height above ground (m)</a:t>
            </a:r>
          </a:p>
        </p:txBody>
      </p:sp>
      <p:sp>
        <p:nvSpPr>
          <p:cNvPr id="22" name="TextBox 21"/>
          <p:cNvSpPr txBox="1"/>
          <p:nvPr/>
        </p:nvSpPr>
        <p:spPr>
          <a:xfrm>
            <a:off x="3669030" y="4050268"/>
            <a:ext cx="2644140" cy="338554"/>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S PGothic" panose="020B0600070205080204" pitchFamily="34" charset="-128"/>
                <a:cs typeface="Times New Roman" panose="02020603050405020304" pitchFamily="18" charset="0"/>
              </a:rPr>
              <a:t>Height above ground (m)</a:t>
            </a:r>
          </a:p>
        </p:txBody>
      </p:sp>
      <p:sp>
        <p:nvSpPr>
          <p:cNvPr id="23" name="TextBox 22"/>
          <p:cNvSpPr txBox="1"/>
          <p:nvPr/>
        </p:nvSpPr>
        <p:spPr>
          <a:xfrm>
            <a:off x="4259580" y="5845076"/>
            <a:ext cx="2644140" cy="338554"/>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S PGothic" panose="020B0600070205080204" pitchFamily="34" charset="-128"/>
                <a:cs typeface="Times New Roman" panose="02020603050405020304" pitchFamily="18" charset="0"/>
              </a:rPr>
              <a:t>Time (µs)</a:t>
            </a:r>
          </a:p>
        </p:txBody>
      </p:sp>
    </p:spTree>
    <p:extLst>
      <p:ext uri="{BB962C8B-B14F-4D97-AF65-F5344CB8AC3E}">
        <p14:creationId xmlns:p14="http://schemas.microsoft.com/office/powerpoint/2010/main" val="2269126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BBC1ED2D-35CA-4752-92B9-5E1DFE3FE0CF}" type="slidenum">
              <a:rPr lang="en-US" altLang="en-US" sz="1400">
                <a:latin typeface="Arial" panose="020B0604020202020204" pitchFamily="34" charset="0"/>
              </a:rPr>
              <a:pPr eaLnBrk="1" hangingPunct="1"/>
              <a:t>4</a:t>
            </a:fld>
            <a:endParaRPr lang="en-US" altLang="en-US" sz="1400">
              <a:latin typeface="Arial" panose="020B0604020202020204" pitchFamily="34" charset="0"/>
            </a:endParaRPr>
          </a:p>
        </p:txBody>
      </p:sp>
      <p:pic>
        <p:nvPicPr>
          <p:cNvPr id="17411" name="Picture 6" descr="3 copy"/>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l="4237" r="893"/>
          <a:stretch>
            <a:fillRect/>
          </a:stretch>
        </p:blipFill>
        <p:spPr bwMode="auto">
          <a:xfrm>
            <a:off x="1042615" y="223837"/>
            <a:ext cx="3713162" cy="3138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10"/>
          <p:cNvSpPr txBox="1">
            <a:spLocks noChangeArrowheads="1"/>
          </p:cNvSpPr>
          <p:nvPr/>
        </p:nvSpPr>
        <p:spPr bwMode="auto">
          <a:xfrm>
            <a:off x="5170359" y="846465"/>
            <a:ext cx="362401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b="1" dirty="0">
                <a:solidFill>
                  <a:srgbClr val="0000FF"/>
                </a:solidFill>
              </a:rPr>
              <a:t>Electric and magnetic fields </a:t>
            </a:r>
          </a:p>
          <a:p>
            <a:pPr eaLnBrk="1" hangingPunct="1">
              <a:spcBef>
                <a:spcPct val="50000"/>
              </a:spcBef>
            </a:pPr>
            <a:r>
              <a:rPr lang="en-US" altLang="en-US" b="1" dirty="0">
                <a:solidFill>
                  <a:srgbClr val="0000FF"/>
                </a:solidFill>
              </a:rPr>
              <a:t>around a two-wire </a:t>
            </a:r>
          </a:p>
          <a:p>
            <a:pPr eaLnBrk="1" hangingPunct="1">
              <a:spcBef>
                <a:spcPct val="50000"/>
              </a:spcBef>
            </a:pPr>
            <a:r>
              <a:rPr lang="en-US" altLang="en-US" b="1" dirty="0">
                <a:solidFill>
                  <a:srgbClr val="0000FF"/>
                </a:solidFill>
              </a:rPr>
              <a:t>transmission line (</a:t>
            </a:r>
            <a:r>
              <a:rPr lang="en-US" altLang="en-US" b="1" u="sng" dirty="0">
                <a:solidFill>
                  <a:srgbClr val="0000FF"/>
                </a:solidFill>
              </a:rPr>
              <a:t>Transverse</a:t>
            </a:r>
          </a:p>
          <a:p>
            <a:pPr eaLnBrk="1" hangingPunct="1">
              <a:spcBef>
                <a:spcPct val="50000"/>
              </a:spcBef>
            </a:pPr>
            <a:r>
              <a:rPr lang="en-US" altLang="en-US" b="1" u="sng" dirty="0" err="1">
                <a:solidFill>
                  <a:srgbClr val="0000FF"/>
                </a:solidFill>
              </a:rPr>
              <a:t>ElectroMagnetic</a:t>
            </a:r>
            <a:r>
              <a:rPr lang="en-US" altLang="en-US" b="1" u="sng" dirty="0">
                <a:solidFill>
                  <a:srgbClr val="0000FF"/>
                </a:solidFill>
              </a:rPr>
              <a:t> (TEM) field </a:t>
            </a:r>
          </a:p>
          <a:p>
            <a:pPr eaLnBrk="1" hangingPunct="1">
              <a:spcBef>
                <a:spcPct val="50000"/>
              </a:spcBef>
            </a:pPr>
            <a:r>
              <a:rPr lang="en-US" altLang="en-US" b="1" u="sng" dirty="0">
                <a:solidFill>
                  <a:srgbClr val="0000FF"/>
                </a:solidFill>
              </a:rPr>
              <a:t>structure</a:t>
            </a:r>
            <a:r>
              <a:rPr lang="en-US" altLang="en-US" b="1" dirty="0">
                <a:solidFill>
                  <a:srgbClr val="0000FF"/>
                </a:solidFill>
              </a:rPr>
              <a:t>)</a:t>
            </a:r>
          </a:p>
        </p:txBody>
      </p:sp>
      <p:pic>
        <p:nvPicPr>
          <p:cNvPr id="146443" name="Picture 11" descr="4"/>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l="17557" r="10750"/>
          <a:stretch>
            <a:fillRect/>
          </a:stretch>
        </p:blipFill>
        <p:spPr bwMode="auto">
          <a:xfrm>
            <a:off x="2427288" y="3778250"/>
            <a:ext cx="4240212" cy="2568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46" name="Text Box 14"/>
          <p:cNvSpPr txBox="1">
            <a:spLocks noChangeArrowheads="1"/>
          </p:cNvSpPr>
          <p:nvPr/>
        </p:nvSpPr>
        <p:spPr bwMode="auto">
          <a:xfrm>
            <a:off x="1562100" y="4610100"/>
            <a:ext cx="152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1200" b="1">
                <a:solidFill>
                  <a:srgbClr val="0000FF"/>
                </a:solidFill>
              </a:rPr>
              <a:t>Stray field</a:t>
            </a:r>
          </a:p>
        </p:txBody>
      </p:sp>
      <p:sp>
        <p:nvSpPr>
          <p:cNvPr id="146447" name="Text Box 15"/>
          <p:cNvSpPr txBox="1">
            <a:spLocks noChangeArrowheads="1"/>
          </p:cNvSpPr>
          <p:nvPr/>
        </p:nvSpPr>
        <p:spPr bwMode="auto">
          <a:xfrm>
            <a:off x="5105400" y="3724275"/>
            <a:ext cx="1476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1200" b="1" u="sng">
                <a:solidFill>
                  <a:srgbClr val="0000FF"/>
                </a:solidFill>
              </a:rPr>
              <a:t>Triplate line</a:t>
            </a:r>
          </a:p>
        </p:txBody>
      </p:sp>
      <p:sp>
        <p:nvSpPr>
          <p:cNvPr id="146449" name="Text Box 17"/>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Transmission Lines</a:t>
            </a:r>
          </a:p>
        </p:txBody>
      </p:sp>
      <p:sp>
        <p:nvSpPr>
          <p:cNvPr id="17417" name="TextBox 1"/>
          <p:cNvSpPr txBox="1">
            <a:spLocks noChangeArrowheads="1"/>
          </p:cNvSpPr>
          <p:nvPr/>
        </p:nvSpPr>
        <p:spPr bwMode="auto">
          <a:xfrm>
            <a:off x="7118350" y="5040313"/>
            <a:ext cx="1416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b="1">
                <a:solidFill>
                  <a:srgbClr val="0000FF"/>
                </a:solidFill>
              </a:rPr>
              <a:t>Microstrip </a:t>
            </a:r>
          </a:p>
          <a:p>
            <a:pPr eaLnBrk="1" hangingPunct="1"/>
            <a:r>
              <a:rPr lang="en-US" altLang="en-US" b="1">
                <a:solidFill>
                  <a:srgbClr val="0000FF"/>
                </a:solidFill>
              </a:rPr>
              <a:t>lines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6443"/>
                                        </p:tgtEl>
                                        <p:attrNameLst>
                                          <p:attrName>style.visibility</p:attrName>
                                        </p:attrNameLst>
                                      </p:cBhvr>
                                      <p:to>
                                        <p:strVal val="visible"/>
                                      </p:to>
                                    </p:set>
                                    <p:animEffect transition="in" filter="fade">
                                      <p:cBhvr>
                                        <p:cTn id="7" dur="2000"/>
                                        <p:tgtEl>
                                          <p:spTgt spid="1464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6446"/>
                                        </p:tgtEl>
                                        <p:attrNameLst>
                                          <p:attrName>style.visibility</p:attrName>
                                        </p:attrNameLst>
                                      </p:cBhvr>
                                      <p:to>
                                        <p:strVal val="visible"/>
                                      </p:to>
                                    </p:set>
                                    <p:animEffect transition="in" filter="fade">
                                      <p:cBhvr>
                                        <p:cTn id="10" dur="2000"/>
                                        <p:tgtEl>
                                          <p:spTgt spid="1464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6447"/>
                                        </p:tgtEl>
                                        <p:attrNameLst>
                                          <p:attrName>style.visibility</p:attrName>
                                        </p:attrNameLst>
                                      </p:cBhvr>
                                      <p:to>
                                        <p:strVal val="visible"/>
                                      </p:to>
                                    </p:set>
                                    <p:animEffect transition="in" filter="fade">
                                      <p:cBhvr>
                                        <p:cTn id="13" dur="2000"/>
                                        <p:tgtEl>
                                          <p:spTgt spid="146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6" grpId="0"/>
      <p:bldP spid="14644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E041DA7-9759-413A-8C18-E4E2EC179992}"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43011" name="Rectangle 4"/>
          <p:cNvSpPr>
            <a:spLocks noChangeArrowheads="1"/>
          </p:cNvSpPr>
          <p:nvPr/>
        </p:nvSpPr>
        <p:spPr bwMode="auto">
          <a:xfrm>
            <a:off x="609600" y="152400"/>
            <a:ext cx="853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000" b="1" i="0" u="sng" strike="noStrike" kern="1200" cap="none" spc="0" normalizeH="0" baseline="0" noProof="0">
                <a:ln>
                  <a:noFill/>
                </a:ln>
                <a:solidFill>
                  <a:srgbClr val="0000FF"/>
                </a:solidFill>
                <a:effectLst/>
                <a:uLnTx/>
                <a:uFillTx/>
                <a:latin typeface="Verdana" panose="020B0604030504040204" pitchFamily="34" charset="0"/>
                <a:ea typeface="MS PGothic" panose="020B0600070205080204" pitchFamily="34" charset="-128"/>
                <a:cs typeface="+mn-cs"/>
              </a:rPr>
              <a:t>Lattice (bounce) diagram</a:t>
            </a:r>
          </a:p>
        </p:txBody>
      </p:sp>
      <p:sp>
        <p:nvSpPr>
          <p:cNvPr id="43012" name="Text Box 5"/>
          <p:cNvSpPr txBox="1">
            <a:spLocks noChangeArrowheads="1"/>
          </p:cNvSpPr>
          <p:nvPr/>
        </p:nvSpPr>
        <p:spPr bwMode="auto">
          <a:xfrm>
            <a:off x="566738" y="466725"/>
            <a:ext cx="85772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i="0" u="none" strike="noStrike" kern="1200" cap="none" spc="0" normalizeH="0" baseline="0" noProof="0" dirty="0">
                <a:ln>
                  <a:noFill/>
                </a:ln>
                <a:solidFill>
                  <a:srgbClr val="3333CC"/>
                </a:solidFill>
                <a:effectLst/>
                <a:uLnTx/>
                <a:uFillTx/>
                <a:latin typeface="Verdana" panose="020B0604030504040204" pitchFamily="34" charset="0"/>
                <a:ea typeface="MS PGothic" panose="020B0600070205080204" pitchFamily="34" charset="-128"/>
                <a:cs typeface="+mn-cs"/>
              </a:rPr>
              <a:t>This is a space/time diagram which is used to keep track of multiple reflections</a:t>
            </a:r>
            <a:r>
              <a:rPr kumimoji="0" lang="en-US" altLang="en-US"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a:t>
            </a:r>
          </a:p>
        </p:txBody>
      </p:sp>
      <p:pic>
        <p:nvPicPr>
          <p:cNvPr id="43013" name="Picture 9" descr="9"/>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bwMode="auto">
          <a:xfrm>
            <a:off x="2322513" y="881063"/>
            <a:ext cx="5051425" cy="5208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0" name="Text Box 10"/>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1200" b="1" i="0" u="sng" strike="noStrike" kern="1200" cap="none" spc="0" normalizeH="0" baseline="0" noProof="0">
                <a:ln>
                  <a:noFill/>
                </a:ln>
                <a:solidFill>
                  <a:srgbClr val="000000"/>
                </a:solidFill>
                <a:effectLst>
                  <a:outerShdw blurRad="38100" dist="38100" dir="2700000" algn="tl">
                    <a:srgbClr val="DDDDDD"/>
                  </a:outerShdw>
                </a:effectLst>
                <a:uLnTx/>
                <a:uFillTx/>
                <a:latin typeface="Verdana" charset="0"/>
                <a:ea typeface="MS PGothic" panose="020B0600070205080204" pitchFamily="34" charset="-128"/>
                <a:cs typeface="+mn-cs"/>
              </a:rPr>
              <a:t>Transmission Lines</a:t>
            </a:r>
          </a:p>
        </p:txBody>
      </p:sp>
      <p:sp>
        <p:nvSpPr>
          <p:cNvPr id="43015" name="Text Box 11"/>
          <p:cNvSpPr txBox="1">
            <a:spLocks noChangeArrowheads="1"/>
          </p:cNvSpPr>
          <p:nvPr/>
        </p:nvSpPr>
        <p:spPr bwMode="auto">
          <a:xfrm>
            <a:off x="599404" y="4228709"/>
            <a:ext cx="159867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Voltage at the receiving end</a:t>
            </a:r>
          </a:p>
        </p:txBody>
      </p:sp>
      <p:graphicFrame>
        <p:nvGraphicFramePr>
          <p:cNvPr id="43016" name="Object 2"/>
          <p:cNvGraphicFramePr>
            <a:graphicFrameLocks noChangeAspect="1"/>
          </p:cNvGraphicFramePr>
          <p:nvPr>
            <p:extLst>
              <p:ext uri="{D42A27DB-BD31-4B8C-83A1-F6EECF244321}">
                <p14:modId xmlns:p14="http://schemas.microsoft.com/office/powerpoint/2010/main" val="1332434463"/>
              </p:ext>
            </p:extLst>
          </p:nvPr>
        </p:nvGraphicFramePr>
        <p:xfrm>
          <a:off x="971550" y="2803220"/>
          <a:ext cx="817267" cy="746125"/>
        </p:xfrm>
        <a:graphic>
          <a:graphicData uri="http://schemas.openxmlformats.org/presentationml/2006/ole">
            <mc:AlternateContent xmlns:mc="http://schemas.openxmlformats.org/markup-compatibility/2006">
              <mc:Choice xmlns:v="urn:schemas-microsoft-com:vml" Requires="v">
                <p:oleObj spid="_x0000_s56655" name="Equation" r:id="rId5" imgW="431613" imgH="393529" progId="Equation.3">
                  <p:embed/>
                </p:oleObj>
              </mc:Choice>
              <mc:Fallback>
                <p:oleObj name="Equation" r:id="rId5" imgW="431613" imgH="393529" progId="Equation.3">
                  <p:embed/>
                  <p:pic>
                    <p:nvPicPr>
                      <p:cNvPr id="43016"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550" y="2803220"/>
                        <a:ext cx="817267" cy="746125"/>
                      </a:xfrm>
                      <a:prstGeom prst="rect">
                        <a:avLst/>
                      </a:prstGeom>
                      <a:solidFill>
                        <a:srgbClr val="FFFF00"/>
                      </a:solidFill>
                      <a:ln>
                        <a:noFill/>
                      </a:ln>
                    </p:spPr>
                  </p:pic>
                </p:oleObj>
              </mc:Fallback>
            </mc:AlternateContent>
          </a:graphicData>
        </a:graphic>
      </p:graphicFrame>
      <p:sp>
        <p:nvSpPr>
          <p:cNvPr id="43017" name="Text Box 13"/>
          <p:cNvSpPr txBox="1">
            <a:spLocks noChangeArrowheads="1"/>
          </p:cNvSpPr>
          <p:nvPr/>
        </p:nvSpPr>
        <p:spPr bwMode="auto">
          <a:xfrm>
            <a:off x="616867" y="1322655"/>
            <a:ext cx="19246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sng" strike="noStrike" kern="1200" cap="none" spc="0" normalizeH="0" baseline="0" noProof="0" dirty="0">
                <a:ln>
                  <a:noFill/>
                </a:ln>
                <a:effectLst/>
                <a:uLnTx/>
                <a:uFillTx/>
                <a:latin typeface="Verdana" panose="020B0604030504040204" pitchFamily="34" charset="0"/>
                <a:ea typeface="MS PGothic" panose="020B0600070205080204" pitchFamily="34" charset="-128"/>
                <a:cs typeface="+mn-cs"/>
              </a:rPr>
              <a:t>Ideal voltage </a:t>
            </a:r>
            <a:br>
              <a:rPr kumimoji="0" lang="en-US" altLang="en-US" sz="1800" b="1" i="0" u="sng" strike="noStrike" kern="1200" cap="none" spc="0" normalizeH="0" baseline="0" noProof="0" dirty="0">
                <a:ln>
                  <a:noFill/>
                </a:ln>
                <a:effectLst/>
                <a:uLnTx/>
                <a:uFillTx/>
                <a:latin typeface="Verdana" panose="020B0604030504040204" pitchFamily="34" charset="0"/>
                <a:ea typeface="MS PGothic" panose="020B0600070205080204" pitchFamily="34" charset="-128"/>
                <a:cs typeface="+mn-cs"/>
              </a:rPr>
            </a:br>
            <a:r>
              <a:rPr kumimoji="0" lang="en-US" altLang="en-US" sz="1800" b="1" i="0" u="sng" strike="noStrike" kern="1200" cap="none" spc="0" normalizeH="0" baseline="0" noProof="0" dirty="0">
                <a:ln>
                  <a:noFill/>
                </a:ln>
                <a:effectLst/>
                <a:uLnTx/>
                <a:uFillTx/>
                <a:latin typeface="Verdana" panose="020B0604030504040204" pitchFamily="34" charset="0"/>
                <a:ea typeface="MS PGothic" panose="020B0600070205080204" pitchFamily="34" charset="-128"/>
                <a:cs typeface="+mn-cs"/>
              </a:rPr>
              <a:t>source</a:t>
            </a:r>
          </a:p>
        </p:txBody>
      </p:sp>
      <p:sp>
        <p:nvSpPr>
          <p:cNvPr id="43018" name="Line 14"/>
          <p:cNvSpPr>
            <a:spLocks noChangeShapeType="1"/>
          </p:cNvSpPr>
          <p:nvPr/>
        </p:nvSpPr>
        <p:spPr bwMode="auto">
          <a:xfrm flipV="1">
            <a:off x="1741488" y="1901825"/>
            <a:ext cx="795826" cy="222031"/>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43019" name="Rectangle 15"/>
          <p:cNvSpPr>
            <a:spLocks noChangeArrowheads="1"/>
          </p:cNvSpPr>
          <p:nvPr/>
        </p:nvSpPr>
        <p:spPr bwMode="auto">
          <a:xfrm>
            <a:off x="3106738" y="1814513"/>
            <a:ext cx="187325" cy="130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z</a:t>
            </a:r>
          </a:p>
        </p:txBody>
      </p:sp>
      <p:graphicFrame>
        <p:nvGraphicFramePr>
          <p:cNvPr id="43020" name="Object 3"/>
          <p:cNvGraphicFramePr>
            <a:graphicFrameLocks noChangeAspect="1"/>
          </p:cNvGraphicFramePr>
          <p:nvPr/>
        </p:nvGraphicFramePr>
        <p:xfrm>
          <a:off x="4262438" y="1716088"/>
          <a:ext cx="538162" cy="341312"/>
        </p:xfrm>
        <a:graphic>
          <a:graphicData uri="http://schemas.openxmlformats.org/presentationml/2006/ole">
            <mc:AlternateContent xmlns:mc="http://schemas.openxmlformats.org/markup-compatibility/2006">
              <mc:Choice xmlns:v="urn:schemas-microsoft-com:vml" Requires="v">
                <p:oleObj spid="_x0000_s56656" name="Equation" r:id="rId7" imgW="622030" imgH="393529" progId="Equation.3">
                  <p:embed/>
                </p:oleObj>
              </mc:Choice>
              <mc:Fallback>
                <p:oleObj name="Equation" r:id="rId7" imgW="622030" imgH="393529" progId="Equation.3">
                  <p:embed/>
                  <p:pic>
                    <p:nvPicPr>
                      <p:cNvPr id="4302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2438" y="1716088"/>
                        <a:ext cx="538162" cy="34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21" name="Rectangle 17"/>
          <p:cNvSpPr>
            <a:spLocks noChangeArrowheads="1"/>
          </p:cNvSpPr>
          <p:nvPr/>
        </p:nvSpPr>
        <p:spPr bwMode="auto">
          <a:xfrm>
            <a:off x="5886450" y="1836738"/>
            <a:ext cx="187325" cy="130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t>z</a:t>
            </a:r>
          </a:p>
        </p:txBody>
      </p:sp>
      <p:graphicFrame>
        <p:nvGraphicFramePr>
          <p:cNvPr id="43022" name="Object 4"/>
          <p:cNvGraphicFramePr>
            <a:graphicFrameLocks noChangeAspect="1"/>
          </p:cNvGraphicFramePr>
          <p:nvPr/>
        </p:nvGraphicFramePr>
        <p:xfrm>
          <a:off x="7189788" y="1752600"/>
          <a:ext cx="527050" cy="341313"/>
        </p:xfrm>
        <a:graphic>
          <a:graphicData uri="http://schemas.openxmlformats.org/presentationml/2006/ole">
            <mc:AlternateContent xmlns:mc="http://schemas.openxmlformats.org/markup-compatibility/2006">
              <mc:Choice xmlns:v="urn:schemas-microsoft-com:vml" Requires="v">
                <p:oleObj spid="_x0000_s56657" name="Equation" r:id="rId9" imgW="609336" imgH="393529" progId="Equation.3">
                  <p:embed/>
                </p:oleObj>
              </mc:Choice>
              <mc:Fallback>
                <p:oleObj name="Equation" r:id="rId9" imgW="609336" imgH="393529" progId="Equation.3">
                  <p:embed/>
                  <p:pic>
                    <p:nvPicPr>
                      <p:cNvPr id="43022"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89788" y="1752600"/>
                        <a:ext cx="527050" cy="341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TextBox 2"/>
          <p:cNvSpPr txBox="1"/>
          <p:nvPr/>
        </p:nvSpPr>
        <p:spPr>
          <a:xfrm>
            <a:off x="4185138" y="1125415"/>
            <a:ext cx="334108" cy="338554"/>
          </a:xfrm>
          <a:prstGeom prst="rect">
            <a:avLst/>
          </a:prstGeom>
          <a:noFill/>
          <a:ln w="19050">
            <a:solidFill>
              <a:srgbClr val="C00000"/>
            </a:solidFill>
          </a:ln>
        </p:spPr>
        <p:txBody>
          <a:bodyPr wrap="square" rtlCol="0">
            <a:spAutoFit/>
          </a:bodyPr>
          <a:lstStyle/>
          <a:p>
            <a:endParaRPr lang="en-US" dirty="0"/>
          </a:p>
        </p:txBody>
      </p:sp>
      <p:sp>
        <p:nvSpPr>
          <p:cNvPr id="4" name="TextBox 3"/>
          <p:cNvSpPr txBox="1"/>
          <p:nvPr/>
        </p:nvSpPr>
        <p:spPr>
          <a:xfrm>
            <a:off x="7007469" y="1125415"/>
            <a:ext cx="290146" cy="338554"/>
          </a:xfrm>
          <a:prstGeom prst="rect">
            <a:avLst/>
          </a:prstGeom>
          <a:noFill/>
          <a:ln w="19050">
            <a:solidFill>
              <a:srgbClr val="C00000"/>
            </a:solidFill>
          </a:ln>
        </p:spPr>
        <p:txBody>
          <a:bodyPr wrap="square" rtlCol="0">
            <a:spAutoFit/>
          </a:bodyPr>
          <a:lstStyle/>
          <a:p>
            <a:endParaRPr lang="en-US" dirty="0"/>
          </a:p>
        </p:txBody>
      </p:sp>
      <p:sp>
        <p:nvSpPr>
          <p:cNvPr id="5" name="TextBox 4"/>
          <p:cNvSpPr txBox="1"/>
          <p:nvPr/>
        </p:nvSpPr>
        <p:spPr>
          <a:xfrm>
            <a:off x="3267686" y="1092785"/>
            <a:ext cx="574552" cy="338554"/>
          </a:xfrm>
          <a:prstGeom prst="rect">
            <a:avLst/>
          </a:prstGeom>
          <a:noFill/>
          <a:ln w="19050">
            <a:solidFill>
              <a:srgbClr val="C00000"/>
            </a:solidFill>
          </a:ln>
        </p:spPr>
        <p:txBody>
          <a:bodyPr wrap="square" rtlCol="0">
            <a:spAutoFit/>
          </a:bodyPr>
          <a:lstStyle/>
          <a:p>
            <a:endParaRPr lang="en-US" dirty="0"/>
          </a:p>
        </p:txBody>
      </p:sp>
      <p:sp>
        <p:nvSpPr>
          <p:cNvPr id="6" name="TextBox 5"/>
          <p:cNvSpPr txBox="1"/>
          <p:nvPr/>
        </p:nvSpPr>
        <p:spPr>
          <a:xfrm>
            <a:off x="5980112" y="1125415"/>
            <a:ext cx="605326" cy="338554"/>
          </a:xfrm>
          <a:prstGeom prst="rect">
            <a:avLst/>
          </a:prstGeom>
          <a:noFill/>
          <a:ln w="19050">
            <a:solidFill>
              <a:srgbClr val="C00000"/>
            </a:solidFill>
          </a:ln>
        </p:spPr>
        <p:txBody>
          <a:bodyPr wrap="square" rtlCol="0">
            <a:spAutoFit/>
          </a:bodyPr>
          <a:lstStyle/>
          <a:p>
            <a:endParaRPr lang="en-US" dirty="0"/>
          </a:p>
        </p:txBody>
      </p:sp>
      <p:sp>
        <p:nvSpPr>
          <p:cNvPr id="7" name="TextBox 6"/>
          <p:cNvSpPr txBox="1"/>
          <p:nvPr/>
        </p:nvSpPr>
        <p:spPr>
          <a:xfrm>
            <a:off x="2322513" y="4490646"/>
            <a:ext cx="315179" cy="222031"/>
          </a:xfrm>
          <a:prstGeom prst="rect">
            <a:avLst/>
          </a:prstGeom>
          <a:noFill/>
          <a:ln w="19050">
            <a:solidFill>
              <a:srgbClr val="C00000"/>
            </a:solidFill>
          </a:ln>
        </p:spPr>
        <p:txBody>
          <a:bodyPr wrap="square" rtlCol="0">
            <a:spAutoFit/>
          </a:bodyPr>
          <a:lstStyle/>
          <a:p>
            <a:endParaRPr lang="en-US" dirty="0"/>
          </a:p>
        </p:txBody>
      </p:sp>
      <p:sp>
        <p:nvSpPr>
          <p:cNvPr id="8" name="TextBox 7"/>
          <p:cNvSpPr txBox="1"/>
          <p:nvPr/>
        </p:nvSpPr>
        <p:spPr>
          <a:xfrm>
            <a:off x="5117123" y="4490647"/>
            <a:ext cx="334108" cy="222031"/>
          </a:xfrm>
          <a:prstGeom prst="rect">
            <a:avLst/>
          </a:prstGeom>
          <a:noFill/>
          <a:ln w="19050">
            <a:solidFill>
              <a:srgbClr val="C00000"/>
            </a:solidFill>
          </a:ln>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DE768E38-58E9-4C75-B54E-A54719C7A49A}"/>
                  </a:ext>
                </a:extLst>
              </p:cNvPr>
              <p:cNvSpPr txBox="1"/>
              <p:nvPr/>
            </p:nvSpPr>
            <p:spPr>
              <a:xfrm>
                <a:off x="703873" y="1923297"/>
                <a:ext cx="1037615" cy="453137"/>
              </a:xfrm>
              <a:prstGeom prst="rect">
                <a:avLst/>
              </a:prstGeom>
              <a:solidFill>
                <a:schemeClr val="accent1">
                  <a:lumMod val="20000"/>
                  <a:lumOff val="80000"/>
                </a:schemeClr>
              </a:solidFill>
            </p:spPr>
            <p:txBody>
              <a:bodyPr wrap="square">
                <a:spAutoFit/>
              </a:bodyPr>
              <a:lstStyle/>
              <a:p>
                <a14:m>
                  <m:oMath xmlns:m="http://schemas.openxmlformats.org/officeDocument/2006/math">
                    <m:sSub>
                      <m:sSubPr>
                        <m:ctrlPr>
                          <a:rPr kumimoji="0" lang="en-US" sz="2400" b="1" i="1" u="none" strike="noStrike" kern="1200" cap="none" spc="0" normalizeH="0" baseline="0" noProof="0" smtClean="0">
                            <a:ln>
                              <a:noFill/>
                            </a:ln>
                            <a:solidFill>
                              <a:srgbClr val="C00000"/>
                            </a:solidFill>
                            <a:effectLst/>
                            <a:uLnTx/>
                            <a:uFillTx/>
                            <a:latin typeface="Cambria Math" panose="02040503050406030204" pitchFamily="18" charset="0"/>
                            <a:cs typeface="+mn-cs"/>
                          </a:rPr>
                        </m:ctrlPr>
                      </m:sSubPr>
                      <m:e>
                        <m:r>
                          <a:rPr kumimoji="0" lang="en-US" sz="2400" b="1" i="1" u="none" strike="noStrike" kern="1200" cap="none" spc="0" normalizeH="0" baseline="0" noProof="0">
                            <a:ln>
                              <a:noFill/>
                            </a:ln>
                            <a:solidFill>
                              <a:srgbClr val="C00000"/>
                            </a:solidFill>
                            <a:effectLst/>
                            <a:uLnTx/>
                            <a:uFillTx/>
                            <a:latin typeface="Cambria Math" panose="02040503050406030204" pitchFamily="18" charset="0"/>
                            <a:cs typeface="+mn-cs"/>
                          </a:rPr>
                          <m:t>𝝆</m:t>
                        </m:r>
                      </m:e>
                      <m:sub>
                        <m:r>
                          <a:rPr kumimoji="0" lang="en-US" sz="2400" b="1" i="1" u="none" strike="noStrike" kern="1200" cap="none" spc="0" normalizeH="0" baseline="0" noProof="0" smtClean="0">
                            <a:ln>
                              <a:noFill/>
                            </a:ln>
                            <a:solidFill>
                              <a:srgbClr val="C00000"/>
                            </a:solidFill>
                            <a:effectLst/>
                            <a:uLnTx/>
                            <a:uFillTx/>
                            <a:latin typeface="Cambria Math" panose="02040503050406030204" pitchFamily="18" charset="0"/>
                            <a:cs typeface="+mn-cs"/>
                          </a:rPr>
                          <m:t>𝑺</m:t>
                        </m:r>
                      </m:sub>
                    </m:sSub>
                  </m:oMath>
                </a14:m>
                <a:r>
                  <a:rPr kumimoji="0" lang="en-US" altLang="en-US" sz="1800" b="1" i="0" u="none"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=-1</a:t>
                </a:r>
                <a:endParaRPr lang="en-US" dirty="0"/>
              </a:p>
            </p:txBody>
          </p:sp>
        </mc:Choice>
        <mc:Fallback xmlns="">
          <p:sp>
            <p:nvSpPr>
              <p:cNvPr id="22" name="TextBox 21">
                <a:extLst>
                  <a:ext uri="{FF2B5EF4-FFF2-40B4-BE49-F238E27FC236}">
                    <a16:creationId xmlns:a16="http://schemas.microsoft.com/office/drawing/2014/main" id="{DE768E38-58E9-4C75-B54E-A54719C7A49A}"/>
                  </a:ext>
                </a:extLst>
              </p:cNvPr>
              <p:cNvSpPr txBox="1">
                <a:spLocks noRot="1" noChangeAspect="1" noMove="1" noResize="1" noEditPoints="1" noAdjustHandles="1" noChangeArrowheads="1" noChangeShapeType="1" noTextEdit="1"/>
              </p:cNvSpPr>
              <p:nvPr/>
            </p:nvSpPr>
            <p:spPr>
              <a:xfrm>
                <a:off x="703873" y="1923297"/>
                <a:ext cx="1037615" cy="453137"/>
              </a:xfrm>
              <a:prstGeom prst="rect">
                <a:avLst/>
              </a:prstGeom>
              <a:blipFill>
                <a:blip r:embed="rId11"/>
                <a:stretch>
                  <a:fillRect l="-1754" b="-175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BC297CB-9E3B-4D0F-8DEE-4C863170E859}"/>
                  </a:ext>
                </a:extLst>
              </p:cNvPr>
              <p:cNvSpPr txBox="1"/>
              <p:nvPr/>
            </p:nvSpPr>
            <p:spPr>
              <a:xfrm>
                <a:off x="6800849" y="2016796"/>
                <a:ext cx="1259132" cy="453137"/>
              </a:xfrm>
              <a:prstGeom prst="rect">
                <a:avLst/>
              </a:prstGeom>
              <a:noFill/>
            </p:spPr>
            <p:txBody>
              <a:bodyPr wrap="square">
                <a:spAutoFit/>
              </a:bodyPr>
              <a:lstStyle/>
              <a:p>
                <a14:m>
                  <m:oMath xmlns:m="http://schemas.openxmlformats.org/officeDocument/2006/math">
                    <m:sSub>
                      <m:sSubPr>
                        <m:ctrlPr>
                          <a:rPr kumimoji="0" lang="en-US" sz="2400" b="1" i="1" u="none" strike="noStrike" kern="1200" cap="none" spc="0" normalizeH="0" baseline="0" noProof="0" smtClean="0">
                            <a:ln>
                              <a:noFill/>
                            </a:ln>
                            <a:solidFill>
                              <a:srgbClr val="C00000"/>
                            </a:solidFill>
                            <a:effectLst/>
                            <a:uLnTx/>
                            <a:uFillTx/>
                            <a:latin typeface="Cambria Math" panose="02040503050406030204" pitchFamily="18" charset="0"/>
                            <a:cs typeface="+mn-cs"/>
                          </a:rPr>
                        </m:ctrlPr>
                      </m:sSubPr>
                      <m:e>
                        <m:r>
                          <a:rPr kumimoji="0" lang="en-US" sz="2400" b="1" i="1" u="none" strike="noStrike" kern="1200" cap="none" spc="0" normalizeH="0" baseline="0" noProof="0">
                            <a:ln>
                              <a:noFill/>
                            </a:ln>
                            <a:solidFill>
                              <a:srgbClr val="C00000"/>
                            </a:solidFill>
                            <a:effectLst/>
                            <a:uLnTx/>
                            <a:uFillTx/>
                            <a:latin typeface="Cambria Math" panose="02040503050406030204" pitchFamily="18" charset="0"/>
                            <a:cs typeface="+mn-cs"/>
                          </a:rPr>
                          <m:t>𝝆</m:t>
                        </m:r>
                      </m:e>
                      <m:sub>
                        <m:r>
                          <a:rPr kumimoji="0" lang="en-US" sz="2400" b="1" i="1" u="none" strike="noStrike" kern="1200" cap="none" spc="0" normalizeH="0" baseline="0" noProof="0" smtClean="0">
                            <a:ln>
                              <a:noFill/>
                            </a:ln>
                            <a:solidFill>
                              <a:srgbClr val="C00000"/>
                            </a:solidFill>
                            <a:effectLst/>
                            <a:uLnTx/>
                            <a:uFillTx/>
                            <a:latin typeface="Cambria Math" panose="02040503050406030204" pitchFamily="18" charset="0"/>
                            <a:cs typeface="+mn-cs"/>
                          </a:rPr>
                          <m:t>𝑹</m:t>
                        </m:r>
                      </m:sub>
                    </m:sSub>
                  </m:oMath>
                </a14:m>
                <a:r>
                  <a:rPr kumimoji="0" lang="en-US" altLang="en-US" sz="1800" b="1" i="0" u="none"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=-0.5</a:t>
                </a:r>
                <a:endParaRPr lang="en-US" dirty="0"/>
              </a:p>
            </p:txBody>
          </p:sp>
        </mc:Choice>
        <mc:Fallback xmlns="">
          <p:sp>
            <p:nvSpPr>
              <p:cNvPr id="24" name="TextBox 23">
                <a:extLst>
                  <a:ext uri="{FF2B5EF4-FFF2-40B4-BE49-F238E27FC236}">
                    <a16:creationId xmlns:a16="http://schemas.microsoft.com/office/drawing/2014/main" id="{FBC297CB-9E3B-4D0F-8DEE-4C863170E859}"/>
                  </a:ext>
                </a:extLst>
              </p:cNvPr>
              <p:cNvSpPr txBox="1">
                <a:spLocks noRot="1" noChangeAspect="1" noMove="1" noResize="1" noEditPoints="1" noAdjustHandles="1" noChangeArrowheads="1" noChangeShapeType="1" noTextEdit="1"/>
              </p:cNvSpPr>
              <p:nvPr/>
            </p:nvSpPr>
            <p:spPr>
              <a:xfrm>
                <a:off x="6800849" y="2016796"/>
                <a:ext cx="1259132" cy="453137"/>
              </a:xfrm>
              <a:prstGeom prst="rect">
                <a:avLst/>
              </a:prstGeom>
              <a:blipFill>
                <a:blip r:embed="rId12"/>
                <a:stretch>
                  <a:fillRect l="-1942" r="-3883" b="-175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C5FF681-39BA-48F9-A56E-41D8D29ADCF7}"/>
                  </a:ext>
                </a:extLst>
              </p:cNvPr>
              <p:cNvSpPr txBox="1"/>
              <p:nvPr/>
            </p:nvSpPr>
            <p:spPr>
              <a:xfrm>
                <a:off x="3963590" y="1954646"/>
                <a:ext cx="1216819" cy="453137"/>
              </a:xfrm>
              <a:prstGeom prst="rect">
                <a:avLst/>
              </a:prstGeom>
              <a:noFill/>
            </p:spPr>
            <p:txBody>
              <a:bodyPr wrap="square">
                <a:spAutoFit/>
              </a:bodyPr>
              <a:lstStyle/>
              <a:p>
                <a14:m>
                  <m:oMath xmlns:m="http://schemas.openxmlformats.org/officeDocument/2006/math">
                    <m:sSub>
                      <m:sSubPr>
                        <m:ctrlPr>
                          <a:rPr kumimoji="0" lang="en-US" sz="2400" b="1" i="1" u="none" strike="noStrike" kern="1200" cap="none" spc="0" normalizeH="0" baseline="0" noProof="0" smtClean="0">
                            <a:ln>
                              <a:noFill/>
                            </a:ln>
                            <a:solidFill>
                              <a:srgbClr val="C00000"/>
                            </a:solidFill>
                            <a:effectLst/>
                            <a:uLnTx/>
                            <a:uFillTx/>
                            <a:latin typeface="Cambria Math" panose="02040503050406030204" pitchFamily="18" charset="0"/>
                            <a:cs typeface="+mn-cs"/>
                          </a:rPr>
                        </m:ctrlPr>
                      </m:sSubPr>
                      <m:e>
                        <m:r>
                          <a:rPr kumimoji="0" lang="en-US" sz="2400" b="1" i="1" u="none" strike="noStrike" kern="1200" cap="none" spc="0" normalizeH="0" baseline="0" noProof="0">
                            <a:ln>
                              <a:noFill/>
                            </a:ln>
                            <a:solidFill>
                              <a:srgbClr val="C00000"/>
                            </a:solidFill>
                            <a:effectLst/>
                            <a:uLnTx/>
                            <a:uFillTx/>
                            <a:latin typeface="Cambria Math" panose="02040503050406030204" pitchFamily="18" charset="0"/>
                            <a:cs typeface="+mn-cs"/>
                          </a:rPr>
                          <m:t>𝝆</m:t>
                        </m:r>
                      </m:e>
                      <m:sub>
                        <m:r>
                          <a:rPr kumimoji="0" lang="en-US" sz="2400" b="1" i="1" u="none" strike="noStrike" kern="1200" cap="none" spc="0" normalizeH="0" baseline="0" noProof="0" smtClean="0">
                            <a:ln>
                              <a:noFill/>
                            </a:ln>
                            <a:solidFill>
                              <a:srgbClr val="C00000"/>
                            </a:solidFill>
                            <a:effectLst/>
                            <a:uLnTx/>
                            <a:uFillTx/>
                            <a:latin typeface="Cambria Math" panose="02040503050406030204" pitchFamily="18" charset="0"/>
                            <a:cs typeface="+mn-cs"/>
                          </a:rPr>
                          <m:t>𝑹</m:t>
                        </m:r>
                      </m:sub>
                    </m:sSub>
                  </m:oMath>
                </a14:m>
                <a:r>
                  <a:rPr kumimoji="0" lang="en-US" altLang="en-US" sz="1800" b="1" i="0" u="none"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=0.5</a:t>
                </a:r>
                <a:endParaRPr lang="en-US" dirty="0"/>
              </a:p>
            </p:txBody>
          </p:sp>
        </mc:Choice>
        <mc:Fallback xmlns="">
          <p:sp>
            <p:nvSpPr>
              <p:cNvPr id="26" name="TextBox 25">
                <a:extLst>
                  <a:ext uri="{FF2B5EF4-FFF2-40B4-BE49-F238E27FC236}">
                    <a16:creationId xmlns:a16="http://schemas.microsoft.com/office/drawing/2014/main" id="{8C5FF681-39BA-48F9-A56E-41D8D29ADCF7}"/>
                  </a:ext>
                </a:extLst>
              </p:cNvPr>
              <p:cNvSpPr txBox="1">
                <a:spLocks noRot="1" noChangeAspect="1" noMove="1" noResize="1" noEditPoints="1" noAdjustHandles="1" noChangeArrowheads="1" noChangeShapeType="1" noTextEdit="1"/>
              </p:cNvSpPr>
              <p:nvPr/>
            </p:nvSpPr>
            <p:spPr>
              <a:xfrm>
                <a:off x="3963590" y="1954646"/>
                <a:ext cx="1216819" cy="453137"/>
              </a:xfrm>
              <a:prstGeom prst="rect">
                <a:avLst/>
              </a:prstGeom>
              <a:blipFill>
                <a:blip r:embed="rId13"/>
                <a:stretch>
                  <a:fillRect l="-1500" b="-17568"/>
                </a:stretch>
              </a:blipFill>
            </p:spPr>
            <p:txBody>
              <a:bodyPr/>
              <a:lstStyle/>
              <a:p>
                <a:r>
                  <a:rPr lang="en-US">
                    <a:noFill/>
                  </a:rPr>
                  <a:t> </a:t>
                </a:r>
              </a:p>
            </p:txBody>
          </p:sp>
        </mc:Fallback>
      </mc:AlternateContent>
    </p:spTree>
    <p:extLst>
      <p:ext uri="{BB962C8B-B14F-4D97-AF65-F5344CB8AC3E}">
        <p14:creationId xmlns:p14="http://schemas.microsoft.com/office/powerpoint/2010/main" val="28119860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60B4CA9-BB3E-47E0-911F-BAAC9957363C}"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40963" name="Rectangle 4"/>
          <p:cNvSpPr>
            <a:spLocks noChangeArrowheads="1"/>
          </p:cNvSpPr>
          <p:nvPr/>
        </p:nvSpPr>
        <p:spPr bwMode="auto">
          <a:xfrm>
            <a:off x="609600" y="152400"/>
            <a:ext cx="853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Verdana" panose="020B0604030504040204" pitchFamily="34" charset="0"/>
                <a:ea typeface="MS PGothic" panose="020B0600070205080204" pitchFamily="34" charset="-128"/>
                <a:cs typeface="+mn-cs"/>
              </a:rPr>
              <a:t>Multiple Reflections</a:t>
            </a:r>
          </a:p>
        </p:txBody>
      </p:sp>
      <p:graphicFrame>
        <p:nvGraphicFramePr>
          <p:cNvPr id="40964" name="Object 2"/>
          <p:cNvGraphicFramePr>
            <a:graphicFrameLocks noGrp="1" noChangeAspect="1"/>
          </p:cNvGraphicFramePr>
          <p:nvPr>
            <p:ph sz="quarter" idx="2"/>
            <p:extLst>
              <p:ext uri="{D42A27DB-BD31-4B8C-83A1-F6EECF244321}">
                <p14:modId xmlns:p14="http://schemas.microsoft.com/office/powerpoint/2010/main" val="3601155228"/>
              </p:ext>
            </p:extLst>
          </p:nvPr>
        </p:nvGraphicFramePr>
        <p:xfrm>
          <a:off x="2727900" y="4243752"/>
          <a:ext cx="2127469" cy="876153"/>
        </p:xfrm>
        <a:graphic>
          <a:graphicData uri="http://schemas.openxmlformats.org/presentationml/2006/ole">
            <mc:AlternateContent xmlns:mc="http://schemas.openxmlformats.org/markup-compatibility/2006">
              <mc:Choice xmlns:v="urn:schemas-microsoft-com:vml" Requires="v">
                <p:oleObj spid="_x0000_s82235" name="Equation" r:id="rId4" imgW="1079032" imgH="444307" progId="Equation.3">
                  <p:embed/>
                </p:oleObj>
              </mc:Choice>
              <mc:Fallback>
                <p:oleObj name="Equation" r:id="rId4" imgW="1079032" imgH="444307" progId="Equation.3">
                  <p:embed/>
                  <p:pic>
                    <p:nvPicPr>
                      <p:cNvPr id="40964"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7900" y="4243752"/>
                        <a:ext cx="2127469" cy="876153"/>
                      </a:xfrm>
                      <a:prstGeom prst="rect">
                        <a:avLst/>
                      </a:prstGeom>
                      <a:solidFill>
                        <a:srgbClr val="FFFF00"/>
                      </a:solidFill>
                      <a:ln>
                        <a:noFill/>
                      </a:ln>
                    </p:spPr>
                  </p:pic>
                </p:oleObj>
              </mc:Fallback>
            </mc:AlternateContent>
          </a:graphicData>
        </a:graphic>
      </p:graphicFrame>
      <p:graphicFrame>
        <p:nvGraphicFramePr>
          <p:cNvPr id="40965" name="Object 3"/>
          <p:cNvGraphicFramePr>
            <a:graphicFrameLocks noGrp="1" noChangeAspect="1"/>
          </p:cNvGraphicFramePr>
          <p:nvPr>
            <p:ph sz="quarter" idx="3"/>
          </p:nvPr>
        </p:nvGraphicFramePr>
        <p:xfrm>
          <a:off x="4572000" y="576263"/>
          <a:ext cx="1371600" cy="565150"/>
        </p:xfrm>
        <a:graphic>
          <a:graphicData uri="http://schemas.openxmlformats.org/presentationml/2006/ole">
            <mc:AlternateContent xmlns:mc="http://schemas.openxmlformats.org/markup-compatibility/2006">
              <mc:Choice xmlns:v="urn:schemas-microsoft-com:vml" Requires="v">
                <p:oleObj spid="_x0000_s82236" name="Equation" r:id="rId6" imgW="1079032" imgH="444307" progId="Equation.3">
                  <p:embed/>
                </p:oleObj>
              </mc:Choice>
              <mc:Fallback>
                <p:oleObj name="Equation" r:id="rId6" imgW="1079032" imgH="444307" progId="Equation.3">
                  <p:embed/>
                  <p:pic>
                    <p:nvPicPr>
                      <p:cNvPr id="40965" name="Object 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576263"/>
                        <a:ext cx="1371600"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6" name="Object 4"/>
          <p:cNvGraphicFramePr>
            <a:graphicFrameLocks noGrp="1" noChangeAspect="1"/>
          </p:cNvGraphicFramePr>
          <p:nvPr>
            <p:ph sz="quarter" idx="4"/>
          </p:nvPr>
        </p:nvGraphicFramePr>
        <p:xfrm>
          <a:off x="4572000" y="1235075"/>
          <a:ext cx="1206500" cy="585788"/>
        </p:xfrm>
        <a:graphic>
          <a:graphicData uri="http://schemas.openxmlformats.org/presentationml/2006/ole">
            <mc:AlternateContent xmlns:mc="http://schemas.openxmlformats.org/markup-compatibility/2006">
              <mc:Choice xmlns:v="urn:schemas-microsoft-com:vml" Requires="v">
                <p:oleObj spid="_x0000_s82237" name="Equation" r:id="rId8" imgW="914400" imgH="444500" progId="Equation.3">
                  <p:embed/>
                </p:oleObj>
              </mc:Choice>
              <mc:Fallback>
                <p:oleObj name="Equation" r:id="rId8" imgW="914400" imgH="444500" progId="Equation.3">
                  <p:embed/>
                  <p:pic>
                    <p:nvPicPr>
                      <p:cNvPr id="40966" name="Object 4"/>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1235075"/>
                        <a:ext cx="12065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7" name="Text Box 7"/>
          <p:cNvSpPr txBox="1">
            <a:spLocks noChangeArrowheads="1"/>
          </p:cNvSpPr>
          <p:nvPr/>
        </p:nvSpPr>
        <p:spPr bwMode="auto">
          <a:xfrm>
            <a:off x="533401" y="2806700"/>
            <a:ext cx="863203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lvl="0" eaLnBrk="1" hangingPunct="1">
              <a:spcBef>
                <a:spcPct val="50000"/>
              </a:spcBef>
            </a:pPr>
            <a:r>
              <a:rPr kumimoji="0" lang="en-US" altLang="en-US" sz="1800" b="1" i="0" u="sng"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Example:</a:t>
            </a:r>
            <a:r>
              <a:rPr kumimoji="0" lang="en-US" altLang="en-US" sz="18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Suppose that </a:t>
            </a:r>
            <a:r>
              <a:rPr kumimoji="0" lang="en-US" altLang="en-US" sz="1800" b="1"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V</a:t>
            </a:r>
            <a:r>
              <a:rPr kumimoji="0" lang="en-US" altLang="en-US" sz="1800" b="1" i="0" u="none" strike="noStrike" kern="1200" cap="none" spc="0" normalizeH="0" baseline="-25000" noProof="0" dirty="0">
                <a:ln>
                  <a:noFill/>
                </a:ln>
                <a:solidFill>
                  <a:srgbClr val="000000"/>
                </a:solidFill>
                <a:effectLst/>
                <a:uLnTx/>
                <a:uFillTx/>
                <a:latin typeface="Verdana" panose="020B0604030504040204" pitchFamily="34" charset="0"/>
                <a:ea typeface="MS PGothic" panose="020B0600070205080204" pitchFamily="34" charset="-128"/>
                <a:cs typeface="+mn-cs"/>
              </a:rPr>
              <a:t>s</a:t>
            </a:r>
            <a:r>
              <a:rPr kumimoji="0" lang="en-US" altLang="en-US" sz="1800" b="1"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(t)</a:t>
            </a:r>
            <a:r>
              <a:rPr kumimoji="0" lang="en-US" altLang="en-US" sz="18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is a </a:t>
            </a:r>
            <a:r>
              <a:rPr kumimoji="0" lang="en-US" altLang="en-US" sz="1800" b="1" i="0"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step function </a:t>
            </a:r>
            <a:r>
              <a:rPr kumimoji="0" lang="en-US" altLang="en-US" sz="1800" b="0" i="0" u="none" strike="noStrike" kern="1200" cap="none" spc="0" normalizeH="0" baseline="0" noProof="0" dirty="0">
                <a:ln>
                  <a:noFill/>
                </a:ln>
                <a:effectLst/>
                <a:uLnTx/>
                <a:uFillTx/>
                <a:latin typeface="Verdana" panose="020B0604030504040204" pitchFamily="34" charset="0"/>
                <a:ea typeface="MS PGothic" panose="020B0600070205080204" pitchFamily="34" charset="-128"/>
                <a:cs typeface="+mn-cs"/>
              </a:rPr>
              <a:t>whose magnitude is </a:t>
            </a:r>
            <a:r>
              <a:rPr kumimoji="0" lang="en-US" altLang="en-US" sz="1800" b="1" i="0" u="none" strike="noStrike" kern="1200" cap="none" spc="0" normalizeH="0" baseline="0" noProof="0" dirty="0">
                <a:ln>
                  <a:noFill/>
                </a:ln>
                <a:effectLst/>
                <a:uLnTx/>
                <a:uFillTx/>
                <a:latin typeface="Verdana" panose="020B0604030504040204" pitchFamily="34" charset="0"/>
                <a:ea typeface="MS PGothic" panose="020B0600070205080204" pitchFamily="34" charset="-128"/>
                <a:cs typeface="+mn-cs"/>
              </a:rPr>
              <a:t>V</a:t>
            </a:r>
            <a:r>
              <a:rPr kumimoji="0" lang="en-US" altLang="en-US" sz="1800" b="1" i="0" u="none" strike="noStrike" kern="1200" cap="none" spc="0" normalizeH="0" baseline="-25000" noProof="0" dirty="0">
                <a:ln>
                  <a:noFill/>
                </a:ln>
                <a:effectLst/>
                <a:uLnTx/>
                <a:uFillTx/>
                <a:latin typeface="Verdana" panose="020B0604030504040204" pitchFamily="34" charset="0"/>
                <a:ea typeface="MS PGothic" panose="020B0600070205080204" pitchFamily="34" charset="-128"/>
                <a:cs typeface="+mn-cs"/>
              </a:rPr>
              <a:t>0</a:t>
            </a:r>
            <a:r>
              <a:rPr kumimoji="0" lang="en-US" altLang="en-US" sz="18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Find the total voltage on the line </a:t>
            </a:r>
            <a:r>
              <a:rPr kumimoji="0" lang="en-US" altLang="en-US" sz="1800" b="1" i="0" u="sng"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after a very long time</a:t>
            </a:r>
            <a:r>
              <a:rPr kumimoji="0" lang="en-US" altLang="en-US" sz="1800" b="1" i="0"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 (at </a:t>
            </a:r>
            <a:r>
              <a:rPr lang="en-US" altLang="en-US" sz="1800" b="1" dirty="0">
                <a:solidFill>
                  <a:srgbClr val="0000FF"/>
                </a:solidFill>
              </a:rPr>
              <a:t>t = ∞</a:t>
            </a:r>
            <a:r>
              <a:rPr kumimoji="0" lang="en-US" altLang="en-US" sz="1800" b="1" i="0" strike="noStrike" kern="1200" cap="none" spc="0" normalizeH="0" baseline="0" noProof="0" dirty="0">
                <a:ln>
                  <a:noFill/>
                </a:ln>
                <a:solidFill>
                  <a:srgbClr val="3333CC"/>
                </a:solidFill>
                <a:effectLst/>
                <a:uLnTx/>
                <a:uFillTx/>
                <a:latin typeface="Verdana" panose="020B0604030504040204" pitchFamily="34" charset="0"/>
                <a:ea typeface="MS PGothic" panose="020B0600070205080204" pitchFamily="34" charset="-128"/>
                <a:cs typeface="+mn-cs"/>
              </a:rPr>
              <a:t>) </a:t>
            </a:r>
            <a:r>
              <a:rPr kumimoji="0" lang="en-US" altLang="en-US" sz="1800" b="0" i="0" strike="noStrike" kern="1200" cap="none" spc="0" normalizeH="0" baseline="0" noProof="0" dirty="0">
                <a:ln>
                  <a:noFill/>
                </a:ln>
                <a:effectLst/>
                <a:uLnTx/>
                <a:uFillTx/>
                <a:latin typeface="Verdana" panose="020B0604030504040204" pitchFamily="34" charset="0"/>
                <a:ea typeface="MS PGothic" panose="020B0600070205080204" pitchFamily="34" charset="-128"/>
                <a:cs typeface="+mn-cs"/>
              </a:rPr>
              <a:t>if</a:t>
            </a:r>
            <a:r>
              <a:rPr kumimoji="0" lang="en-US" altLang="en-US" sz="18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a:t>
            </a:r>
            <a:endParaRPr kumimoji="0" lang="el-GR" altLang="en-US" sz="1800" b="0" i="1" u="sng"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40968" name="Text Box 8"/>
          <p:cNvSpPr txBox="1">
            <a:spLocks noChangeArrowheads="1"/>
          </p:cNvSpPr>
          <p:nvPr/>
        </p:nvSpPr>
        <p:spPr bwMode="auto">
          <a:xfrm>
            <a:off x="533401" y="3858995"/>
            <a:ext cx="85772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The initial (incident) wave moving to the right has amplitude</a:t>
            </a:r>
          </a:p>
        </p:txBody>
      </p:sp>
      <p:sp>
        <p:nvSpPr>
          <p:cNvPr id="40969" name="Text Box 9"/>
          <p:cNvSpPr txBox="1">
            <a:spLocks noChangeArrowheads="1"/>
          </p:cNvSpPr>
          <p:nvPr/>
        </p:nvSpPr>
        <p:spPr bwMode="auto">
          <a:xfrm>
            <a:off x="566738" y="5140325"/>
            <a:ext cx="85772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The first reflected wave moving to the left has amplitude</a:t>
            </a:r>
          </a:p>
        </p:txBody>
      </p:sp>
      <p:graphicFrame>
        <p:nvGraphicFramePr>
          <p:cNvPr id="40970" name="Object 5"/>
          <p:cNvGraphicFramePr>
            <a:graphicFrameLocks noChangeAspect="1"/>
          </p:cNvGraphicFramePr>
          <p:nvPr/>
        </p:nvGraphicFramePr>
        <p:xfrm>
          <a:off x="6108700" y="1344613"/>
          <a:ext cx="1041400" cy="347662"/>
        </p:xfrm>
        <a:graphic>
          <a:graphicData uri="http://schemas.openxmlformats.org/presentationml/2006/ole">
            <mc:AlternateContent xmlns:mc="http://schemas.openxmlformats.org/markup-compatibility/2006">
              <mc:Choice xmlns:v="urn:schemas-microsoft-com:vml" Requires="v">
                <p:oleObj spid="_x0000_s82238" name="Equation" r:id="rId10" imgW="647419" imgH="215806" progId="Equation.3">
                  <p:embed/>
                </p:oleObj>
              </mc:Choice>
              <mc:Fallback>
                <p:oleObj name="Equation" r:id="rId10" imgW="647419" imgH="215806" progId="Equation.3">
                  <p:embed/>
                  <p:pic>
                    <p:nvPicPr>
                      <p:cNvPr id="4097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08700" y="1344613"/>
                        <a:ext cx="1041400" cy="34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71" name="Object 6"/>
          <p:cNvGraphicFramePr>
            <a:graphicFrameLocks noChangeAspect="1"/>
          </p:cNvGraphicFramePr>
          <p:nvPr/>
        </p:nvGraphicFramePr>
        <p:xfrm>
          <a:off x="4572000" y="1892300"/>
          <a:ext cx="1262063" cy="596900"/>
        </p:xfrm>
        <a:graphic>
          <a:graphicData uri="http://schemas.openxmlformats.org/presentationml/2006/ole">
            <mc:AlternateContent xmlns:mc="http://schemas.openxmlformats.org/markup-compatibility/2006">
              <mc:Choice xmlns:v="urn:schemas-microsoft-com:vml" Requires="v">
                <p:oleObj spid="_x0000_s82239" name="Equation" r:id="rId12" imgW="939392" imgH="444307" progId="Equation.3">
                  <p:embed/>
                </p:oleObj>
              </mc:Choice>
              <mc:Fallback>
                <p:oleObj name="Equation" r:id="rId12" imgW="939392" imgH="444307" progId="Equation.3">
                  <p:embed/>
                  <p:pic>
                    <p:nvPicPr>
                      <p:cNvPr id="40971"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2000" y="1892300"/>
                        <a:ext cx="1262063"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72" name="Object 7"/>
          <p:cNvGraphicFramePr>
            <a:graphicFrameLocks noChangeAspect="1"/>
          </p:cNvGraphicFramePr>
          <p:nvPr/>
        </p:nvGraphicFramePr>
        <p:xfrm>
          <a:off x="6108700" y="2001838"/>
          <a:ext cx="1041400" cy="360362"/>
        </p:xfrm>
        <a:graphic>
          <a:graphicData uri="http://schemas.openxmlformats.org/presentationml/2006/ole">
            <mc:AlternateContent xmlns:mc="http://schemas.openxmlformats.org/markup-compatibility/2006">
              <mc:Choice xmlns:v="urn:schemas-microsoft-com:vml" Requires="v">
                <p:oleObj spid="_x0000_s82240" name="Equation" r:id="rId14" imgW="660400" imgH="228600" progId="Equation.3">
                  <p:embed/>
                </p:oleObj>
              </mc:Choice>
              <mc:Fallback>
                <p:oleObj name="Equation" r:id="rId14" imgW="660400" imgH="228600" progId="Equation.3">
                  <p:embed/>
                  <p:pic>
                    <p:nvPicPr>
                      <p:cNvPr id="40972"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08700" y="2001838"/>
                        <a:ext cx="10414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73" name="Object 8"/>
          <p:cNvGraphicFramePr>
            <a:graphicFrameLocks noChangeAspect="1"/>
          </p:cNvGraphicFramePr>
          <p:nvPr>
            <p:extLst>
              <p:ext uri="{D42A27DB-BD31-4B8C-83A1-F6EECF244321}">
                <p14:modId xmlns:p14="http://schemas.microsoft.com/office/powerpoint/2010/main" val="2589429385"/>
              </p:ext>
            </p:extLst>
          </p:nvPr>
        </p:nvGraphicFramePr>
        <p:xfrm>
          <a:off x="935311" y="3415937"/>
          <a:ext cx="990600" cy="405246"/>
        </p:xfrm>
        <a:graphic>
          <a:graphicData uri="http://schemas.openxmlformats.org/presentationml/2006/ole">
            <mc:AlternateContent xmlns:mc="http://schemas.openxmlformats.org/markup-compatibility/2006">
              <mc:Choice xmlns:v="urn:schemas-microsoft-com:vml" Requires="v">
                <p:oleObj spid="_x0000_s82241" name="Equation" r:id="rId16" imgW="558800" imgH="228600" progId="Equation.3">
                  <p:embed/>
                </p:oleObj>
              </mc:Choice>
              <mc:Fallback>
                <p:oleObj name="Equation" r:id="rId16" imgW="558800" imgH="228600" progId="Equation.3">
                  <p:embed/>
                  <p:pic>
                    <p:nvPicPr>
                      <p:cNvPr id="40973"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35311" y="3415937"/>
                        <a:ext cx="990600" cy="405246"/>
                      </a:xfrm>
                      <a:prstGeom prst="rect">
                        <a:avLst/>
                      </a:prstGeom>
                      <a:solidFill>
                        <a:srgbClr val="FFFF00"/>
                      </a:solidFill>
                      <a:ln>
                        <a:noFill/>
                      </a:ln>
                    </p:spPr>
                  </p:pic>
                </p:oleObj>
              </mc:Fallback>
            </mc:AlternateContent>
          </a:graphicData>
        </a:graphic>
      </p:graphicFrame>
      <p:graphicFrame>
        <p:nvGraphicFramePr>
          <p:cNvPr id="40974" name="Object 9"/>
          <p:cNvGraphicFramePr>
            <a:graphicFrameLocks noChangeAspect="1"/>
          </p:cNvGraphicFramePr>
          <p:nvPr>
            <p:extLst>
              <p:ext uri="{D42A27DB-BD31-4B8C-83A1-F6EECF244321}">
                <p14:modId xmlns:p14="http://schemas.microsoft.com/office/powerpoint/2010/main" val="3608092995"/>
              </p:ext>
            </p:extLst>
          </p:nvPr>
        </p:nvGraphicFramePr>
        <p:xfrm>
          <a:off x="4754562" y="5513387"/>
          <a:ext cx="1776475" cy="839788"/>
        </p:xfrm>
        <a:graphic>
          <a:graphicData uri="http://schemas.openxmlformats.org/presentationml/2006/ole">
            <mc:AlternateContent xmlns:mc="http://schemas.openxmlformats.org/markup-compatibility/2006">
              <mc:Choice xmlns:v="urn:schemas-microsoft-com:vml" Requires="v">
                <p:oleObj spid="_x0000_s82242" name="Equation" r:id="rId18" imgW="939392" imgH="444307" progId="Equation.3">
                  <p:embed/>
                </p:oleObj>
              </mc:Choice>
              <mc:Fallback>
                <p:oleObj name="Equation" r:id="rId18" imgW="939392" imgH="444307" progId="Equation.3">
                  <p:embed/>
                  <p:pic>
                    <p:nvPicPr>
                      <p:cNvPr id="40974"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54562" y="5513387"/>
                        <a:ext cx="1776475" cy="839788"/>
                      </a:xfrm>
                      <a:prstGeom prst="rect">
                        <a:avLst/>
                      </a:prstGeom>
                      <a:solidFill>
                        <a:srgbClr val="FFFF00"/>
                      </a:solidFill>
                      <a:ln>
                        <a:noFill/>
                      </a:ln>
                    </p:spPr>
                  </p:pic>
                </p:oleObj>
              </mc:Fallback>
            </mc:AlternateContent>
          </a:graphicData>
        </a:graphic>
      </p:graphicFrame>
      <p:graphicFrame>
        <p:nvGraphicFramePr>
          <p:cNvPr id="40975" name="Object 10"/>
          <p:cNvGraphicFramePr>
            <a:graphicFrameLocks noChangeAspect="1"/>
          </p:cNvGraphicFramePr>
          <p:nvPr>
            <p:extLst>
              <p:ext uri="{D42A27DB-BD31-4B8C-83A1-F6EECF244321}">
                <p14:modId xmlns:p14="http://schemas.microsoft.com/office/powerpoint/2010/main" val="2166279179"/>
              </p:ext>
            </p:extLst>
          </p:nvPr>
        </p:nvGraphicFramePr>
        <p:xfrm>
          <a:off x="3067843" y="3396762"/>
          <a:ext cx="1729132" cy="450076"/>
        </p:xfrm>
        <a:graphic>
          <a:graphicData uri="http://schemas.openxmlformats.org/presentationml/2006/ole">
            <mc:AlternateContent xmlns:mc="http://schemas.openxmlformats.org/markup-compatibility/2006">
              <mc:Choice xmlns:v="urn:schemas-microsoft-com:vml" Requires="v">
                <p:oleObj spid="_x0000_s82243" name="Equation" r:id="rId20" imgW="876300" imgH="228600" progId="Equation.3">
                  <p:embed/>
                </p:oleObj>
              </mc:Choice>
              <mc:Fallback>
                <p:oleObj name="Equation" r:id="rId20" imgW="876300" imgH="228600" progId="Equation.3">
                  <p:embed/>
                  <p:pic>
                    <p:nvPicPr>
                      <p:cNvPr id="40975"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067843" y="3396762"/>
                        <a:ext cx="1729132" cy="450076"/>
                      </a:xfrm>
                      <a:prstGeom prst="rect">
                        <a:avLst/>
                      </a:prstGeom>
                      <a:solidFill>
                        <a:srgbClr val="FFFF00"/>
                      </a:solidFill>
                      <a:ln>
                        <a:noFill/>
                      </a:ln>
                    </p:spPr>
                  </p:pic>
                </p:oleObj>
              </mc:Fallback>
            </mc:AlternateContent>
          </a:graphicData>
        </a:graphic>
      </p:graphicFrame>
      <p:graphicFrame>
        <p:nvGraphicFramePr>
          <p:cNvPr id="40976" name="Object 11"/>
          <p:cNvGraphicFramePr>
            <a:graphicFrameLocks noChangeAspect="1"/>
          </p:cNvGraphicFramePr>
          <p:nvPr>
            <p:extLst>
              <p:ext uri="{D42A27DB-BD31-4B8C-83A1-F6EECF244321}">
                <p14:modId xmlns:p14="http://schemas.microsoft.com/office/powerpoint/2010/main" val="2254068667"/>
              </p:ext>
            </p:extLst>
          </p:nvPr>
        </p:nvGraphicFramePr>
        <p:xfrm>
          <a:off x="1876424" y="5608490"/>
          <a:ext cx="1489075" cy="514498"/>
        </p:xfrm>
        <a:graphic>
          <a:graphicData uri="http://schemas.openxmlformats.org/presentationml/2006/ole">
            <mc:AlternateContent xmlns:mc="http://schemas.openxmlformats.org/markup-compatibility/2006">
              <mc:Choice xmlns:v="urn:schemas-microsoft-com:vml" Requires="v">
                <p:oleObj spid="_x0000_s82244" name="Equation" r:id="rId22" imgW="660400" imgH="228600" progId="Equation.3">
                  <p:embed/>
                </p:oleObj>
              </mc:Choice>
              <mc:Fallback>
                <p:oleObj name="Equation" r:id="rId22" imgW="660400" imgH="228600" progId="Equation.3">
                  <p:embed/>
                  <p:pic>
                    <p:nvPicPr>
                      <p:cNvPr id="40976"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876424" y="5608490"/>
                        <a:ext cx="1489075" cy="514498"/>
                      </a:xfrm>
                      <a:prstGeom prst="rect">
                        <a:avLst/>
                      </a:prstGeom>
                      <a:noFill/>
                      <a:ln>
                        <a:noFill/>
                      </a:ln>
                      <a:effectLst/>
                    </p:spPr>
                  </p:pic>
                </p:oleObj>
              </mc:Fallback>
            </mc:AlternateContent>
          </a:graphicData>
        </a:graphic>
      </p:graphicFrame>
      <p:sp>
        <p:nvSpPr>
          <p:cNvPr id="40977" name="Text Box 30"/>
          <p:cNvSpPr txBox="1">
            <a:spLocks noChangeArrowheads="1"/>
          </p:cNvSpPr>
          <p:nvPr/>
        </p:nvSpPr>
        <p:spPr bwMode="auto">
          <a:xfrm>
            <a:off x="6500813" y="681038"/>
            <a:ext cx="768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rPr>
              <a:t>+z</a:t>
            </a:r>
          </a:p>
        </p:txBody>
      </p:sp>
      <p:sp>
        <p:nvSpPr>
          <p:cNvPr id="40978" name="Rectangle 31"/>
          <p:cNvSpPr>
            <a:spLocks noChangeArrowheads="1"/>
          </p:cNvSpPr>
          <p:nvPr/>
        </p:nvSpPr>
        <p:spPr bwMode="auto">
          <a:xfrm>
            <a:off x="7265988" y="1331913"/>
            <a:ext cx="382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rPr>
              <a:t>-z</a:t>
            </a:r>
          </a:p>
        </p:txBody>
      </p:sp>
      <p:sp>
        <p:nvSpPr>
          <p:cNvPr id="65568" name="Line 32"/>
          <p:cNvSpPr>
            <a:spLocks noChangeShapeType="1"/>
          </p:cNvSpPr>
          <p:nvPr/>
        </p:nvSpPr>
        <p:spPr bwMode="auto">
          <a:xfrm flipH="1">
            <a:off x="7589838" y="1527175"/>
            <a:ext cx="38417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65569" name="Line 33"/>
          <p:cNvSpPr>
            <a:spLocks noChangeShapeType="1"/>
          </p:cNvSpPr>
          <p:nvPr/>
        </p:nvSpPr>
        <p:spPr bwMode="auto">
          <a:xfrm rot="10800000" flipH="1">
            <a:off x="6211888" y="863600"/>
            <a:ext cx="38417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40981" name="Text Box 34"/>
          <p:cNvSpPr txBox="1">
            <a:spLocks noChangeArrowheads="1"/>
          </p:cNvSpPr>
          <p:nvPr/>
        </p:nvSpPr>
        <p:spPr bwMode="auto">
          <a:xfrm>
            <a:off x="7646988" y="1989138"/>
            <a:ext cx="768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rPr>
              <a:t>+z</a:t>
            </a:r>
          </a:p>
        </p:txBody>
      </p:sp>
      <p:sp>
        <p:nvSpPr>
          <p:cNvPr id="65571" name="Line 35"/>
          <p:cNvSpPr>
            <a:spLocks noChangeShapeType="1"/>
          </p:cNvSpPr>
          <p:nvPr/>
        </p:nvSpPr>
        <p:spPr bwMode="auto">
          <a:xfrm rot="10800000" flipH="1">
            <a:off x="7358063" y="2171700"/>
            <a:ext cx="38417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40983" name="Text Box 39"/>
          <p:cNvSpPr txBox="1">
            <a:spLocks noChangeArrowheads="1"/>
          </p:cNvSpPr>
          <p:nvPr/>
        </p:nvSpPr>
        <p:spPr bwMode="auto">
          <a:xfrm>
            <a:off x="3613434" y="5734050"/>
            <a:ext cx="8931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where</a:t>
            </a:r>
          </a:p>
        </p:txBody>
      </p:sp>
      <p:pic>
        <p:nvPicPr>
          <p:cNvPr id="40984" name="Picture 50" descr="reflection copy"/>
          <p:cNvPicPr>
            <a:picLocks noGrp="1" noChangeAspect="1" noChangeArrowheads="1"/>
          </p:cNvPicPr>
          <p:nvPr>
            <p:ph sz="quarter" idx="1"/>
          </p:nvPr>
        </p:nvPicPr>
        <p:blipFill>
          <a:blip r:embed="rId24">
            <a:extLst>
              <a:ext uri="{28A0092B-C50C-407E-A947-70E740481C1C}">
                <a14:useLocalDpi xmlns:a14="http://schemas.microsoft.com/office/drawing/2010/main" val="0"/>
              </a:ext>
            </a:extLst>
          </a:blip>
          <a:srcRect l="11050" r="278" b="3249"/>
          <a:stretch>
            <a:fillRect/>
          </a:stretch>
        </p:blipFill>
        <p:spPr bwMode="auto">
          <a:xfrm>
            <a:off x="857250" y="482600"/>
            <a:ext cx="3514725" cy="2382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87" name="Text Box 51"/>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1200" b="1" i="0" u="sng" strike="noStrike" kern="1200" cap="none" spc="0" normalizeH="0" baseline="0" noProof="0">
                <a:ln>
                  <a:noFill/>
                </a:ln>
                <a:solidFill>
                  <a:srgbClr val="000000"/>
                </a:solidFill>
                <a:effectLst>
                  <a:outerShdw blurRad="38100" dist="38100" dir="2700000" algn="tl">
                    <a:srgbClr val="DDDDDD"/>
                  </a:outerShdw>
                </a:effectLst>
                <a:uLnTx/>
                <a:uFillTx/>
                <a:latin typeface="Verdana" charset="0"/>
                <a:ea typeface="MS PGothic" panose="020B0600070205080204" pitchFamily="34" charset="-128"/>
                <a:cs typeface="+mn-cs"/>
              </a:rPr>
              <a:t>Transmission Lines</a:t>
            </a:r>
          </a:p>
        </p:txBody>
      </p:sp>
      <p:graphicFrame>
        <p:nvGraphicFramePr>
          <p:cNvPr id="40986" name="Object 13"/>
          <p:cNvGraphicFramePr>
            <a:graphicFrameLocks noChangeAspect="1"/>
          </p:cNvGraphicFramePr>
          <p:nvPr/>
        </p:nvGraphicFramePr>
        <p:xfrm>
          <a:off x="2021762" y="111125"/>
          <a:ext cx="388061" cy="440226"/>
        </p:xfrm>
        <a:graphic>
          <a:graphicData uri="http://schemas.openxmlformats.org/presentationml/2006/ole">
            <mc:AlternateContent xmlns:mc="http://schemas.openxmlformats.org/markup-compatibility/2006">
              <mc:Choice xmlns:v="urn:schemas-microsoft-com:vml" Requires="v">
                <p:oleObj spid="_x0000_s82245" name="Equation" r:id="rId25" imgW="190335" imgH="215713" progId="Equation.3">
                  <p:embed/>
                </p:oleObj>
              </mc:Choice>
              <mc:Fallback>
                <p:oleObj name="Equation" r:id="rId25" imgW="190335" imgH="215713" progId="Equation.3">
                  <p:embed/>
                  <p:pic>
                    <p:nvPicPr>
                      <p:cNvPr id="40986" name="Object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021762" y="111125"/>
                        <a:ext cx="388061" cy="440226"/>
                      </a:xfrm>
                      <a:prstGeom prst="rect">
                        <a:avLst/>
                      </a:prstGeom>
                      <a:solidFill>
                        <a:srgbClr val="FFFF00"/>
                      </a:solidFill>
                      <a:ln>
                        <a:noFill/>
                      </a:ln>
                    </p:spPr>
                  </p:pic>
                </p:oleObj>
              </mc:Fallback>
            </mc:AlternateContent>
          </a:graphicData>
        </a:graphic>
      </p:graphicFrame>
      <p:graphicFrame>
        <p:nvGraphicFramePr>
          <p:cNvPr id="40987" name="Object 14"/>
          <p:cNvGraphicFramePr>
            <a:graphicFrameLocks noChangeAspect="1"/>
          </p:cNvGraphicFramePr>
          <p:nvPr/>
        </p:nvGraphicFramePr>
        <p:xfrm>
          <a:off x="3873500" y="736600"/>
          <a:ext cx="366135" cy="444500"/>
        </p:xfrm>
        <a:graphic>
          <a:graphicData uri="http://schemas.openxmlformats.org/presentationml/2006/ole">
            <mc:AlternateContent xmlns:mc="http://schemas.openxmlformats.org/markup-compatibility/2006">
              <mc:Choice xmlns:v="urn:schemas-microsoft-com:vml" Requires="v">
                <p:oleObj spid="_x0000_s82246" name="Equation" r:id="rId27" imgW="177569" imgH="215619" progId="Equation.3">
                  <p:embed/>
                </p:oleObj>
              </mc:Choice>
              <mc:Fallback>
                <p:oleObj name="Equation" r:id="rId27" imgW="177569" imgH="215619" progId="Equation.3">
                  <p:embed/>
                  <p:pic>
                    <p:nvPicPr>
                      <p:cNvPr id="40987" name="Object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873500" y="736600"/>
                        <a:ext cx="366135" cy="444500"/>
                      </a:xfrm>
                      <a:prstGeom prst="rect">
                        <a:avLst/>
                      </a:prstGeom>
                      <a:solidFill>
                        <a:srgbClr val="FFFF00"/>
                      </a:solidFill>
                      <a:ln>
                        <a:noFill/>
                      </a:ln>
                    </p:spPr>
                  </p:pic>
                </p:oleObj>
              </mc:Fallback>
            </mc:AlternateContent>
          </a:graphicData>
        </a:graphic>
      </p:graphicFrame>
      <p:sp>
        <p:nvSpPr>
          <p:cNvPr id="40989" name="Text Box 56"/>
          <p:cNvSpPr txBox="1">
            <a:spLocks noChangeArrowheads="1"/>
          </p:cNvSpPr>
          <p:nvPr/>
        </p:nvSpPr>
        <p:spPr bwMode="auto">
          <a:xfrm>
            <a:off x="704850" y="2355850"/>
            <a:ext cx="3286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rPr>
              <a:t>V</a:t>
            </a:r>
            <a:r>
              <a:rPr kumimoji="0" lang="en-US" altLang="en-US" sz="1000" b="0" i="0" u="none" strike="noStrike" kern="1200" cap="none" spc="0" normalizeH="0" baseline="-25000" noProof="0">
                <a:ln>
                  <a:noFill/>
                </a:ln>
                <a:solidFill>
                  <a:srgbClr val="000000"/>
                </a:solidFill>
                <a:effectLst/>
                <a:uLnTx/>
                <a:uFillTx/>
                <a:latin typeface="Verdana" panose="020B0604030504040204" pitchFamily="34" charset="0"/>
                <a:ea typeface="MS PGothic" panose="020B0600070205080204" pitchFamily="34" charset="-128"/>
                <a:cs typeface="+mn-cs"/>
              </a:rPr>
              <a:t>0</a:t>
            </a:r>
          </a:p>
        </p:txBody>
      </p:sp>
      <p:sp>
        <p:nvSpPr>
          <p:cNvPr id="2" name="TextBox 1"/>
          <p:cNvSpPr txBox="1"/>
          <p:nvPr/>
        </p:nvSpPr>
        <p:spPr>
          <a:xfrm>
            <a:off x="1055077" y="802859"/>
            <a:ext cx="433388" cy="338554"/>
          </a:xfrm>
          <a:prstGeom prst="rect">
            <a:avLst/>
          </a:prstGeom>
          <a:solidFill>
            <a:schemeClr val="accent5">
              <a:lumMod val="60000"/>
              <a:lumOff val="4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R</a:t>
            </a:r>
            <a:r>
              <a:rPr kumimoji="0" lang="en-US" sz="1600" b="0" i="0" u="none" strike="noStrike" kern="1200" cap="none" spc="0" normalizeH="0" baseline="-25000" noProof="0" dirty="0">
                <a:ln>
                  <a:noFill/>
                </a:ln>
                <a:solidFill>
                  <a:srgbClr val="000000"/>
                </a:solidFill>
                <a:effectLst/>
                <a:uLnTx/>
                <a:uFillTx/>
                <a:latin typeface="Verdana" panose="020B0604030504040204" pitchFamily="34" charset="0"/>
                <a:ea typeface="MS PGothic" panose="020B0600070205080204" pitchFamily="34" charset="-128"/>
                <a:cs typeface="+mn-cs"/>
              </a:rPr>
              <a:t>s</a:t>
            </a:r>
          </a:p>
        </p:txBody>
      </p:sp>
      <p:sp>
        <p:nvSpPr>
          <p:cNvPr id="35" name="TextBox 34"/>
          <p:cNvSpPr txBox="1"/>
          <p:nvPr/>
        </p:nvSpPr>
        <p:spPr>
          <a:xfrm>
            <a:off x="3666391" y="1741218"/>
            <a:ext cx="840399" cy="338554"/>
          </a:xfrm>
          <a:prstGeom prst="rect">
            <a:avLst/>
          </a:prstGeom>
          <a:solidFill>
            <a:schemeClr val="accent5">
              <a:lumMod val="60000"/>
              <a:lumOff val="4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R</a:t>
            </a:r>
            <a:r>
              <a:rPr kumimoji="0" lang="en-US" sz="1600" b="0" i="0" u="none" strike="noStrike" kern="1200" cap="none" spc="0" normalizeH="0" baseline="-25000" noProof="0" dirty="0">
                <a:ln>
                  <a:noFill/>
                </a:ln>
                <a:solidFill>
                  <a:srgbClr val="000000"/>
                </a:solidFill>
                <a:effectLst/>
                <a:uLnTx/>
                <a:uFillTx/>
                <a:latin typeface="Verdana" panose="020B0604030504040204" pitchFamily="34" charset="0"/>
                <a:ea typeface="MS PGothic" panose="020B0600070205080204" pitchFamily="34" charset="-128"/>
                <a:cs typeface="+mn-cs"/>
              </a:rPr>
              <a:t>L</a:t>
            </a:r>
            <a:r>
              <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=R</a:t>
            </a:r>
            <a:r>
              <a:rPr kumimoji="0" lang="en-US" sz="1600" b="0" i="0" u="none" strike="noStrike" kern="1200" cap="none" spc="0" normalizeH="0" baseline="-25000" noProof="0" dirty="0">
                <a:ln>
                  <a:noFill/>
                </a:ln>
                <a:solidFill>
                  <a:srgbClr val="000000"/>
                </a:solidFill>
                <a:effectLst/>
                <a:uLnTx/>
                <a:uFillTx/>
                <a:latin typeface="Verdana" panose="020B0604030504040204" pitchFamily="34" charset="0"/>
                <a:ea typeface="MS PGothic" panose="020B0600070205080204" pitchFamily="34" charset="-128"/>
                <a:cs typeface="+mn-cs"/>
              </a:rPr>
              <a:t>s</a:t>
            </a:r>
          </a:p>
        </p:txBody>
      </p:sp>
      <p:sp>
        <p:nvSpPr>
          <p:cNvPr id="3" name="TextBox 2"/>
          <p:cNvSpPr txBox="1"/>
          <p:nvPr/>
        </p:nvSpPr>
        <p:spPr>
          <a:xfrm>
            <a:off x="2827947" y="1295253"/>
            <a:ext cx="513129" cy="338554"/>
          </a:xfrm>
          <a:prstGeom prst="rect">
            <a:avLst/>
          </a:prstGeom>
          <a:solidFill>
            <a:schemeClr val="accent5">
              <a:lumMod val="60000"/>
              <a:lumOff val="4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Z</a:t>
            </a:r>
            <a:r>
              <a:rPr kumimoji="0" lang="en-US" sz="1600" b="0" i="0" u="none" strike="noStrike" kern="1200" cap="none" spc="0" normalizeH="0" baseline="-25000" noProof="0" dirty="0">
                <a:ln>
                  <a:noFill/>
                </a:ln>
                <a:solidFill>
                  <a:srgbClr val="000000"/>
                </a:solidFill>
                <a:effectLst/>
                <a:uLnTx/>
                <a:uFillTx/>
                <a:latin typeface="Verdana" panose="020B0604030504040204" pitchFamily="34" charset="0"/>
                <a:ea typeface="MS PGothic" panose="020B0600070205080204" pitchFamily="34" charset="-128"/>
                <a:cs typeface="+mn-cs"/>
              </a:rPr>
              <a:t>0</a:t>
            </a:r>
          </a:p>
        </p:txBody>
      </p:sp>
      <p:sp>
        <p:nvSpPr>
          <p:cNvPr id="5" name="TextBox 4"/>
          <p:cNvSpPr txBox="1"/>
          <p:nvPr/>
        </p:nvSpPr>
        <p:spPr>
          <a:xfrm>
            <a:off x="620712" y="2198382"/>
            <a:ext cx="1184641" cy="693250"/>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299B1DD5-083B-49E0-A791-56EB875F30CA}"/>
              </a:ext>
            </a:extLst>
          </p:cNvPr>
          <p:cNvSpPr txBox="1"/>
          <p:nvPr/>
        </p:nvSpPr>
        <p:spPr>
          <a:xfrm>
            <a:off x="1874225" y="3481943"/>
            <a:ext cx="1319314" cy="369332"/>
          </a:xfrm>
          <a:prstGeom prst="rect">
            <a:avLst/>
          </a:prstGeom>
          <a:noFill/>
        </p:spPr>
        <p:txBody>
          <a:bodyPr wrap="square" rtlCol="0">
            <a:spAutoFit/>
          </a:bodyPr>
          <a:lstStyle/>
          <a:p>
            <a:r>
              <a:rPr lang="en-US" sz="1800" dirty="0"/>
              <a:t>, so that </a:t>
            </a:r>
          </a:p>
        </p:txBody>
      </p:sp>
      <p:sp>
        <p:nvSpPr>
          <p:cNvPr id="6" name="TextBox 5">
            <a:extLst>
              <a:ext uri="{FF2B5EF4-FFF2-40B4-BE49-F238E27FC236}">
                <a16:creationId xmlns:a16="http://schemas.microsoft.com/office/drawing/2014/main" id="{A448BFA5-C112-46C1-A281-3C8E48EA0BFB}"/>
              </a:ext>
            </a:extLst>
          </p:cNvPr>
          <p:cNvSpPr txBox="1"/>
          <p:nvPr/>
        </p:nvSpPr>
        <p:spPr>
          <a:xfrm>
            <a:off x="7077685" y="531703"/>
            <a:ext cx="2022475" cy="646331"/>
          </a:xfrm>
          <a:prstGeom prst="rect">
            <a:avLst/>
          </a:prstGeom>
          <a:solidFill>
            <a:schemeClr val="accent1">
              <a:lumMod val="20000"/>
              <a:lumOff val="80000"/>
            </a:schemeClr>
          </a:solidFill>
        </p:spPr>
        <p:txBody>
          <a:bodyPr wrap="square" rtlCol="0">
            <a:spAutoFit/>
          </a:bodyPr>
          <a:lstStyle/>
          <a:p>
            <a:r>
              <a:rPr lang="en-US" sz="1800" dirty="0"/>
              <a:t>Voltage seen at terminals AA’</a:t>
            </a:r>
          </a:p>
        </p:txBody>
      </p:sp>
      <p:graphicFrame>
        <p:nvGraphicFramePr>
          <p:cNvPr id="36" name="Object 8">
            <a:extLst>
              <a:ext uri="{FF2B5EF4-FFF2-40B4-BE49-F238E27FC236}">
                <a16:creationId xmlns:a16="http://schemas.microsoft.com/office/drawing/2014/main" id="{C0632100-4BB9-4600-805A-DAB28C4D3A12}"/>
              </a:ext>
            </a:extLst>
          </p:cNvPr>
          <p:cNvGraphicFramePr>
            <a:graphicFrameLocks noChangeAspect="1"/>
          </p:cNvGraphicFramePr>
          <p:nvPr>
            <p:extLst>
              <p:ext uri="{D42A27DB-BD31-4B8C-83A1-F6EECF244321}">
                <p14:modId xmlns:p14="http://schemas.microsoft.com/office/powerpoint/2010/main" val="3185980237"/>
              </p:ext>
            </p:extLst>
          </p:nvPr>
        </p:nvGraphicFramePr>
        <p:xfrm>
          <a:off x="7900987" y="5730658"/>
          <a:ext cx="990600" cy="405246"/>
        </p:xfrm>
        <a:graphic>
          <a:graphicData uri="http://schemas.openxmlformats.org/presentationml/2006/ole">
            <mc:AlternateContent xmlns:mc="http://schemas.openxmlformats.org/markup-compatibility/2006">
              <mc:Choice xmlns:v="urn:schemas-microsoft-com:vml" Requires="v">
                <p:oleObj spid="_x0000_s82247" name="Equation" r:id="rId29" imgW="558800" imgH="228600" progId="Equation.3">
                  <p:embed/>
                </p:oleObj>
              </mc:Choice>
              <mc:Fallback>
                <p:oleObj name="Equation" r:id="rId29" imgW="558800" imgH="228600" progId="Equation.3">
                  <p:embed/>
                  <p:pic>
                    <p:nvPicPr>
                      <p:cNvPr id="40973"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900987" y="5730658"/>
                        <a:ext cx="990600" cy="405246"/>
                      </a:xfrm>
                      <a:prstGeom prst="rect">
                        <a:avLst/>
                      </a:prstGeom>
                      <a:solidFill>
                        <a:srgbClr val="FFFF00"/>
                      </a:solidFill>
                      <a:ln>
                        <a:noFill/>
                      </a:ln>
                    </p:spPr>
                  </p:pic>
                </p:oleObj>
              </mc:Fallback>
            </mc:AlternateContent>
          </a:graphicData>
        </a:graphic>
      </p:graphicFrame>
      <p:sp>
        <p:nvSpPr>
          <p:cNvPr id="7" name="TextBox 6">
            <a:extLst>
              <a:ext uri="{FF2B5EF4-FFF2-40B4-BE49-F238E27FC236}">
                <a16:creationId xmlns:a16="http://schemas.microsoft.com/office/drawing/2014/main" id="{6BE18115-2611-4446-B875-52BEFBEE1CC1}"/>
              </a:ext>
            </a:extLst>
          </p:cNvPr>
          <p:cNvSpPr txBox="1"/>
          <p:nvPr/>
        </p:nvSpPr>
        <p:spPr>
          <a:xfrm flipH="1">
            <a:off x="6531036" y="5748615"/>
            <a:ext cx="1306481" cy="369332"/>
          </a:xfrm>
          <a:prstGeom prst="rect">
            <a:avLst/>
          </a:prstGeom>
          <a:noFill/>
        </p:spPr>
        <p:txBody>
          <a:bodyPr wrap="square" rtlCol="0">
            <a:spAutoFit/>
          </a:bodyPr>
          <a:lstStyle/>
          <a:p>
            <a:r>
              <a:rPr lang="en-US" sz="1800" dirty="0"/>
              <a:t>, because</a:t>
            </a:r>
          </a:p>
        </p:txBody>
      </p:sp>
    </p:spTree>
    <p:extLst>
      <p:ext uri="{BB962C8B-B14F-4D97-AF65-F5344CB8AC3E}">
        <p14:creationId xmlns:p14="http://schemas.microsoft.com/office/powerpoint/2010/main" val="720109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65569"/>
                                        </p:tgtEl>
                                        <p:attrNameLst>
                                          <p:attrName>style.visibility</p:attrName>
                                        </p:attrNameLst>
                                      </p:cBhvr>
                                      <p:to>
                                        <p:strVal val="visible"/>
                                      </p:to>
                                    </p:set>
                                    <p:anim from="(-#ppt_w/2)" to="(#ppt_x)" calcmode="lin" valueType="num">
                                      <p:cBhvr>
                                        <p:cTn id="7" dur="600" fill="hold">
                                          <p:stCondLst>
                                            <p:cond delay="0"/>
                                          </p:stCondLst>
                                        </p:cTn>
                                        <p:tgtEl>
                                          <p:spTgt spid="65569"/>
                                        </p:tgtEl>
                                        <p:attrNameLst>
                                          <p:attrName>ppt_x</p:attrName>
                                        </p:attrNameLst>
                                      </p:cBhvr>
                                    </p:anim>
                                    <p:anim from="0" to="-1.0" calcmode="lin" valueType="num">
                                      <p:cBhvr>
                                        <p:cTn id="8" dur="200" decel="50000" autoRev="1" fill="hold">
                                          <p:stCondLst>
                                            <p:cond delay="600"/>
                                          </p:stCondLst>
                                        </p:cTn>
                                        <p:tgtEl>
                                          <p:spTgt spid="65569"/>
                                        </p:tgtEl>
                                        <p:attrNameLst>
                                          <p:attrName>xshear</p:attrName>
                                        </p:attrNameLst>
                                      </p:cBhvr>
                                    </p:anim>
                                    <p:animScale>
                                      <p:cBhvr>
                                        <p:cTn id="9" dur="200" decel="100000" autoRev="1" fill="hold">
                                          <p:stCondLst>
                                            <p:cond delay="600"/>
                                          </p:stCondLst>
                                        </p:cTn>
                                        <p:tgtEl>
                                          <p:spTgt spid="65569"/>
                                        </p:tgtEl>
                                      </p:cBhvr>
                                      <p:from x="100000" y="100000"/>
                                      <p:to x="80000" y="100000"/>
                                    </p:animScale>
                                    <p:anim by="(#ppt_h/3+#ppt_w*0.1)" calcmode="lin" valueType="num">
                                      <p:cBhvr additive="sum">
                                        <p:cTn id="10" dur="200" decel="100000" autoRev="1" fill="hold">
                                          <p:stCondLst>
                                            <p:cond delay="600"/>
                                          </p:stCondLst>
                                        </p:cTn>
                                        <p:tgtEl>
                                          <p:spTgt spid="65569"/>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nodeType="clickEffect">
                                  <p:stCondLst>
                                    <p:cond delay="0"/>
                                  </p:stCondLst>
                                  <p:childTnLst>
                                    <p:set>
                                      <p:cBhvr>
                                        <p:cTn id="14" dur="1" fill="hold">
                                          <p:stCondLst>
                                            <p:cond delay="0"/>
                                          </p:stCondLst>
                                        </p:cTn>
                                        <p:tgtEl>
                                          <p:spTgt spid="65568"/>
                                        </p:tgtEl>
                                        <p:attrNameLst>
                                          <p:attrName>style.visibility</p:attrName>
                                        </p:attrNameLst>
                                      </p:cBhvr>
                                      <p:to>
                                        <p:strVal val="visible"/>
                                      </p:to>
                                    </p:set>
                                    <p:anim from="(-#ppt_w/2)" to="(#ppt_x)" calcmode="lin" valueType="num">
                                      <p:cBhvr>
                                        <p:cTn id="15" dur="600" fill="hold">
                                          <p:stCondLst>
                                            <p:cond delay="0"/>
                                          </p:stCondLst>
                                        </p:cTn>
                                        <p:tgtEl>
                                          <p:spTgt spid="65568"/>
                                        </p:tgtEl>
                                        <p:attrNameLst>
                                          <p:attrName>ppt_x</p:attrName>
                                        </p:attrNameLst>
                                      </p:cBhvr>
                                    </p:anim>
                                    <p:anim from="0" to="-1.0" calcmode="lin" valueType="num">
                                      <p:cBhvr>
                                        <p:cTn id="16" dur="200" decel="50000" autoRev="1" fill="hold">
                                          <p:stCondLst>
                                            <p:cond delay="600"/>
                                          </p:stCondLst>
                                        </p:cTn>
                                        <p:tgtEl>
                                          <p:spTgt spid="65568"/>
                                        </p:tgtEl>
                                        <p:attrNameLst>
                                          <p:attrName>xshear</p:attrName>
                                        </p:attrNameLst>
                                      </p:cBhvr>
                                    </p:anim>
                                    <p:animScale>
                                      <p:cBhvr>
                                        <p:cTn id="17" dur="200" decel="100000" autoRev="1" fill="hold">
                                          <p:stCondLst>
                                            <p:cond delay="600"/>
                                          </p:stCondLst>
                                        </p:cTn>
                                        <p:tgtEl>
                                          <p:spTgt spid="65568"/>
                                        </p:tgtEl>
                                      </p:cBhvr>
                                      <p:from x="100000" y="100000"/>
                                      <p:to x="80000" y="100000"/>
                                    </p:animScale>
                                    <p:anim by="(#ppt_h/3+#ppt_w*0.1)" calcmode="lin" valueType="num">
                                      <p:cBhvr additive="sum">
                                        <p:cTn id="18" dur="200" decel="100000" autoRev="1" fill="hold">
                                          <p:stCondLst>
                                            <p:cond delay="600"/>
                                          </p:stCondLst>
                                        </p:cTn>
                                        <p:tgtEl>
                                          <p:spTgt spid="65568"/>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nodeType="clickEffect">
                                  <p:stCondLst>
                                    <p:cond delay="0"/>
                                  </p:stCondLst>
                                  <p:childTnLst>
                                    <p:set>
                                      <p:cBhvr>
                                        <p:cTn id="22" dur="1" fill="hold">
                                          <p:stCondLst>
                                            <p:cond delay="0"/>
                                          </p:stCondLst>
                                        </p:cTn>
                                        <p:tgtEl>
                                          <p:spTgt spid="65571"/>
                                        </p:tgtEl>
                                        <p:attrNameLst>
                                          <p:attrName>style.visibility</p:attrName>
                                        </p:attrNameLst>
                                      </p:cBhvr>
                                      <p:to>
                                        <p:strVal val="visible"/>
                                      </p:to>
                                    </p:set>
                                    <p:anim from="(-#ppt_w/2)" to="(#ppt_x)" calcmode="lin" valueType="num">
                                      <p:cBhvr>
                                        <p:cTn id="23" dur="600" fill="hold">
                                          <p:stCondLst>
                                            <p:cond delay="0"/>
                                          </p:stCondLst>
                                        </p:cTn>
                                        <p:tgtEl>
                                          <p:spTgt spid="65571"/>
                                        </p:tgtEl>
                                        <p:attrNameLst>
                                          <p:attrName>ppt_x</p:attrName>
                                        </p:attrNameLst>
                                      </p:cBhvr>
                                    </p:anim>
                                    <p:anim from="0" to="-1.0" calcmode="lin" valueType="num">
                                      <p:cBhvr>
                                        <p:cTn id="24" dur="200" decel="50000" autoRev="1" fill="hold">
                                          <p:stCondLst>
                                            <p:cond delay="600"/>
                                          </p:stCondLst>
                                        </p:cTn>
                                        <p:tgtEl>
                                          <p:spTgt spid="65571"/>
                                        </p:tgtEl>
                                        <p:attrNameLst>
                                          <p:attrName>xshear</p:attrName>
                                        </p:attrNameLst>
                                      </p:cBhvr>
                                    </p:anim>
                                    <p:animScale>
                                      <p:cBhvr>
                                        <p:cTn id="25" dur="200" decel="100000" autoRev="1" fill="hold">
                                          <p:stCondLst>
                                            <p:cond delay="600"/>
                                          </p:stCondLst>
                                        </p:cTn>
                                        <p:tgtEl>
                                          <p:spTgt spid="65571"/>
                                        </p:tgtEl>
                                      </p:cBhvr>
                                      <p:from x="100000" y="100000"/>
                                      <p:to x="80000" y="100000"/>
                                    </p:animScale>
                                    <p:anim by="(#ppt_h/3+#ppt_w*0.1)" calcmode="lin" valueType="num">
                                      <p:cBhvr additive="sum">
                                        <p:cTn id="26" dur="200" decel="100000" autoRev="1" fill="hold">
                                          <p:stCondLst>
                                            <p:cond delay="600"/>
                                          </p:stCondLst>
                                        </p:cTn>
                                        <p:tgtEl>
                                          <p:spTgt spid="6557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28F5E128-9144-42C7-B145-8213E0FA7D39}" type="slidenum">
              <a:rPr lang="en-US" altLang="en-US" sz="1400">
                <a:latin typeface="Arial" panose="020B0604020202020204" pitchFamily="34" charset="0"/>
              </a:rPr>
              <a:pPr eaLnBrk="1" hangingPunct="1"/>
              <a:t>42</a:t>
            </a:fld>
            <a:endParaRPr lang="en-US" altLang="en-US" sz="1400">
              <a:latin typeface="Arial" panose="020B0604020202020204" pitchFamily="34" charset="0"/>
            </a:endParaRPr>
          </a:p>
        </p:txBody>
      </p:sp>
      <p:sp>
        <p:nvSpPr>
          <p:cNvPr id="41987" name="Rectangle 4"/>
          <p:cNvSpPr>
            <a:spLocks noChangeArrowheads="1"/>
          </p:cNvSpPr>
          <p:nvPr/>
        </p:nvSpPr>
        <p:spPr bwMode="auto">
          <a:xfrm>
            <a:off x="603553" y="371231"/>
            <a:ext cx="853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2000" b="1" u="sng" dirty="0">
                <a:solidFill>
                  <a:srgbClr val="0000FF"/>
                </a:solidFill>
              </a:rPr>
              <a:t>Multiple Reflections (continued)</a:t>
            </a:r>
          </a:p>
        </p:txBody>
      </p:sp>
      <p:sp>
        <p:nvSpPr>
          <p:cNvPr id="41988" name="Text Box 5"/>
          <p:cNvSpPr txBox="1">
            <a:spLocks noChangeArrowheads="1"/>
          </p:cNvSpPr>
          <p:nvPr/>
        </p:nvSpPr>
        <p:spPr bwMode="auto">
          <a:xfrm>
            <a:off x="566738" y="995363"/>
            <a:ext cx="85772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2000" dirty="0"/>
              <a:t>The second reflected wave moving to the right has amplitude</a:t>
            </a:r>
          </a:p>
        </p:txBody>
      </p:sp>
      <p:sp>
        <p:nvSpPr>
          <p:cNvPr id="41989" name="Text Box 6"/>
          <p:cNvSpPr txBox="1">
            <a:spLocks noChangeArrowheads="1"/>
          </p:cNvSpPr>
          <p:nvPr/>
        </p:nvSpPr>
        <p:spPr bwMode="auto">
          <a:xfrm>
            <a:off x="566738" y="2738438"/>
            <a:ext cx="85772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2000" b="1" dirty="0">
                <a:solidFill>
                  <a:schemeClr val="accent2"/>
                </a:solidFill>
              </a:rPr>
              <a:t>The total voltage</a:t>
            </a:r>
            <a:r>
              <a:rPr lang="en-US" altLang="en-US" sz="2000" b="1" dirty="0"/>
              <a:t> </a:t>
            </a:r>
            <a:r>
              <a:rPr lang="en-US" altLang="en-US" sz="2000" dirty="0"/>
              <a:t>at             is given by the </a:t>
            </a:r>
            <a:r>
              <a:rPr lang="en-US" altLang="en-US" sz="2000" u="sng" dirty="0"/>
              <a:t>infinite series</a:t>
            </a:r>
            <a:r>
              <a:rPr lang="en-US" altLang="en-US" sz="2000" dirty="0"/>
              <a:t>:</a:t>
            </a:r>
          </a:p>
        </p:txBody>
      </p:sp>
      <p:sp>
        <p:nvSpPr>
          <p:cNvPr id="41990" name="Text Box 7"/>
          <p:cNvSpPr txBox="1">
            <a:spLocks noChangeArrowheads="1"/>
          </p:cNvSpPr>
          <p:nvPr/>
        </p:nvSpPr>
        <p:spPr bwMode="auto">
          <a:xfrm>
            <a:off x="609600" y="4326524"/>
            <a:ext cx="85772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2000" dirty="0"/>
              <a:t>Inserting the values of     and </a:t>
            </a:r>
            <a:r>
              <a:rPr lang="en-US" altLang="en-US" sz="2000" b="1" dirty="0"/>
              <a:t>V</a:t>
            </a:r>
            <a:r>
              <a:rPr lang="en-US" altLang="en-US" sz="2000" b="1" baseline="-25000" dirty="0"/>
              <a:t>1</a:t>
            </a:r>
            <a:r>
              <a:rPr lang="en-US" altLang="en-US" sz="2000" dirty="0"/>
              <a:t> we find that </a:t>
            </a:r>
            <a:r>
              <a:rPr lang="en-US" altLang="en-US" sz="2000" b="1" dirty="0"/>
              <a:t>V</a:t>
            </a:r>
            <a:r>
              <a:rPr lang="en-US" altLang="en-US" sz="2000" b="1" baseline="-25000" dirty="0"/>
              <a:t>T</a:t>
            </a:r>
            <a:r>
              <a:rPr lang="en-US" altLang="en-US" sz="2000" b="1" dirty="0"/>
              <a:t> = V</a:t>
            </a:r>
            <a:r>
              <a:rPr lang="en-US" altLang="en-US" sz="2000" b="1" baseline="-25000" dirty="0"/>
              <a:t>0</a:t>
            </a:r>
            <a:r>
              <a:rPr lang="en-US" altLang="en-US" sz="2000" b="1" dirty="0"/>
              <a:t>/2 </a:t>
            </a:r>
            <a:r>
              <a:rPr lang="en-US" altLang="en-US" sz="2000" dirty="0"/>
              <a:t>(simply results from the </a:t>
            </a:r>
            <a:r>
              <a:rPr lang="en-US" altLang="en-US" sz="2000" b="1" dirty="0"/>
              <a:t>voltage divider </a:t>
            </a:r>
            <a:r>
              <a:rPr lang="en-US" altLang="en-US" sz="2000" dirty="0"/>
              <a:t>of </a:t>
            </a:r>
            <a:r>
              <a:rPr lang="en-US" altLang="en-US" sz="2000" b="1" i="1" dirty="0"/>
              <a:t>R</a:t>
            </a:r>
            <a:r>
              <a:rPr lang="en-US" altLang="en-US" sz="2000" b="1" i="1" baseline="-25000" dirty="0"/>
              <a:t>S</a:t>
            </a:r>
            <a:r>
              <a:rPr lang="en-US" altLang="en-US" sz="2000" dirty="0"/>
              <a:t> and </a:t>
            </a:r>
            <a:r>
              <a:rPr lang="en-US" altLang="en-US" sz="2000" b="1" i="1" dirty="0"/>
              <a:t>R</a:t>
            </a:r>
            <a:r>
              <a:rPr lang="en-US" altLang="en-US" sz="2000" b="1" i="1" baseline="-25000" dirty="0"/>
              <a:t>L</a:t>
            </a:r>
            <a:r>
              <a:rPr lang="en-US" altLang="en-US" sz="2000" i="1" baseline="-25000" dirty="0"/>
              <a:t> </a:t>
            </a:r>
            <a:r>
              <a:rPr kumimoji="0" lang="en-US" altLang="en-US" sz="2000" b="1" i="1"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R</a:t>
            </a:r>
            <a:r>
              <a:rPr kumimoji="0" lang="en-US" altLang="en-US" sz="2000" b="1" i="1" u="none" strike="noStrike" kern="1200" cap="none" spc="0" normalizeH="0" baseline="-25000" noProof="0" dirty="0">
                <a:ln>
                  <a:noFill/>
                </a:ln>
                <a:solidFill>
                  <a:srgbClr val="000000"/>
                </a:solidFill>
                <a:effectLst/>
                <a:uLnTx/>
                <a:uFillTx/>
                <a:latin typeface="Verdana" panose="020B0604030504040204" pitchFamily="34" charset="0"/>
                <a:ea typeface="MS PGothic" panose="020B0600070205080204" pitchFamily="34" charset="-128"/>
                <a:cs typeface="+mn-cs"/>
              </a:rPr>
              <a:t>S</a:t>
            </a:r>
            <a:r>
              <a:rPr lang="en-US" altLang="en-US" sz="2000" i="1" baseline="-25000" dirty="0"/>
              <a:t> </a:t>
            </a:r>
            <a:r>
              <a:rPr lang="en-US" altLang="en-US" sz="2000" i="1" dirty="0"/>
              <a:t>,</a:t>
            </a:r>
            <a:r>
              <a:rPr lang="en-US" altLang="en-US" sz="2000" dirty="0"/>
              <a:t> </a:t>
            </a:r>
            <a:r>
              <a:rPr lang="en-US" altLang="en-US" sz="2000" b="1" dirty="0">
                <a:solidFill>
                  <a:schemeClr val="accent2"/>
                </a:solidFill>
              </a:rPr>
              <a:t>as if the line were not there)</a:t>
            </a:r>
            <a:r>
              <a:rPr lang="en-US" altLang="en-US" sz="2000" dirty="0"/>
              <a:t>. </a:t>
            </a:r>
          </a:p>
        </p:txBody>
      </p:sp>
      <p:graphicFrame>
        <p:nvGraphicFramePr>
          <p:cNvPr id="41991" name="Object 2"/>
          <p:cNvGraphicFramePr>
            <a:graphicFrameLocks noGrp="1" noChangeAspect="1"/>
          </p:cNvGraphicFramePr>
          <p:nvPr>
            <p:ph sz="quarter" idx="1"/>
            <p:extLst>
              <p:ext uri="{D42A27DB-BD31-4B8C-83A1-F6EECF244321}">
                <p14:modId xmlns:p14="http://schemas.microsoft.com/office/powerpoint/2010/main" val="497584634"/>
              </p:ext>
            </p:extLst>
          </p:nvPr>
        </p:nvGraphicFramePr>
        <p:xfrm>
          <a:off x="528570" y="3374879"/>
          <a:ext cx="8530556" cy="742950"/>
        </p:xfrm>
        <a:graphic>
          <a:graphicData uri="http://schemas.openxmlformats.org/presentationml/2006/ole">
            <mc:AlternateContent xmlns:mc="http://schemas.openxmlformats.org/markup-compatibility/2006">
              <mc:Choice xmlns:v="urn:schemas-microsoft-com:vml" Requires="v">
                <p:oleObj spid="_x0000_s42813" name="Equation" r:id="rId4" imgW="5105400" imgH="444500" progId="Equation.3">
                  <p:embed/>
                </p:oleObj>
              </mc:Choice>
              <mc:Fallback>
                <p:oleObj name="Equation" r:id="rId4" imgW="5105400" imgH="444500" progId="Equation.3">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570" y="3374879"/>
                        <a:ext cx="8530556" cy="742950"/>
                      </a:xfrm>
                      <a:prstGeom prst="rect">
                        <a:avLst/>
                      </a:prstGeom>
                      <a:solidFill>
                        <a:srgbClr val="FFFF00"/>
                      </a:solidFill>
                      <a:ln>
                        <a:noFill/>
                      </a:ln>
                    </p:spPr>
                  </p:pic>
                </p:oleObj>
              </mc:Fallback>
            </mc:AlternateContent>
          </a:graphicData>
        </a:graphic>
      </p:graphicFrame>
      <p:graphicFrame>
        <p:nvGraphicFramePr>
          <p:cNvPr id="41992" name="Object 3"/>
          <p:cNvGraphicFramePr>
            <a:graphicFrameLocks noGrp="1" noChangeAspect="1"/>
          </p:cNvGraphicFramePr>
          <p:nvPr>
            <p:ph sz="quarter" idx="2"/>
            <p:extLst>
              <p:ext uri="{D42A27DB-BD31-4B8C-83A1-F6EECF244321}">
                <p14:modId xmlns:p14="http://schemas.microsoft.com/office/powerpoint/2010/main" val="4227408128"/>
              </p:ext>
            </p:extLst>
          </p:nvPr>
        </p:nvGraphicFramePr>
        <p:xfrm>
          <a:off x="1223497" y="1550499"/>
          <a:ext cx="3518366" cy="657346"/>
        </p:xfrm>
        <a:graphic>
          <a:graphicData uri="http://schemas.openxmlformats.org/presentationml/2006/ole">
            <mc:AlternateContent xmlns:mc="http://schemas.openxmlformats.org/markup-compatibility/2006">
              <mc:Choice xmlns:v="urn:schemas-microsoft-com:vml" Requires="v">
                <p:oleObj spid="_x0000_s42814" name="Equation" r:id="rId6" imgW="1358310" imgH="253890" progId="Equation.3">
                  <p:embed/>
                </p:oleObj>
              </mc:Choice>
              <mc:Fallback>
                <p:oleObj name="Equation" r:id="rId6" imgW="1358310" imgH="253890" progId="Equation.3">
                  <p:embed/>
                  <p:pic>
                    <p:nvPicPr>
                      <p:cNvPr id="0" name="Object 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3497" y="1550499"/>
                        <a:ext cx="3518366" cy="657346"/>
                      </a:xfrm>
                      <a:prstGeom prst="rect">
                        <a:avLst/>
                      </a:prstGeom>
                      <a:solidFill>
                        <a:srgbClr val="FFFF00"/>
                      </a:solidFill>
                      <a:ln>
                        <a:noFill/>
                      </a:ln>
                      <a:effectLst/>
                    </p:spPr>
                  </p:pic>
                </p:oleObj>
              </mc:Fallback>
            </mc:AlternateContent>
          </a:graphicData>
        </a:graphic>
      </p:graphicFrame>
      <p:graphicFrame>
        <p:nvGraphicFramePr>
          <p:cNvPr id="41993" name="Object 4"/>
          <p:cNvGraphicFramePr>
            <a:graphicFrameLocks noGrp="1" noChangeAspect="1"/>
          </p:cNvGraphicFramePr>
          <p:nvPr>
            <p:ph sz="quarter" idx="3"/>
            <p:extLst>
              <p:ext uri="{D42A27DB-BD31-4B8C-83A1-F6EECF244321}">
                <p14:modId xmlns:p14="http://schemas.microsoft.com/office/powerpoint/2010/main" val="250608468"/>
              </p:ext>
            </p:extLst>
          </p:nvPr>
        </p:nvGraphicFramePr>
        <p:xfrm>
          <a:off x="5396508" y="5387023"/>
          <a:ext cx="1202187" cy="874794"/>
        </p:xfrm>
        <a:graphic>
          <a:graphicData uri="http://schemas.openxmlformats.org/presentationml/2006/ole">
            <mc:AlternateContent xmlns:mc="http://schemas.openxmlformats.org/markup-compatibility/2006">
              <mc:Choice xmlns:v="urn:schemas-microsoft-com:vml" Requires="v">
                <p:oleObj spid="_x0000_s42815" name="Equation" r:id="rId8" imgW="558558" imgH="406224" progId="Equation.3">
                  <p:embed/>
                </p:oleObj>
              </mc:Choice>
              <mc:Fallback>
                <p:oleObj name="Equation" r:id="rId8" imgW="558558" imgH="406224" progId="Equation.3">
                  <p:embed/>
                  <p:pic>
                    <p:nvPicPr>
                      <p:cNvPr id="0" name="Object 4"/>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6508" y="5387023"/>
                        <a:ext cx="1202187" cy="874794"/>
                      </a:xfrm>
                      <a:prstGeom prst="rect">
                        <a:avLst/>
                      </a:prstGeom>
                      <a:solidFill>
                        <a:srgbClr val="FFFF00"/>
                      </a:solidFill>
                      <a:ln>
                        <a:noFill/>
                      </a:ln>
                    </p:spPr>
                  </p:pic>
                </p:oleObj>
              </mc:Fallback>
            </mc:AlternateContent>
          </a:graphicData>
        </a:graphic>
      </p:graphicFrame>
      <p:sp>
        <p:nvSpPr>
          <p:cNvPr id="41994" name="Text Box 16"/>
          <p:cNvSpPr txBox="1">
            <a:spLocks noChangeArrowheads="1"/>
          </p:cNvSpPr>
          <p:nvPr/>
        </p:nvSpPr>
        <p:spPr bwMode="auto">
          <a:xfrm>
            <a:off x="4876800" y="1701159"/>
            <a:ext cx="14462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sz="2000" dirty="0"/>
              <a:t>and so on</a:t>
            </a:r>
          </a:p>
        </p:txBody>
      </p:sp>
      <p:graphicFrame>
        <p:nvGraphicFramePr>
          <p:cNvPr id="41995" name="Object 5"/>
          <p:cNvGraphicFramePr>
            <a:graphicFrameLocks noChangeAspect="1"/>
          </p:cNvGraphicFramePr>
          <p:nvPr>
            <p:extLst>
              <p:ext uri="{D42A27DB-BD31-4B8C-83A1-F6EECF244321}">
                <p14:modId xmlns:p14="http://schemas.microsoft.com/office/powerpoint/2010/main" val="1868867783"/>
              </p:ext>
            </p:extLst>
          </p:nvPr>
        </p:nvGraphicFramePr>
        <p:xfrm>
          <a:off x="3477717" y="2738438"/>
          <a:ext cx="992811" cy="374808"/>
        </p:xfrm>
        <a:graphic>
          <a:graphicData uri="http://schemas.openxmlformats.org/presentationml/2006/ole">
            <mc:AlternateContent xmlns:mc="http://schemas.openxmlformats.org/markup-compatibility/2006">
              <mc:Choice xmlns:v="urn:schemas-microsoft-com:vml" Requires="v">
                <p:oleObj spid="_x0000_s42816" name="Equation" r:id="rId10" imgW="469696" imgH="177723" progId="Equation.3">
                  <p:embed/>
                </p:oleObj>
              </mc:Choice>
              <mc:Fallback>
                <p:oleObj name="Equation" r:id="rId10" imgW="469696" imgH="177723"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77717" y="2738438"/>
                        <a:ext cx="992811" cy="374808"/>
                      </a:xfrm>
                      <a:prstGeom prst="rect">
                        <a:avLst/>
                      </a:prstGeom>
                      <a:solidFill>
                        <a:schemeClr val="accent1">
                          <a:lumMod val="20000"/>
                          <a:lumOff val="80000"/>
                        </a:schemeClr>
                      </a:solidFill>
                      <a:ln>
                        <a:noFill/>
                      </a:ln>
                    </p:spPr>
                  </p:pic>
                </p:oleObj>
              </mc:Fallback>
            </mc:AlternateContent>
          </a:graphicData>
        </a:graphic>
      </p:graphicFrame>
      <p:graphicFrame>
        <p:nvGraphicFramePr>
          <p:cNvPr id="41996" name="Object 6"/>
          <p:cNvGraphicFramePr>
            <a:graphicFrameLocks noGrp="1" noChangeAspect="1"/>
          </p:cNvGraphicFramePr>
          <p:nvPr>
            <p:ph sz="quarter" idx="4"/>
            <p:extLst>
              <p:ext uri="{D42A27DB-BD31-4B8C-83A1-F6EECF244321}">
                <p14:modId xmlns:p14="http://schemas.microsoft.com/office/powerpoint/2010/main" val="696797832"/>
              </p:ext>
            </p:extLst>
          </p:nvPr>
        </p:nvGraphicFramePr>
        <p:xfrm>
          <a:off x="3589718" y="4253951"/>
          <a:ext cx="420307" cy="504369"/>
        </p:xfrm>
        <a:graphic>
          <a:graphicData uri="http://schemas.openxmlformats.org/presentationml/2006/ole">
            <mc:AlternateContent xmlns:mc="http://schemas.openxmlformats.org/markup-compatibility/2006">
              <mc:Choice xmlns:v="urn:schemas-microsoft-com:vml" Requires="v">
                <p:oleObj spid="_x0000_s42817" name="Equation" r:id="rId12" imgW="190500" imgH="228600" progId="Equation.3">
                  <p:embed/>
                </p:oleObj>
              </mc:Choice>
              <mc:Fallback>
                <p:oleObj name="Equation" r:id="rId12" imgW="190500" imgH="228600" progId="Equation.3">
                  <p:embed/>
                  <p:pic>
                    <p:nvPicPr>
                      <p:cNvPr id="0" name="Object 6"/>
                      <p:cNvPicPr>
                        <a:picLocks noGrp="1"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9718" y="4253951"/>
                        <a:ext cx="420307" cy="504369"/>
                      </a:xfrm>
                      <a:prstGeom prst="rect">
                        <a:avLst/>
                      </a:prstGeom>
                      <a:noFill/>
                      <a:ln>
                        <a:noFill/>
                      </a:ln>
                      <a:effectLst/>
                    </p:spPr>
                  </p:pic>
                </p:oleObj>
              </mc:Fallback>
            </mc:AlternateContent>
          </a:graphicData>
        </a:graphic>
      </p:graphicFrame>
      <p:sp>
        <p:nvSpPr>
          <p:cNvPr id="67611" name="Text Box 27"/>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Transmission Lines</a:t>
            </a:r>
          </a:p>
        </p:txBody>
      </p:sp>
      <p:graphicFrame>
        <p:nvGraphicFramePr>
          <p:cNvPr id="14" name="Object 2">
            <a:extLst>
              <a:ext uri="{FF2B5EF4-FFF2-40B4-BE49-F238E27FC236}">
                <a16:creationId xmlns:a16="http://schemas.microsoft.com/office/drawing/2014/main" id="{AAEECCD7-945F-4324-8F79-C1D68FD95F68}"/>
              </a:ext>
            </a:extLst>
          </p:cNvPr>
          <p:cNvGraphicFramePr>
            <a:graphicFrameLocks noChangeAspect="1"/>
          </p:cNvGraphicFramePr>
          <p:nvPr>
            <p:extLst>
              <p:ext uri="{D42A27DB-BD31-4B8C-83A1-F6EECF244321}">
                <p14:modId xmlns:p14="http://schemas.microsoft.com/office/powerpoint/2010/main" val="559885670"/>
              </p:ext>
            </p:extLst>
          </p:nvPr>
        </p:nvGraphicFramePr>
        <p:xfrm>
          <a:off x="685967" y="5414760"/>
          <a:ext cx="2127469" cy="876153"/>
        </p:xfrm>
        <a:graphic>
          <a:graphicData uri="http://schemas.openxmlformats.org/presentationml/2006/ole">
            <mc:AlternateContent xmlns:mc="http://schemas.openxmlformats.org/markup-compatibility/2006">
              <mc:Choice xmlns:v="urn:schemas-microsoft-com:vml" Requires="v">
                <p:oleObj spid="_x0000_s42818" name="Equation" r:id="rId14" imgW="1079032" imgH="444307" progId="Equation.3">
                  <p:embed/>
                </p:oleObj>
              </mc:Choice>
              <mc:Fallback>
                <p:oleObj name="Equation" r:id="rId14" imgW="1079032" imgH="444307" progId="Equation.3">
                  <p:embed/>
                  <p:pic>
                    <p:nvPicPr>
                      <p:cNvPr id="40964" name="Object 2"/>
                      <p:cNvPicPr>
                        <a:picLocks noGrp="1"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967" y="5414760"/>
                        <a:ext cx="2127469" cy="876153"/>
                      </a:xfrm>
                      <a:prstGeom prst="rect">
                        <a:avLst/>
                      </a:prstGeom>
                      <a:solidFill>
                        <a:srgbClr val="FFFF00"/>
                      </a:solidFill>
                      <a:ln>
                        <a:noFill/>
                      </a:ln>
                    </p:spPr>
                  </p:pic>
                </p:oleObj>
              </mc:Fallback>
            </mc:AlternateContent>
          </a:graphicData>
        </a:graphic>
      </p:graphicFrame>
      <p:graphicFrame>
        <p:nvGraphicFramePr>
          <p:cNvPr id="15" name="Object 9">
            <a:extLst>
              <a:ext uri="{FF2B5EF4-FFF2-40B4-BE49-F238E27FC236}">
                <a16:creationId xmlns:a16="http://schemas.microsoft.com/office/drawing/2014/main" id="{14D2006B-C968-472D-97A0-25E6BC2611A3}"/>
              </a:ext>
            </a:extLst>
          </p:cNvPr>
          <p:cNvGraphicFramePr>
            <a:graphicFrameLocks noChangeAspect="1"/>
          </p:cNvGraphicFramePr>
          <p:nvPr>
            <p:extLst>
              <p:ext uri="{D42A27DB-BD31-4B8C-83A1-F6EECF244321}">
                <p14:modId xmlns:p14="http://schemas.microsoft.com/office/powerpoint/2010/main" val="2343073009"/>
              </p:ext>
            </p:extLst>
          </p:nvPr>
        </p:nvGraphicFramePr>
        <p:xfrm>
          <a:off x="3017352" y="5387023"/>
          <a:ext cx="1853401" cy="876153"/>
        </p:xfrm>
        <a:graphic>
          <a:graphicData uri="http://schemas.openxmlformats.org/presentationml/2006/ole">
            <mc:AlternateContent xmlns:mc="http://schemas.openxmlformats.org/markup-compatibility/2006">
              <mc:Choice xmlns:v="urn:schemas-microsoft-com:vml" Requires="v">
                <p:oleObj spid="_x0000_s42819" name="Equation" r:id="rId16" imgW="939392" imgH="444307" progId="Equation.3">
                  <p:embed/>
                </p:oleObj>
              </mc:Choice>
              <mc:Fallback>
                <p:oleObj name="Equation" r:id="rId16" imgW="939392" imgH="444307" progId="Equation.3">
                  <p:embed/>
                  <p:pic>
                    <p:nvPicPr>
                      <p:cNvPr id="40974"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17352" y="5387023"/>
                        <a:ext cx="1853401" cy="876153"/>
                      </a:xfrm>
                      <a:prstGeom prst="rect">
                        <a:avLst/>
                      </a:prstGeom>
                      <a:solidFill>
                        <a:srgbClr val="FFFF00"/>
                      </a:solidFill>
                      <a:ln>
                        <a:noFill/>
                      </a:ln>
                    </p:spPr>
                  </p:pic>
                </p:oleObj>
              </mc:Fallback>
            </mc:AlternateContent>
          </a:graphicData>
        </a:graphic>
      </p:graphicFrame>
      <p:graphicFrame>
        <p:nvGraphicFramePr>
          <p:cNvPr id="16" name="Object 8">
            <a:extLst>
              <a:ext uri="{FF2B5EF4-FFF2-40B4-BE49-F238E27FC236}">
                <a16:creationId xmlns:a16="http://schemas.microsoft.com/office/drawing/2014/main" id="{A39A0609-00CC-42CA-BF8C-37823BB6BF64}"/>
              </a:ext>
            </a:extLst>
          </p:cNvPr>
          <p:cNvGraphicFramePr>
            <a:graphicFrameLocks noChangeAspect="1"/>
          </p:cNvGraphicFramePr>
          <p:nvPr>
            <p:extLst>
              <p:ext uri="{D42A27DB-BD31-4B8C-83A1-F6EECF244321}">
                <p14:modId xmlns:p14="http://schemas.microsoft.com/office/powerpoint/2010/main" val="316812034"/>
              </p:ext>
            </p:extLst>
          </p:nvPr>
        </p:nvGraphicFramePr>
        <p:xfrm>
          <a:off x="7856939" y="5578518"/>
          <a:ext cx="1202187" cy="491804"/>
        </p:xfrm>
        <a:graphic>
          <a:graphicData uri="http://schemas.openxmlformats.org/presentationml/2006/ole">
            <mc:AlternateContent xmlns:mc="http://schemas.openxmlformats.org/markup-compatibility/2006">
              <mc:Choice xmlns:v="urn:schemas-microsoft-com:vml" Requires="v">
                <p:oleObj spid="_x0000_s42820" name="Equation" r:id="rId18" imgW="558800" imgH="228600" progId="Equation.3">
                  <p:embed/>
                </p:oleObj>
              </mc:Choice>
              <mc:Fallback>
                <p:oleObj name="Equation" r:id="rId18" imgW="558800" imgH="228600" progId="Equation.3">
                  <p:embed/>
                  <p:pic>
                    <p:nvPicPr>
                      <p:cNvPr id="40973" name="Object 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56939" y="5578518"/>
                        <a:ext cx="1202187" cy="491804"/>
                      </a:xfrm>
                      <a:prstGeom prst="rect">
                        <a:avLst/>
                      </a:prstGeom>
                      <a:solidFill>
                        <a:srgbClr val="FFFF00"/>
                      </a:solidFill>
                      <a:ln>
                        <a:noFill/>
                      </a:ln>
                    </p:spPr>
                  </p:pic>
                </p:oleObj>
              </mc:Fallback>
            </mc:AlternateContent>
          </a:graphicData>
        </a:graphic>
      </p:graphicFrame>
      <p:sp>
        <p:nvSpPr>
          <p:cNvPr id="18" name="TextBox 17">
            <a:extLst>
              <a:ext uri="{FF2B5EF4-FFF2-40B4-BE49-F238E27FC236}">
                <a16:creationId xmlns:a16="http://schemas.microsoft.com/office/drawing/2014/main" id="{CE0C3A31-BDCF-47E2-9DF2-3D9BA9F992E2}"/>
              </a:ext>
            </a:extLst>
          </p:cNvPr>
          <p:cNvSpPr txBox="1"/>
          <p:nvPr/>
        </p:nvSpPr>
        <p:spPr>
          <a:xfrm>
            <a:off x="6598695" y="5664698"/>
            <a:ext cx="1524000"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because</a:t>
            </a:r>
          </a:p>
        </p:txBody>
      </p:sp>
      <p:sp>
        <p:nvSpPr>
          <p:cNvPr id="19" name="Line 33">
            <a:extLst>
              <a:ext uri="{FF2B5EF4-FFF2-40B4-BE49-F238E27FC236}">
                <a16:creationId xmlns:a16="http://schemas.microsoft.com/office/drawing/2014/main" id="{4662B6EB-645D-4A3F-B9E4-9E445604D827}"/>
              </a:ext>
            </a:extLst>
          </p:cNvPr>
          <p:cNvSpPr>
            <a:spLocks noChangeShapeType="1"/>
          </p:cNvSpPr>
          <p:nvPr/>
        </p:nvSpPr>
        <p:spPr bwMode="auto">
          <a:xfrm rot="10800000" flipH="1">
            <a:off x="4945063" y="5888037"/>
            <a:ext cx="384175" cy="0"/>
          </a:xfrm>
          <a:prstGeom prst="line">
            <a:avLst/>
          </a:prstGeom>
          <a:noFill/>
          <a:ln w="5715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3" name="TextBox 2">
            <a:extLst>
              <a:ext uri="{FF2B5EF4-FFF2-40B4-BE49-F238E27FC236}">
                <a16:creationId xmlns:a16="http://schemas.microsoft.com/office/drawing/2014/main" id="{BA6F891C-8878-49F1-9CA9-03536E9C05CA}"/>
              </a:ext>
            </a:extLst>
          </p:cNvPr>
          <p:cNvSpPr txBox="1"/>
          <p:nvPr/>
        </p:nvSpPr>
        <p:spPr>
          <a:xfrm>
            <a:off x="7856939" y="3401619"/>
            <a:ext cx="1196480" cy="706643"/>
          </a:xfrm>
          <a:prstGeom prst="rect">
            <a:avLst/>
          </a:prstGeom>
          <a:noFill/>
          <a:ln w="38100">
            <a:solidFill>
              <a:srgbClr val="C00000"/>
            </a:solidFill>
          </a:ln>
        </p:spPr>
        <p:txBody>
          <a:bodyPr wrap="square" rtlCol="0">
            <a:spAutoFit/>
          </a:bodyPr>
          <a:lstStyle/>
          <a:p>
            <a:endParaRPr lang="en-US" dirty="0"/>
          </a:p>
        </p:txBody>
      </p:sp>
      <p:sp>
        <p:nvSpPr>
          <p:cNvPr id="4" name="TextBox 3">
            <a:extLst>
              <a:ext uri="{FF2B5EF4-FFF2-40B4-BE49-F238E27FC236}">
                <a16:creationId xmlns:a16="http://schemas.microsoft.com/office/drawing/2014/main" id="{400E72D9-8A04-4F9B-ADF8-7994065C1DB8}"/>
              </a:ext>
            </a:extLst>
          </p:cNvPr>
          <p:cNvSpPr txBox="1"/>
          <p:nvPr/>
        </p:nvSpPr>
        <p:spPr>
          <a:xfrm>
            <a:off x="435320" y="3449431"/>
            <a:ext cx="450505" cy="537326"/>
          </a:xfrm>
          <a:prstGeom prst="rect">
            <a:avLst/>
          </a:prstGeom>
          <a:noFill/>
          <a:ln w="38100">
            <a:solidFill>
              <a:srgbClr val="C00000"/>
            </a:solidFill>
          </a:ln>
        </p:spPr>
        <p:txBody>
          <a:bodyPr wrap="squar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from="(-#ppt_w/2)" to="(#ppt_x)" calcmode="lin" valueType="num">
                                      <p:cBhvr>
                                        <p:cTn id="7" dur="600" fill="hold">
                                          <p:stCondLst>
                                            <p:cond delay="0"/>
                                          </p:stCondLst>
                                        </p:cTn>
                                        <p:tgtEl>
                                          <p:spTgt spid="19"/>
                                        </p:tgtEl>
                                        <p:attrNameLst>
                                          <p:attrName>ppt_x</p:attrName>
                                        </p:attrNameLst>
                                      </p:cBhvr>
                                    </p:anim>
                                    <p:anim from="0" to="-1.0" calcmode="lin" valueType="num">
                                      <p:cBhvr>
                                        <p:cTn id="8" dur="200" decel="50000" autoRev="1" fill="hold">
                                          <p:stCondLst>
                                            <p:cond delay="600"/>
                                          </p:stCondLst>
                                        </p:cTn>
                                        <p:tgtEl>
                                          <p:spTgt spid="19"/>
                                        </p:tgtEl>
                                        <p:attrNameLst>
                                          <p:attrName>xshear</p:attrName>
                                        </p:attrNameLst>
                                      </p:cBhvr>
                                    </p:anim>
                                    <p:animScale>
                                      <p:cBhvr>
                                        <p:cTn id="9" dur="200" decel="100000" autoRev="1" fill="hold">
                                          <p:stCondLst>
                                            <p:cond delay="600"/>
                                          </p:stCondLst>
                                        </p:cTn>
                                        <p:tgtEl>
                                          <p:spTgt spid="19"/>
                                        </p:tgtEl>
                                      </p:cBhvr>
                                      <p:from x="100000" y="100000"/>
                                      <p:to x="80000" y="100000"/>
                                    </p:animScale>
                                    <p:anim by="(#ppt_h/3+#ppt_w*0.1)" calcmode="lin" valueType="num">
                                      <p:cBhvr additive="sum">
                                        <p:cTn id="10" dur="200" decel="100000" autoRev="1" fill="hold">
                                          <p:stCondLst>
                                            <p:cond delay="600"/>
                                          </p:stCondLst>
                                        </p:cTn>
                                        <p:tgtEl>
                                          <p:spTgt spid="1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433D256-A41E-4CD9-BD56-133E125E5BB5}"/>
              </a:ext>
            </a:extLst>
          </p:cNvPr>
          <p:cNvSpPr>
            <a:spLocks noGrp="1"/>
          </p:cNvSpPr>
          <p:nvPr>
            <p:ph type="title"/>
          </p:nvPr>
        </p:nvSpPr>
        <p:spPr>
          <a:xfrm>
            <a:off x="685800" y="123825"/>
            <a:ext cx="8372475" cy="6229350"/>
          </a:xfrm>
        </p:spPr>
        <p:txBody>
          <a:bodyPr/>
          <a:lstStyle/>
          <a:p>
            <a:pPr algn="l"/>
            <a:r>
              <a:rPr lang="en-US" sz="2400" b="1" i="0" dirty="0">
                <a:solidFill>
                  <a:schemeClr val="tx1"/>
                </a:solidFill>
                <a:effectLst/>
                <a:latin typeface="Segoe UI" panose="020B0502040204020203" pitchFamily="34" charset="0"/>
              </a:rPr>
              <a:t>READING ASSIGNMENT FOR SECTION 1 </a:t>
            </a:r>
            <a:br>
              <a:rPr lang="en-US" sz="2400" b="1" i="0" dirty="0">
                <a:solidFill>
                  <a:schemeClr val="tx1"/>
                </a:solidFill>
                <a:effectLst/>
                <a:latin typeface="Segoe UI" panose="020B0502040204020203" pitchFamily="34" charset="0"/>
              </a:rPr>
            </a:br>
            <a:r>
              <a:rPr lang="en-US" sz="2400" b="1" i="0" dirty="0">
                <a:solidFill>
                  <a:schemeClr val="tx1"/>
                </a:solidFill>
                <a:effectLst/>
                <a:latin typeface="Segoe UI" panose="020B0502040204020203" pitchFamily="34" charset="0"/>
              </a:rPr>
              <a:t>(Transmission </a:t>
            </a:r>
            <a:r>
              <a:rPr lang="en-US" sz="2400" b="1" dirty="0">
                <a:solidFill>
                  <a:schemeClr val="tx1"/>
                </a:solidFill>
                <a:latin typeface="Segoe UI" panose="020B0502040204020203" pitchFamily="34" charset="0"/>
              </a:rPr>
              <a:t>Li</a:t>
            </a:r>
            <a:r>
              <a:rPr lang="en-US" sz="2400" b="1" i="0" dirty="0">
                <a:solidFill>
                  <a:schemeClr val="tx1"/>
                </a:solidFill>
                <a:effectLst/>
                <a:latin typeface="Segoe UI" panose="020B0502040204020203" pitchFamily="34" charset="0"/>
              </a:rPr>
              <a:t>nes)</a:t>
            </a:r>
            <a:r>
              <a:rPr lang="en-US" sz="2800" b="1" i="0" dirty="0">
                <a:solidFill>
                  <a:schemeClr val="tx1"/>
                </a:solidFill>
                <a:effectLst/>
                <a:latin typeface="Segoe UI" panose="020B0502040204020203" pitchFamily="34" charset="0"/>
              </a:rPr>
              <a:t/>
            </a:r>
            <a:br>
              <a:rPr lang="en-US" sz="2800" b="1" i="0" dirty="0">
                <a:solidFill>
                  <a:schemeClr val="tx1"/>
                </a:solidFill>
                <a:effectLst/>
                <a:latin typeface="Segoe UI" panose="020B0502040204020203" pitchFamily="34" charset="0"/>
              </a:rPr>
            </a:br>
            <a:r>
              <a:rPr lang="en-US" sz="2800" b="1" i="0" dirty="0">
                <a:solidFill>
                  <a:srgbClr val="0000FF"/>
                </a:solidFill>
                <a:effectLst/>
                <a:latin typeface="Segoe UI" panose="020B0502040204020203" pitchFamily="34" charset="0"/>
              </a:rPr>
              <a:t>      </a:t>
            </a:r>
            <a:r>
              <a:rPr lang="en-US" sz="2800" b="0" i="0" dirty="0">
                <a:solidFill>
                  <a:srgbClr val="0000FF"/>
                </a:solidFill>
                <a:effectLst/>
                <a:latin typeface="Segoe UI" panose="020B0502040204020203" pitchFamily="34" charset="0"/>
              </a:rPr>
              <a:t/>
            </a:r>
            <a:br>
              <a:rPr lang="en-US" sz="2800" b="0" i="0" dirty="0">
                <a:solidFill>
                  <a:srgbClr val="0000FF"/>
                </a:solidFill>
                <a:effectLst/>
                <a:latin typeface="Segoe UI" panose="020B0502040204020203" pitchFamily="34" charset="0"/>
              </a:rPr>
            </a:br>
            <a:r>
              <a:rPr lang="en-US" sz="2800" b="1" i="0" u="sng" dirty="0">
                <a:solidFill>
                  <a:srgbClr val="0000FF"/>
                </a:solidFill>
                <a:effectLst/>
                <a:latin typeface="Segoe UI" panose="020B0502040204020203" pitchFamily="34" charset="0"/>
              </a:rPr>
              <a:t>Textbook (</a:t>
            </a:r>
            <a:r>
              <a:rPr lang="en-US" sz="2800" b="1" i="0" u="sng" dirty="0" err="1">
                <a:solidFill>
                  <a:srgbClr val="0000FF"/>
                </a:solidFill>
                <a:effectLst/>
                <a:latin typeface="Segoe UI" panose="020B0502040204020203" pitchFamily="34" charset="0"/>
              </a:rPr>
              <a:t>Ulaby</a:t>
            </a:r>
            <a:r>
              <a:rPr lang="en-US" sz="2800" b="1" i="0" u="sng" dirty="0">
                <a:solidFill>
                  <a:srgbClr val="0000FF"/>
                </a:solidFill>
                <a:effectLst/>
                <a:latin typeface="Segoe UI" panose="020B0502040204020203" pitchFamily="34" charset="0"/>
              </a:rPr>
              <a:t> and </a:t>
            </a:r>
            <a:r>
              <a:rPr lang="en-US" sz="2800" b="1" i="0" u="sng" dirty="0" err="1">
                <a:solidFill>
                  <a:srgbClr val="0000FF"/>
                </a:solidFill>
                <a:effectLst/>
                <a:latin typeface="Segoe UI" panose="020B0502040204020203" pitchFamily="34" charset="0"/>
              </a:rPr>
              <a:t>Ravaioli</a:t>
            </a:r>
            <a:r>
              <a:rPr lang="en-US" sz="2800" b="1" i="0" u="sng" dirty="0">
                <a:solidFill>
                  <a:srgbClr val="0000FF"/>
                </a:solidFill>
                <a:effectLst/>
                <a:latin typeface="Segoe UI" panose="020B0502040204020203" pitchFamily="34" charset="0"/>
              </a:rPr>
              <a:t>)</a:t>
            </a:r>
            <a:r>
              <a:rPr lang="en-US" sz="2800" b="1" i="0" dirty="0">
                <a:solidFill>
                  <a:srgbClr val="0000FF"/>
                </a:solidFill>
                <a:effectLst/>
                <a:latin typeface="Segoe UI" panose="020B0502040204020203" pitchFamily="34" charset="0"/>
              </a:rPr>
              <a:t>: In Ch. 2, Sections 2.1 - 2.4, 2.6, 2.7, 2.9, 2.12, Chapter 2 Summary (pp. 122-123)</a:t>
            </a:r>
            <a:r>
              <a:rPr lang="en-US" sz="2800" b="1" i="0" dirty="0">
                <a:solidFill>
                  <a:srgbClr val="0000FF"/>
                </a:solidFill>
                <a:effectLst/>
                <a:highlight>
                  <a:srgbClr val="FFFF00"/>
                </a:highlight>
                <a:latin typeface="Segoe UI" panose="020B0502040204020203" pitchFamily="34" charset="0"/>
              </a:rPr>
              <a:t/>
            </a:r>
            <a:br>
              <a:rPr lang="en-US" sz="2800" b="1" i="0" dirty="0">
                <a:solidFill>
                  <a:srgbClr val="0000FF"/>
                </a:solidFill>
                <a:effectLst/>
                <a:highlight>
                  <a:srgbClr val="FFFF00"/>
                </a:highlight>
                <a:latin typeface="Segoe UI" panose="020B0502040204020203" pitchFamily="34" charset="0"/>
              </a:rPr>
            </a:br>
            <a:r>
              <a:rPr lang="en-US" sz="2800" b="1" i="0" u="sng" dirty="0">
                <a:solidFill>
                  <a:srgbClr val="0000FF"/>
                </a:solidFill>
                <a:effectLst/>
                <a:latin typeface="Segoe UI" panose="020B0502040204020203" pitchFamily="34" charset="0"/>
              </a:rPr>
              <a:t>Exercises:</a:t>
            </a:r>
            <a:r>
              <a:rPr lang="en-US" sz="2800" b="1" i="0" dirty="0">
                <a:solidFill>
                  <a:srgbClr val="0000FF"/>
                </a:solidFill>
                <a:effectLst/>
                <a:latin typeface="Segoe UI" panose="020B0502040204020203" pitchFamily="34" charset="0"/>
              </a:rPr>
              <a:t> 2-1 to 2-8, 2-10, 2-11, 2-14 to 2-15</a:t>
            </a:r>
            <a:br>
              <a:rPr lang="en-US" sz="2800" b="1" i="0" dirty="0">
                <a:solidFill>
                  <a:srgbClr val="0000FF"/>
                </a:solidFill>
                <a:effectLst/>
                <a:latin typeface="Segoe UI" panose="020B0502040204020203" pitchFamily="34" charset="0"/>
              </a:rPr>
            </a:br>
            <a:r>
              <a:rPr lang="en-US" sz="2800" b="1" i="0" u="sng" dirty="0">
                <a:solidFill>
                  <a:srgbClr val="0000FF"/>
                </a:solidFill>
                <a:effectLst/>
                <a:latin typeface="Segoe UI" panose="020B0502040204020203" pitchFamily="34" charset="0"/>
              </a:rPr>
              <a:t>Examples:</a:t>
            </a:r>
            <a:r>
              <a:rPr lang="en-US" sz="2800" b="1" i="0" dirty="0">
                <a:solidFill>
                  <a:srgbClr val="0000FF"/>
                </a:solidFill>
                <a:effectLst/>
                <a:latin typeface="Segoe UI" panose="020B0502040204020203" pitchFamily="34" charset="0"/>
              </a:rPr>
              <a:t> 2-1, 2-3 to 2-7, 2-15, and 2-16</a:t>
            </a:r>
            <a:r>
              <a:rPr lang="en-US" sz="2800" b="1" i="0" dirty="0">
                <a:solidFill>
                  <a:srgbClr val="C00000"/>
                </a:solidFill>
                <a:effectLst/>
                <a:latin typeface="Segoe UI" panose="020B0502040204020203" pitchFamily="34" charset="0"/>
              </a:rPr>
              <a:t/>
            </a:r>
            <a:br>
              <a:rPr lang="en-US" sz="2800" b="1" i="0" dirty="0">
                <a:solidFill>
                  <a:srgbClr val="C00000"/>
                </a:solidFill>
                <a:effectLst/>
                <a:latin typeface="Segoe UI" panose="020B0502040204020203" pitchFamily="34" charset="0"/>
              </a:rPr>
            </a:br>
            <a:r>
              <a:rPr lang="en-US" sz="2800" b="0" i="0" dirty="0">
                <a:solidFill>
                  <a:srgbClr val="0000FF"/>
                </a:solidFill>
                <a:effectLst/>
                <a:latin typeface="Segoe UI" panose="020B0502040204020203" pitchFamily="34" charset="0"/>
              </a:rPr>
              <a:t/>
            </a:r>
            <a:br>
              <a:rPr lang="en-US" sz="2800" b="0" i="0" dirty="0">
                <a:solidFill>
                  <a:srgbClr val="0000FF"/>
                </a:solidFill>
                <a:effectLst/>
                <a:latin typeface="Segoe UI" panose="020B0502040204020203" pitchFamily="34" charset="0"/>
              </a:rPr>
            </a:br>
            <a:r>
              <a:rPr lang="en-US" sz="2800" b="1" i="0" u="sng" dirty="0">
                <a:solidFill>
                  <a:srgbClr val="0000FF"/>
                </a:solidFill>
                <a:effectLst/>
                <a:latin typeface="Segoe UI" panose="020B0502040204020203" pitchFamily="34" charset="0"/>
              </a:rPr>
              <a:t>Course Packet (Lecture Slides)</a:t>
            </a:r>
            <a:r>
              <a:rPr lang="en-US" sz="2800" b="1" i="0" dirty="0">
                <a:solidFill>
                  <a:srgbClr val="0000FF"/>
                </a:solidFill>
                <a:effectLst/>
                <a:latin typeface="Segoe UI" panose="020B0502040204020203" pitchFamily="34" charset="0"/>
              </a:rPr>
              <a:t>: Transmission Lines</a:t>
            </a:r>
            <a:br>
              <a:rPr lang="en-US" sz="2800" b="1" i="0" dirty="0">
                <a:solidFill>
                  <a:srgbClr val="0000FF"/>
                </a:solidFill>
                <a:effectLst/>
                <a:latin typeface="Segoe UI" panose="020B0502040204020203" pitchFamily="34" charset="0"/>
              </a:rPr>
            </a:br>
            <a:r>
              <a:rPr lang="en-US" sz="2800" b="1" i="0" dirty="0">
                <a:solidFill>
                  <a:srgbClr val="0000FF"/>
                </a:solidFill>
                <a:effectLst/>
                <a:latin typeface="Segoe UI" panose="020B0502040204020203" pitchFamily="34" charset="0"/>
              </a:rPr>
              <a:t/>
            </a:r>
            <a:br>
              <a:rPr lang="en-US" sz="2800" b="1" i="0" dirty="0">
                <a:solidFill>
                  <a:srgbClr val="0000FF"/>
                </a:solidFill>
                <a:effectLst/>
                <a:latin typeface="Segoe UI" panose="020B0502040204020203" pitchFamily="34" charset="0"/>
              </a:rPr>
            </a:br>
            <a:r>
              <a:rPr lang="en-US" sz="2400" b="1" i="0" u="sng" dirty="0">
                <a:solidFill>
                  <a:srgbClr val="C00000"/>
                </a:solidFill>
                <a:effectLst/>
                <a:latin typeface="Segoe UI" panose="020B0502040204020203" pitchFamily="34" charset="0"/>
              </a:rPr>
              <a:t>HA1 (take-home Test 1) </a:t>
            </a:r>
            <a:r>
              <a:rPr lang="en-US" sz="2400" b="1" i="0" dirty="0">
                <a:solidFill>
                  <a:srgbClr val="C00000"/>
                </a:solidFill>
                <a:effectLst/>
                <a:latin typeface="Segoe UI" panose="020B0502040204020203" pitchFamily="34" charset="0"/>
              </a:rPr>
              <a:t>will be given on Sept. 21 (M) between 1 and 2 p.m.; HW1 is to be turned in via Canvas </a:t>
            </a:r>
            <a:r>
              <a:rPr lang="en-US" sz="2400" b="1" i="0" u="sng" dirty="0">
                <a:solidFill>
                  <a:srgbClr val="C00000"/>
                </a:solidFill>
                <a:effectLst/>
                <a:latin typeface="Segoe UI" panose="020B0502040204020203" pitchFamily="34" charset="0"/>
              </a:rPr>
              <a:t>not later than Sept. 23 (W), 11:45 a.m.</a:t>
            </a:r>
            <a:r>
              <a:rPr lang="en-US" sz="2400" b="0" i="0" u="sng" dirty="0">
                <a:solidFill>
                  <a:srgbClr val="C00000"/>
                </a:solidFill>
                <a:effectLst/>
                <a:latin typeface="Segoe UI" panose="020B0502040204020203" pitchFamily="34" charset="0"/>
              </a:rPr>
              <a:t/>
            </a:r>
            <a:br>
              <a:rPr lang="en-US" sz="2400" b="0" i="0" u="sng" dirty="0">
                <a:solidFill>
                  <a:srgbClr val="C00000"/>
                </a:solidFill>
                <a:effectLst/>
                <a:latin typeface="Segoe UI" panose="020B0502040204020203" pitchFamily="34" charset="0"/>
              </a:rPr>
            </a:br>
            <a:endParaRPr lang="en-US" sz="2400" u="sng" dirty="0">
              <a:solidFill>
                <a:srgbClr val="C00000"/>
              </a:solidFill>
            </a:endParaRPr>
          </a:p>
        </p:txBody>
      </p:sp>
      <p:sp>
        <p:nvSpPr>
          <p:cNvPr id="6" name="Slide Number Placeholder 5">
            <a:extLst>
              <a:ext uri="{FF2B5EF4-FFF2-40B4-BE49-F238E27FC236}">
                <a16:creationId xmlns:a16="http://schemas.microsoft.com/office/drawing/2014/main" id="{C9E54538-EC34-4DE6-9DD9-9D79EBA2D2A7}"/>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E42F2B1-2DFA-4C41-9B26-BF9B33881A87}"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6102652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CA844C73-8F03-4F4E-BA53-08A7000806B1}" type="slidenum">
              <a:rPr lang="en-US" altLang="en-US" sz="1400">
                <a:latin typeface="Arial" panose="020B0604020202020204" pitchFamily="34" charset="0"/>
              </a:rPr>
              <a:pPr eaLnBrk="1" hangingPunct="1"/>
              <a:t>44</a:t>
            </a:fld>
            <a:endParaRPr lang="en-US" altLang="en-US" sz="1400">
              <a:latin typeface="Arial" panose="020B0604020202020204" pitchFamily="34" charset="0"/>
            </a:endParaRPr>
          </a:p>
        </p:txBody>
      </p:sp>
      <p:sp>
        <p:nvSpPr>
          <p:cNvPr id="44035" name="Rectangle 4"/>
          <p:cNvSpPr>
            <a:spLocks noChangeArrowheads="1"/>
          </p:cNvSpPr>
          <p:nvPr/>
        </p:nvSpPr>
        <p:spPr bwMode="auto">
          <a:xfrm>
            <a:off x="609600" y="152400"/>
            <a:ext cx="853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2000" b="1" u="sng">
                <a:solidFill>
                  <a:srgbClr val="0000FF"/>
                </a:solidFill>
              </a:rPr>
              <a:t>Points to Remember</a:t>
            </a:r>
          </a:p>
        </p:txBody>
      </p:sp>
      <p:sp>
        <p:nvSpPr>
          <p:cNvPr id="44036" name="Text Box 5"/>
          <p:cNvSpPr txBox="1">
            <a:spLocks noChangeArrowheads="1"/>
          </p:cNvSpPr>
          <p:nvPr/>
        </p:nvSpPr>
        <p:spPr bwMode="auto">
          <a:xfrm>
            <a:off x="1552575" y="806450"/>
            <a:ext cx="75914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FontTx/>
              <a:buAutoNum type="arabicPeriod"/>
            </a:pPr>
            <a:r>
              <a:rPr lang="en-US" altLang="en-US" dirty="0"/>
              <a:t>In this chapter we have surveyed several different types of waves on transmission lines. It is important that these different cases not be confused. When approaching a transmission-line problem, the student should begin by asking, </a:t>
            </a:r>
            <a:r>
              <a:rPr lang="en-US" altLang="en-US" dirty="0">
                <a:solidFill>
                  <a:schemeClr val="accent2"/>
                </a:solidFill>
              </a:rPr>
              <a:t>“Are the waves in this problem sinusoidal, or rectangular pulses? Is the line ideal, or does it have losses?”</a:t>
            </a:r>
            <a:r>
              <a:rPr lang="en-US" altLang="en-US" dirty="0"/>
              <a:t> Then the proper approach to the problem can be taken. </a:t>
            </a:r>
          </a:p>
          <a:p>
            <a:pPr eaLnBrk="1" hangingPunct="1">
              <a:spcBef>
                <a:spcPct val="50000"/>
              </a:spcBef>
              <a:buFontTx/>
              <a:buAutoNum type="arabicPeriod"/>
            </a:pPr>
            <a:r>
              <a:rPr lang="en-US" altLang="en-US" dirty="0"/>
              <a:t>The ideal </a:t>
            </a:r>
            <a:r>
              <a:rPr lang="en-US" altLang="en-US" dirty="0">
                <a:solidFill>
                  <a:schemeClr val="accent2"/>
                </a:solidFill>
              </a:rPr>
              <a:t>lossless line</a:t>
            </a:r>
            <a:r>
              <a:rPr lang="en-US" altLang="en-US" dirty="0"/>
              <a:t> supports waves of any shape (sinusoidal or non-sinusoidal), and transmits them </a:t>
            </a:r>
            <a:r>
              <a:rPr lang="en-US" altLang="en-US" dirty="0">
                <a:solidFill>
                  <a:srgbClr val="0000FF"/>
                </a:solidFill>
              </a:rPr>
              <a:t>without distortion</a:t>
            </a:r>
            <a:r>
              <a:rPr lang="en-US" altLang="en-US" dirty="0"/>
              <a:t>. The velocity of these waves is         . The ratio of the voltage to current is              , provided that only one wave is present. </a:t>
            </a:r>
            <a:r>
              <a:rPr lang="en-US" altLang="en-US" dirty="0">
                <a:solidFill>
                  <a:schemeClr val="accent2"/>
                </a:solidFill>
              </a:rPr>
              <a:t>Sinusoidal waves are treated using phasor analysis</a:t>
            </a:r>
            <a:r>
              <a:rPr lang="en-US" altLang="en-US" dirty="0"/>
              <a:t>. (</a:t>
            </a:r>
            <a:r>
              <a:rPr lang="en-US" altLang="en-US" dirty="0">
                <a:solidFill>
                  <a:srgbClr val="0000FF"/>
                </a:solidFill>
              </a:rPr>
              <a:t>A common error is that of attempting to analyze </a:t>
            </a:r>
            <a:r>
              <a:rPr lang="en-US" altLang="en-US" i="1" dirty="0">
                <a:solidFill>
                  <a:srgbClr val="0000FF"/>
                </a:solidFill>
              </a:rPr>
              <a:t>non</a:t>
            </a:r>
            <a:r>
              <a:rPr lang="en-US" altLang="en-US" dirty="0">
                <a:solidFill>
                  <a:srgbClr val="0000FF"/>
                </a:solidFill>
              </a:rPr>
              <a:t>-sinusoidal waves with phasors. Beware! This makes no sense at all.</a:t>
            </a:r>
            <a:r>
              <a:rPr lang="en-US" altLang="en-US" dirty="0"/>
              <a:t>)</a:t>
            </a:r>
          </a:p>
          <a:p>
            <a:pPr eaLnBrk="1" hangingPunct="1">
              <a:spcBef>
                <a:spcPct val="50000"/>
              </a:spcBef>
              <a:buFontTx/>
              <a:buAutoNum type="arabicPeriod"/>
            </a:pPr>
            <a:r>
              <a:rPr lang="en-US" altLang="en-US" dirty="0"/>
              <a:t>When the line contains series resistance and/or shunt conductance it is said to be </a:t>
            </a:r>
            <a:r>
              <a:rPr lang="en-US" altLang="en-US" i="1" dirty="0"/>
              <a:t>lossy</a:t>
            </a:r>
            <a:r>
              <a:rPr lang="en-US" altLang="en-US" dirty="0"/>
              <a:t>. In general, l</a:t>
            </a:r>
            <a:r>
              <a:rPr lang="en-US" altLang="en-US" dirty="0">
                <a:solidFill>
                  <a:srgbClr val="0000FF"/>
                </a:solidFill>
              </a:rPr>
              <a:t>ossy lines do not exhibit undistorted propagation</a:t>
            </a:r>
            <a:r>
              <a:rPr lang="en-US" altLang="en-US" dirty="0"/>
              <a:t>; hence a rectangular pulse launched on such a line will not remain rectangular, instead evolving into irregular, messy shapes. However, sinusoidal waves, because of their unique mathematical properties, do continue to be sinusoidal on lossy lines. The presence of losses changes the velocity of propagation and causes the wave to be </a:t>
            </a:r>
            <a:r>
              <a:rPr lang="en-US" altLang="en-US" dirty="0">
                <a:solidFill>
                  <a:srgbClr val="0000FF"/>
                </a:solidFill>
              </a:rPr>
              <a:t>attenuated</a:t>
            </a:r>
            <a:r>
              <a:rPr lang="en-US" altLang="en-US" dirty="0"/>
              <a:t> (become smaller) as it travels. </a:t>
            </a:r>
          </a:p>
        </p:txBody>
      </p:sp>
      <p:graphicFrame>
        <p:nvGraphicFramePr>
          <p:cNvPr id="44037" name="Rectangle 2"/>
          <p:cNvGraphicFramePr>
            <a:graphicFrameLocks noGrp="1"/>
          </p:cNvGraphicFramePr>
          <p:nvPr>
            <p:ph sz="quarter" idx="1"/>
          </p:nvPr>
        </p:nvGraphicFramePr>
        <p:xfrm>
          <a:off x="2476500" y="2692400"/>
          <a:ext cx="0" cy="0"/>
        </p:xfrm>
        <a:graphic>
          <a:graphicData uri="http://schemas.openxmlformats.org/presentationml/2006/ole">
            <mc:AlternateContent xmlns:mc="http://schemas.openxmlformats.org/markup-compatibility/2006">
              <mc:Choice xmlns:v="urn:schemas-microsoft-com:vml" Requires="v">
                <p:oleObj spid="_x0000_s45018" name="Equation" r:id="rId4" imgW="0" imgH="0" progId="Equation.3">
                  <p:embed/>
                </p:oleObj>
              </mc:Choice>
              <mc:Fallback>
                <p:oleObj name="Equation" r:id="rId4" imgW="0" imgH="0" progId="Equation.3">
                  <p:embed/>
                  <p:pic>
                    <p:nvPicPr>
                      <p:cNvPr id="0" name="Rectangle 2"/>
                      <p:cNvPicPr>
                        <a:picLocks noGrp="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476500" y="26924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8" name="Object 3"/>
          <p:cNvGraphicFramePr>
            <a:graphicFrameLocks noGrp="1" noChangeAspect="1"/>
          </p:cNvGraphicFramePr>
          <p:nvPr>
            <p:ph sz="quarter" idx="3"/>
          </p:nvPr>
        </p:nvGraphicFramePr>
        <p:xfrm>
          <a:off x="666750" y="2930525"/>
          <a:ext cx="1123950" cy="355600"/>
        </p:xfrm>
        <a:graphic>
          <a:graphicData uri="http://schemas.openxmlformats.org/presentationml/2006/ole">
            <mc:AlternateContent xmlns:mc="http://schemas.openxmlformats.org/markup-compatibility/2006">
              <mc:Choice xmlns:v="urn:schemas-microsoft-com:vml" Requires="v">
                <p:oleObj spid="_x0000_s45019" name="Equation" r:id="rId5" imgW="761669" imgH="241195" progId="Equation.3">
                  <p:embed/>
                </p:oleObj>
              </mc:Choice>
              <mc:Fallback>
                <p:oleObj name="Equation" r:id="rId5" imgW="761669" imgH="241195" progId="Equation.3">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750" y="2930525"/>
                        <a:ext cx="112395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9" name="Object 4"/>
          <p:cNvGraphicFramePr>
            <a:graphicFrameLocks noGrp="1" noChangeAspect="1"/>
          </p:cNvGraphicFramePr>
          <p:nvPr>
            <p:ph sz="quarter" idx="4"/>
          </p:nvPr>
        </p:nvGraphicFramePr>
        <p:xfrm>
          <a:off x="622300" y="3333750"/>
          <a:ext cx="1206500" cy="330200"/>
        </p:xfrm>
        <a:graphic>
          <a:graphicData uri="http://schemas.openxmlformats.org/presentationml/2006/ole">
            <mc:AlternateContent xmlns:mc="http://schemas.openxmlformats.org/markup-compatibility/2006">
              <mc:Choice xmlns:v="urn:schemas-microsoft-com:vml" Requires="v">
                <p:oleObj spid="_x0000_s45020" name="Equation" r:id="rId7" imgW="926698" imgH="253890" progId="Equation.3">
                  <p:embed/>
                </p:oleObj>
              </mc:Choice>
              <mc:Fallback>
                <p:oleObj name="Equation" r:id="rId7" imgW="926698" imgH="253890" progId="Equation.3">
                  <p:embed/>
                  <p:pic>
                    <p:nvPicPr>
                      <p:cNvPr id="0" name="Object 4"/>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300" y="3333750"/>
                        <a:ext cx="12065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40" name="Object 5"/>
          <p:cNvGraphicFramePr>
            <a:graphicFrameLocks noChangeAspect="1"/>
          </p:cNvGraphicFramePr>
          <p:nvPr/>
        </p:nvGraphicFramePr>
        <p:xfrm>
          <a:off x="612775" y="3724275"/>
          <a:ext cx="1095375" cy="342900"/>
        </p:xfrm>
        <a:graphic>
          <a:graphicData uri="http://schemas.openxmlformats.org/presentationml/2006/ole">
            <mc:AlternateContent xmlns:mc="http://schemas.openxmlformats.org/markup-compatibility/2006">
              <mc:Choice xmlns:v="urn:schemas-microsoft-com:vml" Requires="v">
                <p:oleObj spid="_x0000_s45021" name="Equation" r:id="rId9" imgW="850531" imgH="266584" progId="Equation.3">
                  <p:embed/>
                </p:oleObj>
              </mc:Choice>
              <mc:Fallback>
                <p:oleObj name="Equation" r:id="rId9" imgW="850531" imgH="266584"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2775" y="3724275"/>
                        <a:ext cx="10953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41" name="Object 7"/>
          <p:cNvGraphicFramePr>
            <a:graphicFrameLocks noChangeAspect="1"/>
          </p:cNvGraphicFramePr>
          <p:nvPr/>
        </p:nvGraphicFramePr>
        <p:xfrm>
          <a:off x="561975" y="5102225"/>
          <a:ext cx="1028700" cy="295275"/>
        </p:xfrm>
        <a:graphic>
          <a:graphicData uri="http://schemas.openxmlformats.org/presentationml/2006/ole">
            <mc:AlternateContent xmlns:mc="http://schemas.openxmlformats.org/markup-compatibility/2006">
              <mc:Choice xmlns:v="urn:schemas-microsoft-com:vml" Requires="v">
                <p:oleObj spid="_x0000_s45022" name="Equation" r:id="rId11" imgW="748975" imgH="215806" progId="Equation.3">
                  <p:embed/>
                </p:oleObj>
              </mc:Choice>
              <mc:Fallback>
                <p:oleObj name="Equation" r:id="rId11" imgW="748975" imgH="215806" progId="Equation.3">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1975" y="5102225"/>
                        <a:ext cx="10287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42" name="Object 9"/>
          <p:cNvGraphicFramePr>
            <a:graphicFrameLocks noGrp="1" noChangeAspect="1"/>
          </p:cNvGraphicFramePr>
          <p:nvPr>
            <p:ph sz="quarter" idx="2"/>
          </p:nvPr>
        </p:nvGraphicFramePr>
        <p:xfrm>
          <a:off x="4814888" y="2947988"/>
          <a:ext cx="647700" cy="247650"/>
        </p:xfrm>
        <a:graphic>
          <a:graphicData uri="http://schemas.openxmlformats.org/presentationml/2006/ole">
            <mc:AlternateContent xmlns:mc="http://schemas.openxmlformats.org/markup-compatibility/2006">
              <mc:Choice xmlns:v="urn:schemas-microsoft-com:vml" Requires="v">
                <p:oleObj spid="_x0000_s45023" name="Equation" r:id="rId13" imgW="596900" imgH="228600" progId="Equation.3">
                  <p:embed/>
                </p:oleObj>
              </mc:Choice>
              <mc:Fallback>
                <p:oleObj name="Equation" r:id="rId13" imgW="596900" imgH="228600" progId="Equation.3">
                  <p:embed/>
                  <p:pic>
                    <p:nvPicPr>
                      <p:cNvPr id="0" name="Object 9"/>
                      <p:cNvPicPr>
                        <a:picLocks noGrp="1"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14888" y="2947988"/>
                        <a:ext cx="6477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43" name="Object 10"/>
          <p:cNvGraphicFramePr>
            <a:graphicFrameLocks noChangeAspect="1"/>
          </p:cNvGraphicFramePr>
          <p:nvPr/>
        </p:nvGraphicFramePr>
        <p:xfrm>
          <a:off x="2324100" y="3143250"/>
          <a:ext cx="876300" cy="274638"/>
        </p:xfrm>
        <a:graphic>
          <a:graphicData uri="http://schemas.openxmlformats.org/presentationml/2006/ole">
            <mc:AlternateContent xmlns:mc="http://schemas.openxmlformats.org/markup-compatibility/2006">
              <mc:Choice xmlns:v="urn:schemas-microsoft-com:vml" Requires="v">
                <p:oleObj spid="_x0000_s45024" name="Equation" r:id="rId15" imgW="850531" imgH="266584" progId="Equation.3">
                  <p:embed/>
                </p:oleObj>
              </mc:Choice>
              <mc:Fallback>
                <p:oleObj name="Equation" r:id="rId15" imgW="850531" imgH="266584"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24100" y="3143250"/>
                        <a:ext cx="8763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634" name="Text Box 26"/>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Transmission Lines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8ED083B5-F817-4215-B07F-28A476B1A907}" type="slidenum">
              <a:rPr lang="en-US" altLang="en-US" sz="1400">
                <a:latin typeface="Arial" panose="020B0604020202020204" pitchFamily="34" charset="0"/>
              </a:rPr>
              <a:pPr eaLnBrk="1" hangingPunct="1"/>
              <a:t>45</a:t>
            </a:fld>
            <a:endParaRPr lang="en-US" altLang="en-US" sz="1400">
              <a:latin typeface="Arial" panose="020B0604020202020204" pitchFamily="34" charset="0"/>
            </a:endParaRPr>
          </a:p>
        </p:txBody>
      </p:sp>
      <p:sp>
        <p:nvSpPr>
          <p:cNvPr id="45059" name="Rectangle 5"/>
          <p:cNvSpPr>
            <a:spLocks noChangeArrowheads="1"/>
          </p:cNvSpPr>
          <p:nvPr/>
        </p:nvSpPr>
        <p:spPr bwMode="auto">
          <a:xfrm>
            <a:off x="609600" y="152400"/>
            <a:ext cx="853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2000" u="sng"/>
              <a:t>Points to Remember (continued)</a:t>
            </a:r>
          </a:p>
        </p:txBody>
      </p:sp>
      <p:sp>
        <p:nvSpPr>
          <p:cNvPr id="45060" name="Text Box 6"/>
          <p:cNvSpPr txBox="1">
            <a:spLocks noChangeArrowheads="1"/>
          </p:cNvSpPr>
          <p:nvPr/>
        </p:nvSpPr>
        <p:spPr bwMode="auto">
          <a:xfrm>
            <a:off x="609600" y="666750"/>
            <a:ext cx="8543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endParaRPr lang="en-US" altLang="en-US"/>
          </a:p>
        </p:txBody>
      </p:sp>
      <p:sp>
        <p:nvSpPr>
          <p:cNvPr id="45061" name="Text Box 7"/>
          <p:cNvSpPr txBox="1">
            <a:spLocks noChangeArrowheads="1"/>
          </p:cNvSpPr>
          <p:nvPr/>
        </p:nvSpPr>
        <p:spPr bwMode="auto">
          <a:xfrm>
            <a:off x="581025" y="835025"/>
            <a:ext cx="8562975"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FontTx/>
              <a:buAutoNum type="arabicPeriod" startAt="4"/>
            </a:pPr>
            <a:r>
              <a:rPr lang="en-US" altLang="en-US" sz="2000" dirty="0"/>
              <a:t>For lines other than the simple ideal lossless lines, the velocity of propagation usually is a function of frequency. This velocity, the speed of voltage maxima on the line, is properly called the phase velocity </a:t>
            </a:r>
            <a:r>
              <a:rPr lang="en-US" altLang="en-US" sz="2000" i="1" dirty="0"/>
              <a:t>U</a:t>
            </a:r>
            <a:r>
              <a:rPr lang="en-US" altLang="en-US" sz="2000" i="1" baseline="-25000" dirty="0"/>
              <a:t>p</a:t>
            </a:r>
            <a:r>
              <a:rPr lang="en-US" altLang="en-US" sz="2000" i="1" dirty="0"/>
              <a:t> </a:t>
            </a:r>
            <a:r>
              <a:rPr lang="en-US" altLang="en-US" sz="2000" dirty="0"/>
              <a:t>= </a:t>
            </a:r>
            <a:r>
              <a:rPr lang="en-US" altLang="en-US" sz="2000" dirty="0">
                <a:sym typeface="Symbol" panose="05050102010706020507" pitchFamily="18" charset="2"/>
              </a:rPr>
              <a:t>/.</a:t>
            </a:r>
            <a:r>
              <a:rPr lang="en-US" altLang="en-US" sz="2000" dirty="0"/>
              <a:t> </a:t>
            </a:r>
            <a:r>
              <a:rPr lang="en-US" altLang="en-US" sz="2000" dirty="0">
                <a:solidFill>
                  <a:schemeClr val="accent2"/>
                </a:solidFill>
              </a:rPr>
              <a:t>The change of </a:t>
            </a:r>
            <a:r>
              <a:rPr lang="en-US" altLang="en-US" sz="2000" i="1" dirty="0">
                <a:solidFill>
                  <a:schemeClr val="accent2"/>
                </a:solidFill>
              </a:rPr>
              <a:t>U</a:t>
            </a:r>
            <a:r>
              <a:rPr lang="en-US" altLang="en-US" sz="2000" i="1" baseline="-25000" dirty="0">
                <a:solidFill>
                  <a:schemeClr val="accent2"/>
                </a:solidFill>
              </a:rPr>
              <a:t>p</a:t>
            </a:r>
            <a:r>
              <a:rPr lang="en-US" altLang="en-US" sz="2000" dirty="0">
                <a:solidFill>
                  <a:schemeClr val="accent2"/>
                </a:solidFill>
              </a:rPr>
              <a:t> with frequency is called dispersion</a:t>
            </a:r>
            <a:r>
              <a:rPr lang="en-US" altLang="en-US" sz="2000" dirty="0"/>
              <a:t>. </a:t>
            </a:r>
          </a:p>
          <a:p>
            <a:pPr eaLnBrk="1" hangingPunct="1">
              <a:spcBef>
                <a:spcPct val="50000"/>
              </a:spcBef>
              <a:buFontTx/>
              <a:buAutoNum type="arabicPeriod" startAt="4"/>
            </a:pPr>
            <a:endParaRPr lang="en-US" altLang="en-US" sz="2000" dirty="0"/>
          </a:p>
          <a:p>
            <a:pPr eaLnBrk="1" hangingPunct="1">
              <a:spcBef>
                <a:spcPct val="50000"/>
              </a:spcBef>
              <a:buFontTx/>
              <a:buAutoNum type="arabicPeriod" startAt="4"/>
            </a:pPr>
            <a:r>
              <a:rPr lang="en-US" altLang="en-US" sz="2000" dirty="0"/>
              <a:t>Examples of </a:t>
            </a:r>
            <a:r>
              <a:rPr lang="en-US" altLang="en-US" sz="2000" dirty="0">
                <a:solidFill>
                  <a:schemeClr val="accent2"/>
                </a:solidFill>
              </a:rPr>
              <a:t>non-sinusoidal waves</a:t>
            </a:r>
            <a:r>
              <a:rPr lang="en-US" altLang="en-US" sz="2000" dirty="0"/>
              <a:t> are short rectangular pulses, and also infinitely long rectangular pulses, which are the same as step functions. Problems involving sudden voltage steps differ from sinusoidal problems, just as in ordinary circuits, problems involving transients differ from the sinusoidal steady state. Pulse problems are usually approached by </a:t>
            </a:r>
            <a:r>
              <a:rPr lang="en-US" altLang="en-US" sz="2000" dirty="0">
                <a:solidFill>
                  <a:srgbClr val="0000FF"/>
                </a:solidFill>
              </a:rPr>
              <a:t>superposition</a:t>
            </a:r>
            <a:r>
              <a:rPr lang="en-US" altLang="en-US" sz="2000" dirty="0"/>
              <a:t>; that is, one tracks the pulses that propagate back and forth, adding up the waves to obtain the total voltage at any place and time. </a:t>
            </a:r>
          </a:p>
          <a:p>
            <a:pPr eaLnBrk="1" hangingPunct="1">
              <a:spcBef>
                <a:spcPct val="50000"/>
              </a:spcBef>
            </a:pPr>
            <a:endParaRPr lang="en-US" altLang="en-US" dirty="0"/>
          </a:p>
        </p:txBody>
      </p:sp>
      <p:sp>
        <p:nvSpPr>
          <p:cNvPr id="69651" name="Text Box 19"/>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Transmission Lines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329E55A3-D0C9-4DD0-B081-1F4162AA731D}" type="slidenum">
              <a:rPr lang="en-US" altLang="en-US" sz="1400">
                <a:latin typeface="Arial" panose="020B0604020202020204" pitchFamily="34" charset="0"/>
              </a:rPr>
              <a:pPr eaLnBrk="1" hangingPunct="1"/>
              <a:t>46</a:t>
            </a:fld>
            <a:endParaRPr lang="en-US" altLang="en-US" sz="1400">
              <a:latin typeface="Arial" panose="020B0604020202020204" pitchFamily="34" charset="0"/>
            </a:endParaRPr>
          </a:p>
        </p:txBody>
      </p:sp>
      <p:sp>
        <p:nvSpPr>
          <p:cNvPr id="46083" name="Rectangle 4"/>
          <p:cNvSpPr>
            <a:spLocks noChangeArrowheads="1"/>
          </p:cNvSpPr>
          <p:nvPr/>
        </p:nvSpPr>
        <p:spPr bwMode="auto">
          <a:xfrm>
            <a:off x="609600" y="152400"/>
            <a:ext cx="853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2000" u="sng"/>
              <a:t>Points to Remember (continued)</a:t>
            </a:r>
          </a:p>
        </p:txBody>
      </p:sp>
      <p:sp>
        <p:nvSpPr>
          <p:cNvPr id="46084" name="Text Box 5"/>
          <p:cNvSpPr txBox="1">
            <a:spLocks noChangeArrowheads="1"/>
          </p:cNvSpPr>
          <p:nvPr/>
        </p:nvSpPr>
        <p:spPr bwMode="auto">
          <a:xfrm>
            <a:off x="1627188" y="612844"/>
            <a:ext cx="7267575"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just" eaLnBrk="1" hangingPunct="1">
              <a:spcBef>
                <a:spcPct val="50000"/>
              </a:spcBef>
              <a:buFontTx/>
              <a:buAutoNum type="arabicPeriod" startAt="6"/>
            </a:pPr>
            <a:r>
              <a:rPr lang="en-US" altLang="en-US" sz="1800" dirty="0"/>
              <a:t>All kinds of waves are reflected at discontinuities in the line. If the line continues beyond the discontinuity, a portion of the wave is transmitted as well. </a:t>
            </a:r>
            <a:r>
              <a:rPr lang="en-US" altLang="en-US" sz="1800" dirty="0">
                <a:solidFill>
                  <a:schemeClr val="accent2"/>
                </a:solidFill>
              </a:rPr>
              <a:t>The reflected and transmitted waves are described by the reflection coefficient and the transmission coefficient</a:t>
            </a:r>
            <a:r>
              <a:rPr lang="en-US" altLang="en-US" sz="1800" dirty="0"/>
              <a:t>. For sinusoidal waves there is a simple formula giving the reflection coefficient for any load impedance Z</a:t>
            </a:r>
            <a:r>
              <a:rPr lang="en-US" altLang="en-US" sz="1800" baseline="-25000" dirty="0"/>
              <a:t>L</a:t>
            </a:r>
            <a:r>
              <a:rPr lang="en-US" altLang="en-US" sz="1800" dirty="0"/>
              <a:t>. For non-sinusoidal waves, the same formula can be used, but only if the load impedance is purely resistive. Otherwise the reflected wave has a different shape from the incident wave, and a reflection coefficient cannot be meaningfully defined. </a:t>
            </a:r>
          </a:p>
          <a:p>
            <a:pPr eaLnBrk="1" hangingPunct="1">
              <a:spcBef>
                <a:spcPct val="50000"/>
              </a:spcBef>
            </a:pPr>
            <a:endParaRPr lang="en-US" altLang="en-US" sz="1800" dirty="0"/>
          </a:p>
          <a:p>
            <a:pPr algn="just" eaLnBrk="1" hangingPunct="1">
              <a:spcBef>
                <a:spcPct val="50000"/>
              </a:spcBef>
            </a:pPr>
            <a:r>
              <a:rPr lang="en-US" altLang="en-US" sz="1800" dirty="0"/>
              <a:t>7.   In the case of non-sinusoidal waves, it is sometimes necessary to add up the contributions of many reflected waves bouncing back and forth on the line. However, </a:t>
            </a:r>
            <a:r>
              <a:rPr lang="en-US" altLang="en-US" sz="1800" dirty="0">
                <a:solidFill>
                  <a:srgbClr val="0000FF"/>
                </a:solidFill>
              </a:rPr>
              <a:t>for sinusoidal steady-state problems, it is only necessary to consider </a:t>
            </a:r>
            <a:r>
              <a:rPr lang="en-US" altLang="en-US" sz="1800" i="1" dirty="0">
                <a:solidFill>
                  <a:srgbClr val="0000FF"/>
                </a:solidFill>
              </a:rPr>
              <a:t>two</a:t>
            </a:r>
            <a:r>
              <a:rPr lang="en-US" altLang="en-US" sz="1800" dirty="0">
                <a:solidFill>
                  <a:srgbClr val="0000FF"/>
                </a:solidFill>
              </a:rPr>
              <a:t> waves, one moving to the right and the other to the left</a:t>
            </a:r>
            <a:r>
              <a:rPr lang="en-US" altLang="en-US" sz="1800" dirty="0"/>
              <a:t>. </a:t>
            </a:r>
          </a:p>
        </p:txBody>
      </p:sp>
      <p:graphicFrame>
        <p:nvGraphicFramePr>
          <p:cNvPr id="46085" name="Object 2"/>
          <p:cNvGraphicFramePr>
            <a:graphicFrameLocks noGrp="1" noChangeAspect="1"/>
          </p:cNvGraphicFramePr>
          <p:nvPr>
            <p:ph sz="quarter" idx="2"/>
          </p:nvPr>
        </p:nvGraphicFramePr>
        <p:xfrm>
          <a:off x="692150" y="2593975"/>
          <a:ext cx="1222375" cy="577850"/>
        </p:xfrm>
        <a:graphic>
          <a:graphicData uri="http://schemas.openxmlformats.org/presentationml/2006/ole">
            <mc:AlternateContent xmlns:mc="http://schemas.openxmlformats.org/markup-compatibility/2006">
              <mc:Choice xmlns:v="urn:schemas-microsoft-com:vml" Requires="v">
                <p:oleObj spid="_x0000_s46396" name="Equation" r:id="rId4" imgW="939392" imgH="444307" progId="Equation.3">
                  <p:embed/>
                </p:oleObj>
              </mc:Choice>
              <mc:Fallback>
                <p:oleObj name="Equation" r:id="rId4" imgW="939392" imgH="444307" progId="Equation.3">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150" y="2593975"/>
                        <a:ext cx="122237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6" name="Object 3"/>
          <p:cNvGraphicFramePr>
            <a:graphicFrameLocks noGrp="1" noChangeAspect="1"/>
          </p:cNvGraphicFramePr>
          <p:nvPr>
            <p:ph sz="quarter" idx="3"/>
          </p:nvPr>
        </p:nvGraphicFramePr>
        <p:xfrm>
          <a:off x="695325" y="1943100"/>
          <a:ext cx="1238250" cy="577850"/>
        </p:xfrm>
        <a:graphic>
          <a:graphicData uri="http://schemas.openxmlformats.org/presentationml/2006/ole">
            <mc:AlternateContent xmlns:mc="http://schemas.openxmlformats.org/markup-compatibility/2006">
              <mc:Choice xmlns:v="urn:schemas-microsoft-com:vml" Requires="v">
                <p:oleObj spid="_x0000_s46397" name="Equation" r:id="rId6" imgW="952087" imgH="444307" progId="Equation.3">
                  <p:embed/>
                </p:oleObj>
              </mc:Choice>
              <mc:Fallback>
                <p:oleObj name="Equation" r:id="rId6" imgW="952087" imgH="444307" progId="Equation.3">
                  <p:embed/>
                  <p:pic>
                    <p:nvPicPr>
                      <p:cNvPr id="0" name="Object 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5325" y="1943100"/>
                        <a:ext cx="123825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87" name="Text Box 18"/>
          <p:cNvSpPr txBox="1">
            <a:spLocks noChangeArrowheads="1"/>
          </p:cNvSpPr>
          <p:nvPr/>
        </p:nvSpPr>
        <p:spPr bwMode="auto">
          <a:xfrm>
            <a:off x="590550" y="1552575"/>
            <a:ext cx="1343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endParaRPr lang="en-US" altLang="en-US"/>
          </a:p>
        </p:txBody>
      </p:sp>
      <p:sp>
        <p:nvSpPr>
          <p:cNvPr id="46088" name="Text Box 19"/>
          <p:cNvSpPr txBox="1">
            <a:spLocks noChangeArrowheads="1"/>
          </p:cNvSpPr>
          <p:nvPr/>
        </p:nvSpPr>
        <p:spPr bwMode="auto">
          <a:xfrm>
            <a:off x="523875" y="1581150"/>
            <a:ext cx="1647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1400"/>
              <a:t>(Lossless line)</a:t>
            </a:r>
          </a:p>
        </p:txBody>
      </p:sp>
      <p:sp>
        <p:nvSpPr>
          <p:cNvPr id="46089" name="Rectangle 20"/>
          <p:cNvSpPr>
            <a:spLocks noChangeArrowheads="1"/>
          </p:cNvSpPr>
          <p:nvPr/>
        </p:nvSpPr>
        <p:spPr bwMode="auto">
          <a:xfrm>
            <a:off x="704850" y="4781550"/>
            <a:ext cx="11223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sz="1400"/>
              <a:t>(</a:t>
            </a:r>
            <a:r>
              <a:rPr lang="en-US" altLang="en-US" sz="1400">
                <a:solidFill>
                  <a:schemeClr val="accent2"/>
                </a:solidFill>
              </a:rPr>
              <a:t>Bounce </a:t>
            </a:r>
          </a:p>
          <a:p>
            <a:pPr eaLnBrk="1" hangingPunct="1"/>
            <a:r>
              <a:rPr lang="en-US" altLang="en-US" sz="1400">
                <a:solidFill>
                  <a:schemeClr val="accent2"/>
                </a:solidFill>
              </a:rPr>
              <a:t>  diagram</a:t>
            </a:r>
            <a:r>
              <a:rPr lang="en-US" altLang="en-US" sz="1400"/>
              <a:t>)</a:t>
            </a:r>
          </a:p>
        </p:txBody>
      </p:sp>
      <p:sp>
        <p:nvSpPr>
          <p:cNvPr id="70677" name="Text Box 21"/>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Transmission Lines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781E8F64-21B8-4422-B7EE-1C01B020B845}" type="slidenum">
              <a:rPr lang="en-US" altLang="en-US" sz="1400">
                <a:latin typeface="Arial" panose="020B0604020202020204" pitchFamily="34" charset="0"/>
              </a:rPr>
              <a:pPr eaLnBrk="1" hangingPunct="1"/>
              <a:t>47</a:t>
            </a:fld>
            <a:endParaRPr lang="en-US" altLang="en-US" sz="1400">
              <a:latin typeface="Arial" panose="020B0604020202020204" pitchFamily="34" charset="0"/>
            </a:endParaRPr>
          </a:p>
        </p:txBody>
      </p:sp>
      <p:sp>
        <p:nvSpPr>
          <p:cNvPr id="47107" name="Rectangle 4"/>
          <p:cNvSpPr>
            <a:spLocks noChangeArrowheads="1"/>
          </p:cNvSpPr>
          <p:nvPr/>
        </p:nvSpPr>
        <p:spPr bwMode="auto">
          <a:xfrm>
            <a:off x="609600" y="152400"/>
            <a:ext cx="853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2000" u="sng"/>
              <a:t>Points to Remember (continued)</a:t>
            </a:r>
          </a:p>
        </p:txBody>
      </p:sp>
      <p:sp>
        <p:nvSpPr>
          <p:cNvPr id="47108" name="Text Box 5"/>
          <p:cNvSpPr txBox="1">
            <a:spLocks noChangeArrowheads="1"/>
          </p:cNvSpPr>
          <p:nvPr/>
        </p:nvSpPr>
        <p:spPr bwMode="auto">
          <a:xfrm>
            <a:off x="1647825" y="549275"/>
            <a:ext cx="729615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FontTx/>
              <a:buAutoNum type="arabicPeriod" startAt="8"/>
            </a:pPr>
            <a:r>
              <a:rPr lang="en-US" altLang="en-US" sz="1800" dirty="0"/>
              <a:t>When both incident and reflected waves are simultaneously present on a transmission line, a </a:t>
            </a:r>
            <a:r>
              <a:rPr lang="en-US" altLang="en-US" sz="1800" i="1" dirty="0">
                <a:solidFill>
                  <a:schemeClr val="accent2"/>
                </a:solidFill>
              </a:rPr>
              <a:t>standing wave</a:t>
            </a:r>
            <a:r>
              <a:rPr lang="en-US" altLang="en-US" sz="1800" dirty="0"/>
              <a:t> is said to be present. This means that a stationary pattern of voltage maxima and minima is formed. The ratio of the maximum voltage to the minimum voltage is called the </a:t>
            </a:r>
            <a:r>
              <a:rPr lang="en-US" altLang="en-US" sz="1800" i="1" dirty="0">
                <a:solidFill>
                  <a:schemeClr val="accent2"/>
                </a:solidFill>
              </a:rPr>
              <a:t>standing-wave ratio</a:t>
            </a:r>
            <a:r>
              <a:rPr lang="en-US" altLang="en-US" sz="1800" dirty="0">
                <a:solidFill>
                  <a:schemeClr val="accent2"/>
                </a:solidFill>
              </a:rPr>
              <a:t> (SWR).</a:t>
            </a:r>
            <a:r>
              <a:rPr lang="en-US" altLang="en-US" sz="1800" dirty="0"/>
              <a:t> The positions of the voltage maxima are determined by the phase angle of the load’s reflection coefficient, and the spacing between each pair of adjacent maxima is </a:t>
            </a:r>
            <a:r>
              <a:rPr lang="el-GR" altLang="en-US" sz="1800" dirty="0"/>
              <a:t>λ</a:t>
            </a:r>
            <a:r>
              <a:rPr lang="en-US" altLang="en-US" sz="1800" dirty="0"/>
              <a:t>/2 (and not </a:t>
            </a:r>
            <a:r>
              <a:rPr lang="el-GR" altLang="en-US" sz="1800" dirty="0"/>
              <a:t>λ</a:t>
            </a:r>
            <a:r>
              <a:rPr lang="en-US" altLang="en-US" sz="1800" dirty="0"/>
              <a:t>, as one might think). Positions of maximum voltage are positions of minimum current, and vice versa. </a:t>
            </a:r>
          </a:p>
          <a:p>
            <a:pPr eaLnBrk="1" hangingPunct="1">
              <a:spcBef>
                <a:spcPct val="50000"/>
              </a:spcBef>
            </a:pPr>
            <a:endParaRPr lang="en-US" altLang="en-US" sz="1800" dirty="0"/>
          </a:p>
          <a:p>
            <a:pPr eaLnBrk="1" hangingPunct="1">
              <a:spcBef>
                <a:spcPct val="50000"/>
              </a:spcBef>
            </a:pPr>
            <a:r>
              <a:rPr lang="en-US" altLang="en-US" sz="1800" dirty="0"/>
              <a:t>9.    </a:t>
            </a:r>
            <a:r>
              <a:rPr lang="en-US" altLang="en-US" sz="1800" dirty="0">
                <a:solidFill>
                  <a:schemeClr val="accent2"/>
                </a:solidFill>
              </a:rPr>
              <a:t>The impedance </a:t>
            </a:r>
            <a:r>
              <a:rPr lang="en-US" altLang="en-US" sz="1800" i="1" dirty="0">
                <a:solidFill>
                  <a:schemeClr val="accent2"/>
                </a:solidFill>
              </a:rPr>
              <a:t>Z</a:t>
            </a:r>
            <a:r>
              <a:rPr lang="en-US" altLang="en-US" sz="1800" dirty="0">
                <a:solidFill>
                  <a:schemeClr val="accent2"/>
                </a:solidFill>
              </a:rPr>
              <a:t>(z) at any point on a line is defined as the ratio of the total voltage phasor to the total current phasor at the point z</a:t>
            </a:r>
            <a:r>
              <a:rPr lang="en-US" altLang="en-US" sz="1800" dirty="0"/>
              <a:t>. If a standing wave is present, the impedance will be a periodic function of position along the line, with period </a:t>
            </a:r>
            <a:r>
              <a:rPr lang="el-GR" altLang="en-US" sz="1800" dirty="0"/>
              <a:t>λ</a:t>
            </a:r>
            <a:r>
              <a:rPr lang="en-US" altLang="en-US" sz="1800" dirty="0"/>
              <a:t>/2. Note that this impedance is different from the “characteristic impedance” </a:t>
            </a:r>
            <a:r>
              <a:rPr lang="en-US" altLang="en-US" sz="1800" i="1" dirty="0"/>
              <a:t>Zo</a:t>
            </a:r>
            <a:r>
              <a:rPr lang="en-US" altLang="en-US" sz="1800" dirty="0"/>
              <a:t>, which is a constant that depends only on the construction of the line.</a:t>
            </a:r>
            <a:endParaRPr lang="el-GR" altLang="en-US" sz="1800" dirty="0"/>
          </a:p>
        </p:txBody>
      </p:sp>
      <p:sp>
        <p:nvSpPr>
          <p:cNvPr id="47109" name="Text Box 6"/>
          <p:cNvSpPr txBox="1">
            <a:spLocks noChangeArrowheads="1"/>
          </p:cNvSpPr>
          <p:nvPr/>
        </p:nvSpPr>
        <p:spPr bwMode="auto">
          <a:xfrm>
            <a:off x="571500" y="1466850"/>
            <a:ext cx="13239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1400"/>
              <a:t>(Sinusoidal</a:t>
            </a:r>
          </a:p>
          <a:p>
            <a:pPr eaLnBrk="1" hangingPunct="1">
              <a:spcBef>
                <a:spcPct val="50000"/>
              </a:spcBef>
            </a:pPr>
            <a:r>
              <a:rPr lang="en-US" altLang="en-US" sz="1400"/>
              <a:t>   Waves)</a:t>
            </a:r>
          </a:p>
        </p:txBody>
      </p:sp>
      <p:sp>
        <p:nvSpPr>
          <p:cNvPr id="47110" name="Text Box 7"/>
          <p:cNvSpPr txBox="1">
            <a:spLocks noChangeArrowheads="1"/>
          </p:cNvSpPr>
          <p:nvPr/>
        </p:nvSpPr>
        <p:spPr bwMode="auto">
          <a:xfrm>
            <a:off x="638175" y="4767262"/>
            <a:ext cx="13239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1400" dirty="0"/>
              <a:t>(Sinusoidal</a:t>
            </a:r>
          </a:p>
          <a:p>
            <a:pPr eaLnBrk="1" hangingPunct="1">
              <a:spcBef>
                <a:spcPct val="50000"/>
              </a:spcBef>
            </a:pPr>
            <a:r>
              <a:rPr lang="en-US" altLang="en-US" sz="1400" dirty="0"/>
              <a:t>   Waves)</a:t>
            </a:r>
          </a:p>
        </p:txBody>
      </p:sp>
      <p:sp>
        <p:nvSpPr>
          <p:cNvPr id="71688" name="Text Box 8"/>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Transmission Lines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6"/>
          <p:cNvSpPr txBox="1">
            <a:spLocks noGrp="1"/>
          </p:cNvSpPr>
          <p:nvPr/>
        </p:nvSpPr>
        <p:spPr bwMode="auto">
          <a:xfrm>
            <a:off x="571500" y="6353175"/>
            <a:ext cx="4000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r" eaLnBrk="1" hangingPunct="1"/>
            <a:fld id="{F2FAB933-53EA-4E0E-A84E-731A29025254}" type="slidenum">
              <a:rPr lang="en-US" altLang="en-US" sz="1400">
                <a:latin typeface="Arial" panose="020B0604020202020204" pitchFamily="34" charset="0"/>
              </a:rPr>
              <a:pPr algn="r" eaLnBrk="1" hangingPunct="1"/>
              <a:t>48</a:t>
            </a:fld>
            <a:endParaRPr lang="en-US" altLang="en-US" sz="1400">
              <a:latin typeface="Arial" panose="020B0604020202020204" pitchFamily="34" charset="0"/>
            </a:endParaRPr>
          </a:p>
        </p:txBody>
      </p:sp>
      <p:sp>
        <p:nvSpPr>
          <p:cNvPr id="48131" name="Rectangle 4"/>
          <p:cNvSpPr>
            <a:spLocks noChangeArrowheads="1"/>
          </p:cNvSpPr>
          <p:nvPr/>
        </p:nvSpPr>
        <p:spPr bwMode="auto">
          <a:xfrm>
            <a:off x="609600" y="152400"/>
            <a:ext cx="853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2000" b="1" u="sng">
                <a:solidFill>
                  <a:srgbClr val="0000FF"/>
                </a:solidFill>
              </a:rPr>
              <a:t>Dispersion</a:t>
            </a:r>
          </a:p>
        </p:txBody>
      </p:sp>
      <p:sp>
        <p:nvSpPr>
          <p:cNvPr id="48132" name="Text Box 5"/>
          <p:cNvSpPr txBox="1">
            <a:spLocks noChangeArrowheads="1"/>
          </p:cNvSpPr>
          <p:nvPr/>
        </p:nvSpPr>
        <p:spPr bwMode="auto">
          <a:xfrm>
            <a:off x="542925" y="452438"/>
            <a:ext cx="860107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1400"/>
              <a:t>In general, the phase velocity </a:t>
            </a:r>
            <a:r>
              <a:rPr lang="en-US" altLang="en-US" sz="1400" i="1"/>
              <a:t>U</a:t>
            </a:r>
            <a:r>
              <a:rPr lang="en-US" altLang="en-US" sz="1400" i="1" baseline="-25000"/>
              <a:t>p</a:t>
            </a:r>
            <a:r>
              <a:rPr lang="en-US" altLang="en-US" sz="1400" i="1"/>
              <a:t> </a:t>
            </a:r>
            <a:r>
              <a:rPr lang="en-US" altLang="en-US" sz="1400"/>
              <a:t>is a function of frequency; that is, a signal containing many frequencies tends to become ‘dispersed’ (some parts of the signal arrived sooner and others later.)</a:t>
            </a:r>
          </a:p>
          <a:p>
            <a:pPr eaLnBrk="1" hangingPunct="1">
              <a:spcBef>
                <a:spcPct val="50000"/>
              </a:spcBef>
            </a:pPr>
            <a:r>
              <a:rPr lang="en-US" altLang="en-US" sz="1400" i="1"/>
              <a:t>Up </a:t>
            </a:r>
            <a:r>
              <a:rPr lang="en-US" altLang="en-US" sz="1400"/>
              <a:t>is independent of frequency for (1) </a:t>
            </a:r>
            <a:r>
              <a:rPr lang="en-US" altLang="en-US" sz="1400">
                <a:solidFill>
                  <a:srgbClr val="0000FF"/>
                </a:solidFill>
              </a:rPr>
              <a:t>lossless lines (</a:t>
            </a:r>
            <a:r>
              <a:rPr lang="en-US" altLang="en-US" sz="1400" i="1">
                <a:solidFill>
                  <a:srgbClr val="0000FF"/>
                </a:solidFill>
              </a:rPr>
              <a:t>R=0, G=0</a:t>
            </a:r>
            <a:r>
              <a:rPr lang="en-US" altLang="en-US" sz="1400">
                <a:solidFill>
                  <a:srgbClr val="0000FF"/>
                </a:solidFill>
              </a:rPr>
              <a:t>) </a:t>
            </a:r>
            <a:r>
              <a:rPr lang="en-US" altLang="en-US" sz="1400"/>
              <a:t>and (2) </a:t>
            </a:r>
            <a:r>
              <a:rPr lang="en-US" altLang="en-US" sz="1400" u="sng">
                <a:solidFill>
                  <a:srgbClr val="0000FF"/>
                </a:solidFill>
              </a:rPr>
              <a:t>distortionless lines (</a:t>
            </a:r>
            <a:r>
              <a:rPr lang="en-US" altLang="en-US" sz="1400" i="1" u="sng">
                <a:solidFill>
                  <a:srgbClr val="0000FF"/>
                </a:solidFill>
              </a:rPr>
              <a:t>R/L=G/C</a:t>
            </a:r>
            <a:r>
              <a:rPr lang="en-US" altLang="en-US" sz="1400" u="sng">
                <a:solidFill>
                  <a:srgbClr val="0000FF"/>
                </a:solidFill>
              </a:rPr>
              <a:t>)</a:t>
            </a:r>
            <a:r>
              <a:rPr lang="en-US" altLang="en-US" sz="1400">
                <a:solidFill>
                  <a:srgbClr val="0000FF"/>
                </a:solidFill>
              </a:rPr>
              <a:t> </a:t>
            </a:r>
            <a:r>
              <a:rPr lang="en-US" altLang="en-US" sz="1400"/>
              <a:t>because for those lines </a:t>
            </a:r>
            <a:r>
              <a:rPr lang="el-GR" altLang="en-US" sz="1400" b="1" i="1">
                <a:solidFill>
                  <a:srgbClr val="0000FF"/>
                </a:solidFill>
              </a:rPr>
              <a:t>β</a:t>
            </a:r>
            <a:r>
              <a:rPr lang="en-US" altLang="en-US" sz="1400" b="1" i="1">
                <a:solidFill>
                  <a:srgbClr val="0000FF"/>
                </a:solidFill>
              </a:rPr>
              <a:t> </a:t>
            </a:r>
            <a:r>
              <a:rPr lang="en-US" altLang="en-US" sz="1400" b="1">
                <a:solidFill>
                  <a:srgbClr val="0000FF"/>
                </a:solidFill>
              </a:rPr>
              <a:t>is a linear function of </a:t>
            </a:r>
            <a:r>
              <a:rPr lang="el-GR" altLang="en-US" sz="1400" b="1" i="1">
                <a:solidFill>
                  <a:srgbClr val="0000FF"/>
                </a:solidFill>
              </a:rPr>
              <a:t>ω</a:t>
            </a:r>
            <a:r>
              <a:rPr lang="en-US" altLang="en-US" sz="1400" i="1"/>
              <a:t>.</a:t>
            </a:r>
            <a:endParaRPr lang="el-GR" altLang="en-US" sz="1400" i="1"/>
          </a:p>
        </p:txBody>
      </p:sp>
      <p:sp>
        <p:nvSpPr>
          <p:cNvPr id="48133" name="Text Box 7"/>
          <p:cNvSpPr txBox="1">
            <a:spLocks noChangeArrowheads="1"/>
          </p:cNvSpPr>
          <p:nvPr/>
        </p:nvSpPr>
        <p:spPr bwMode="auto">
          <a:xfrm>
            <a:off x="622300" y="4087813"/>
            <a:ext cx="8521700"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i="1"/>
              <a:t>U</a:t>
            </a:r>
            <a:r>
              <a:rPr lang="en-US" altLang="en-US" i="1" baseline="-25000"/>
              <a:t>p</a:t>
            </a:r>
            <a:r>
              <a:rPr lang="en-US" altLang="en-US" i="1"/>
              <a:t> </a:t>
            </a:r>
            <a:r>
              <a:rPr lang="en-US" altLang="en-US"/>
              <a:t>at any frequency is equal to the slope of a line drawn from the origin to the corresponding point on the graph. For </a:t>
            </a:r>
            <a:r>
              <a:rPr lang="el-GR" altLang="en-US" i="1"/>
              <a:t>ω</a:t>
            </a:r>
            <a:r>
              <a:rPr lang="en-US" altLang="en-US" i="1"/>
              <a:t> </a:t>
            </a:r>
            <a:r>
              <a:rPr lang="en-US" altLang="en-US"/>
              <a:t>=                radians/second </a:t>
            </a:r>
            <a:r>
              <a:rPr lang="en-US" altLang="en-US" i="1"/>
              <a:t>Up</a:t>
            </a:r>
            <a:r>
              <a:rPr lang="en-US" altLang="en-US"/>
              <a:t> = ∞. In general, </a:t>
            </a:r>
            <a:r>
              <a:rPr lang="en-US" altLang="en-US" i="1" u="sng"/>
              <a:t>U</a:t>
            </a:r>
            <a:r>
              <a:rPr lang="en-US" altLang="en-US" i="1" u="sng" baseline="-25000"/>
              <a:t>p</a:t>
            </a:r>
            <a:r>
              <a:rPr lang="en-US" altLang="en-US" u="sng"/>
              <a:t> can be either greater or less then c. </a:t>
            </a:r>
          </a:p>
          <a:p>
            <a:pPr eaLnBrk="1" hangingPunct="1">
              <a:spcBef>
                <a:spcPct val="50000"/>
              </a:spcBef>
            </a:pPr>
            <a:r>
              <a:rPr lang="en-US" altLang="en-US"/>
              <a:t>Information in a wave travels at a different velocity known as the </a:t>
            </a:r>
            <a:r>
              <a:rPr lang="en-US" altLang="en-US" u="sng"/>
              <a:t>group velocity</a:t>
            </a:r>
          </a:p>
          <a:p>
            <a:pPr eaLnBrk="1" hangingPunct="1">
              <a:spcBef>
                <a:spcPct val="50000"/>
              </a:spcBef>
            </a:pPr>
            <a:endParaRPr lang="en-US" altLang="en-US" u="sng"/>
          </a:p>
          <a:p>
            <a:pPr eaLnBrk="1" hangingPunct="1">
              <a:spcBef>
                <a:spcPct val="50000"/>
              </a:spcBef>
            </a:pPr>
            <a:r>
              <a:rPr lang="en-US" altLang="en-US"/>
              <a:t>    is equal to the slope of the tangent to the </a:t>
            </a:r>
            <a:r>
              <a:rPr lang="el-GR" altLang="en-US" i="1"/>
              <a:t>ω</a:t>
            </a:r>
            <a:r>
              <a:rPr lang="en-US" altLang="en-US" i="1"/>
              <a:t>-</a:t>
            </a:r>
            <a:r>
              <a:rPr lang="el-GR" altLang="en-US" i="1"/>
              <a:t>β</a:t>
            </a:r>
            <a:r>
              <a:rPr lang="en-US" altLang="en-US" i="1"/>
              <a:t> </a:t>
            </a:r>
            <a:r>
              <a:rPr lang="en-US" altLang="en-US"/>
              <a:t>curve at the frequency in question (for                     for this particular system).     always remains less then c. </a:t>
            </a:r>
            <a:endParaRPr lang="el-GR" altLang="en-US" i="1"/>
          </a:p>
        </p:txBody>
      </p:sp>
      <p:graphicFrame>
        <p:nvGraphicFramePr>
          <p:cNvPr id="48134" name="Object 6"/>
          <p:cNvGraphicFramePr>
            <a:graphicFrameLocks noGrp="1" noChangeAspect="1"/>
          </p:cNvGraphicFramePr>
          <p:nvPr>
            <p:ph sz="quarter" idx="4294967295"/>
          </p:nvPr>
        </p:nvGraphicFramePr>
        <p:xfrm>
          <a:off x="4214813" y="5211763"/>
          <a:ext cx="768350" cy="503237"/>
        </p:xfrm>
        <a:graphic>
          <a:graphicData uri="http://schemas.openxmlformats.org/presentationml/2006/ole">
            <mc:AlternateContent xmlns:mc="http://schemas.openxmlformats.org/markup-compatibility/2006">
              <mc:Choice xmlns:v="urn:schemas-microsoft-com:vml" Requires="v">
                <p:oleObj spid="_x0000_s86118" name="Equation" r:id="rId4" imgW="660113" imgH="431613" progId="Equation.3">
                  <p:embed/>
                </p:oleObj>
              </mc:Choice>
              <mc:Fallback>
                <p:oleObj name="Equation" r:id="rId4" imgW="660113" imgH="431613" progId="Equation.3">
                  <p:embed/>
                  <p:pic>
                    <p:nvPicPr>
                      <p:cNvPr id="0" name="Object 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4813" y="5211763"/>
                        <a:ext cx="768350" cy="5032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8135" name="Object 7"/>
          <p:cNvGraphicFramePr>
            <a:graphicFrameLocks noGrp="1" noChangeAspect="1"/>
          </p:cNvGraphicFramePr>
          <p:nvPr>
            <p:ph sz="quarter" idx="4294967295"/>
          </p:nvPr>
        </p:nvGraphicFramePr>
        <p:xfrm>
          <a:off x="6272213" y="5897563"/>
          <a:ext cx="328612" cy="328612"/>
        </p:xfrm>
        <a:graphic>
          <a:graphicData uri="http://schemas.openxmlformats.org/presentationml/2006/ole">
            <mc:AlternateContent xmlns:mc="http://schemas.openxmlformats.org/markup-compatibility/2006">
              <mc:Choice xmlns:v="urn:schemas-microsoft-com:vml" Requires="v">
                <p:oleObj spid="_x0000_s86119" name="Equation" r:id="rId6" imgW="228600" imgH="228600" progId="Equation.3">
                  <p:embed/>
                </p:oleObj>
              </mc:Choice>
              <mc:Fallback>
                <p:oleObj name="Equation" r:id="rId6" imgW="228600" imgH="228600" progId="Equation.3">
                  <p:embed/>
                  <p:pic>
                    <p:nvPicPr>
                      <p:cNvPr id="0" name="Object 7"/>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2213" y="5897563"/>
                        <a:ext cx="328612" cy="32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36" name="Object 8"/>
          <p:cNvGraphicFramePr>
            <a:graphicFrameLocks noGrp="1" noChangeAspect="1"/>
          </p:cNvGraphicFramePr>
          <p:nvPr>
            <p:ph sz="quarter" idx="4294967295"/>
          </p:nvPr>
        </p:nvGraphicFramePr>
        <p:xfrm>
          <a:off x="2103438" y="5926138"/>
          <a:ext cx="658812" cy="304800"/>
        </p:xfrm>
        <a:graphic>
          <a:graphicData uri="http://schemas.openxmlformats.org/presentationml/2006/ole">
            <mc:AlternateContent xmlns:mc="http://schemas.openxmlformats.org/markup-compatibility/2006">
              <mc:Choice xmlns:v="urn:schemas-microsoft-com:vml" Requires="v">
                <p:oleObj spid="_x0000_s86120" name="Equation" r:id="rId8" imgW="495085" imgH="228501" progId="Equation.3">
                  <p:embed/>
                </p:oleObj>
              </mc:Choice>
              <mc:Fallback>
                <p:oleObj name="Equation" r:id="rId8" imgW="495085" imgH="228501" progId="Equation.3">
                  <p:embed/>
                  <p:pic>
                    <p:nvPicPr>
                      <p:cNvPr id="0" name="Object 8"/>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03438" y="5926138"/>
                        <a:ext cx="6588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37" name="Object 9"/>
          <p:cNvGraphicFramePr>
            <a:graphicFrameLocks noChangeAspect="1"/>
          </p:cNvGraphicFramePr>
          <p:nvPr/>
        </p:nvGraphicFramePr>
        <p:xfrm>
          <a:off x="2816225" y="5953125"/>
          <a:ext cx="658813" cy="288925"/>
        </p:xfrm>
        <a:graphic>
          <a:graphicData uri="http://schemas.openxmlformats.org/presentationml/2006/ole">
            <mc:AlternateContent xmlns:mc="http://schemas.openxmlformats.org/markup-compatibility/2006">
              <mc:Choice xmlns:v="urn:schemas-microsoft-com:vml" Requires="v">
                <p:oleObj spid="_x0000_s86121" name="Equation" r:id="rId10" imgW="520700" imgH="228600" progId="Equation.3">
                  <p:embed/>
                </p:oleObj>
              </mc:Choice>
              <mc:Fallback>
                <p:oleObj name="Equation" r:id="rId10" imgW="520700" imgH="228600" progId="Equation.3">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16225" y="5953125"/>
                        <a:ext cx="658813"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38" name="Object 10"/>
          <p:cNvGraphicFramePr>
            <a:graphicFrameLocks noChangeAspect="1"/>
          </p:cNvGraphicFramePr>
          <p:nvPr/>
        </p:nvGraphicFramePr>
        <p:xfrm>
          <a:off x="676275" y="5678488"/>
          <a:ext cx="330200" cy="330200"/>
        </p:xfrm>
        <a:graphic>
          <a:graphicData uri="http://schemas.openxmlformats.org/presentationml/2006/ole">
            <mc:AlternateContent xmlns:mc="http://schemas.openxmlformats.org/markup-compatibility/2006">
              <mc:Choice xmlns:v="urn:schemas-microsoft-com:vml" Requires="v">
                <p:oleObj spid="_x0000_s86122" name="Equation" r:id="rId12" imgW="228600" imgH="228600" progId="Equation.3">
                  <p:embed/>
                </p:oleObj>
              </mc:Choice>
              <mc:Fallback>
                <p:oleObj name="Equation" r:id="rId12" imgW="228600" imgH="228600" progId="Equation.3">
                  <p:embed/>
                  <p:pic>
                    <p:nvPicPr>
                      <p:cNvPr id="0"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6275" y="5678488"/>
                        <a:ext cx="3302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8139" name="Picture 31" descr="8"/>
          <p:cNvPicPr>
            <a:picLocks noGrp="1" noChangeAspect="1" noChangeArrowheads="1"/>
          </p:cNvPicPr>
          <p:nvPr>
            <p:ph sz="quarter" idx="4294967295"/>
          </p:nvPr>
        </p:nvPicPr>
        <p:blipFill>
          <a:blip r:embed="rId14">
            <a:extLst>
              <a:ext uri="{28A0092B-C50C-407E-A947-70E740481C1C}">
                <a14:useLocalDpi xmlns:a14="http://schemas.microsoft.com/office/drawing/2010/main" val="0"/>
              </a:ext>
            </a:extLst>
          </a:blip>
          <a:srcRect/>
          <a:stretch>
            <a:fillRect/>
          </a:stretch>
        </p:blipFill>
        <p:spPr bwMode="auto">
          <a:xfrm>
            <a:off x="2811463" y="1660525"/>
            <a:ext cx="3616325" cy="2498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20" name="Text Box 32"/>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Transmission Lines</a:t>
            </a:r>
          </a:p>
        </p:txBody>
      </p:sp>
      <p:graphicFrame>
        <p:nvGraphicFramePr>
          <p:cNvPr id="48141" name="Object 13"/>
          <p:cNvGraphicFramePr>
            <a:graphicFrameLocks noChangeAspect="1"/>
          </p:cNvGraphicFramePr>
          <p:nvPr/>
        </p:nvGraphicFramePr>
        <p:xfrm>
          <a:off x="5118100" y="4356100"/>
          <a:ext cx="1089025" cy="285750"/>
        </p:xfrm>
        <a:graphic>
          <a:graphicData uri="http://schemas.openxmlformats.org/presentationml/2006/ole">
            <mc:AlternateContent xmlns:mc="http://schemas.openxmlformats.org/markup-compatibility/2006">
              <mc:Choice xmlns:v="urn:schemas-microsoft-com:vml" Requires="v">
                <p:oleObj spid="_x0000_s86123" name="Equation" r:id="rId15" imgW="774364" imgH="203112" progId="Equation.3">
                  <p:embed/>
                </p:oleObj>
              </mc:Choice>
              <mc:Fallback>
                <p:oleObj name="Equation" r:id="rId15" imgW="774364" imgH="203112" progId="Equation.3">
                  <p:embed/>
                  <p:pic>
                    <p:nvPicPr>
                      <p:cNvPr id="0"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18100" y="4356100"/>
                        <a:ext cx="108902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42" name="Object 14"/>
          <p:cNvGraphicFramePr>
            <a:graphicFrameLocks noChangeAspect="1"/>
          </p:cNvGraphicFramePr>
          <p:nvPr/>
        </p:nvGraphicFramePr>
        <p:xfrm>
          <a:off x="647700" y="2514600"/>
          <a:ext cx="2116138" cy="915988"/>
        </p:xfrm>
        <a:graphic>
          <a:graphicData uri="http://schemas.openxmlformats.org/presentationml/2006/ole">
            <mc:AlternateContent xmlns:mc="http://schemas.openxmlformats.org/markup-compatibility/2006">
              <mc:Choice xmlns:v="urn:schemas-microsoft-com:vml" Requires="v">
                <p:oleObj spid="_x0000_s86124" name="Equation" r:id="rId17" imgW="1320800" imgH="571500" progId="Equation.3">
                  <p:embed/>
                </p:oleObj>
              </mc:Choice>
              <mc:Fallback>
                <p:oleObj name="Equation" r:id="rId17" imgW="1320800" imgH="571500" progId="Equation.3">
                  <p:embed/>
                  <p:pic>
                    <p:nvPicPr>
                      <p:cNvPr id="0" name="Object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7700" y="2514600"/>
                        <a:ext cx="2116138" cy="9159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143" name="Text Box 37"/>
          <p:cNvSpPr txBox="1">
            <a:spLocks noChangeArrowheads="1"/>
          </p:cNvSpPr>
          <p:nvPr/>
        </p:nvSpPr>
        <p:spPr bwMode="auto">
          <a:xfrm>
            <a:off x="647700" y="2162175"/>
            <a:ext cx="22066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b="1">
                <a:solidFill>
                  <a:srgbClr val="C00000"/>
                </a:solidFill>
              </a:rPr>
              <a:t>Cut-off frequency</a:t>
            </a:r>
          </a:p>
        </p:txBody>
      </p:sp>
      <p:sp>
        <p:nvSpPr>
          <p:cNvPr id="48144" name="Text Box 38"/>
          <p:cNvSpPr txBox="1">
            <a:spLocks noChangeArrowheads="1"/>
          </p:cNvSpPr>
          <p:nvPr/>
        </p:nvSpPr>
        <p:spPr bwMode="auto">
          <a:xfrm>
            <a:off x="6626225" y="2236788"/>
            <a:ext cx="26035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sz="1400"/>
              <a:t>Example of dispersion</a:t>
            </a:r>
          </a:p>
          <a:p>
            <a:pPr eaLnBrk="1" hangingPunct="1"/>
            <a:r>
              <a:rPr lang="en-US" altLang="en-US" sz="1400"/>
              <a:t>diagram for an </a:t>
            </a:r>
            <a:br>
              <a:rPr lang="en-US" altLang="en-US" sz="1400"/>
            </a:br>
            <a:r>
              <a:rPr lang="en-US" altLang="en-US" sz="1400"/>
              <a:t>arbitrary system that is</a:t>
            </a:r>
          </a:p>
          <a:p>
            <a:pPr eaLnBrk="1" hangingPunct="1"/>
            <a:r>
              <a:rPr lang="en-US" altLang="en-US" sz="1400"/>
              <a:t>characterized by </a:t>
            </a:r>
          </a:p>
          <a:p>
            <a:pPr eaLnBrk="1" hangingPunct="1"/>
            <a:r>
              <a:rPr lang="en-US" altLang="en-US" sz="1400"/>
              <a:t>U</a:t>
            </a:r>
            <a:r>
              <a:rPr lang="en-US" altLang="en-US" sz="1400" baseline="-25000"/>
              <a:t>p</a:t>
            </a:r>
            <a:r>
              <a:rPr lang="en-US" altLang="en-US" sz="1400"/>
              <a:t>&gt;c</a:t>
            </a:r>
          </a:p>
        </p:txBody>
      </p:sp>
      <p:sp>
        <p:nvSpPr>
          <p:cNvPr id="48145" name="Text Box 43"/>
          <p:cNvSpPr txBox="1">
            <a:spLocks noChangeArrowheads="1"/>
          </p:cNvSpPr>
          <p:nvPr/>
        </p:nvSpPr>
        <p:spPr bwMode="auto">
          <a:xfrm>
            <a:off x="7527925" y="27860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endParaRPr lang="en-US" altLang="en-US"/>
          </a:p>
        </p:txBody>
      </p:sp>
      <p:sp>
        <p:nvSpPr>
          <p:cNvPr id="48146" name="Line 48"/>
          <p:cNvSpPr>
            <a:spLocks noChangeShapeType="1"/>
          </p:cNvSpPr>
          <p:nvPr/>
        </p:nvSpPr>
        <p:spPr bwMode="auto">
          <a:xfrm flipH="1">
            <a:off x="6169025" y="1785938"/>
            <a:ext cx="550863" cy="24606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47" name="Line 49"/>
          <p:cNvSpPr>
            <a:spLocks noChangeShapeType="1"/>
          </p:cNvSpPr>
          <p:nvPr/>
        </p:nvSpPr>
        <p:spPr bwMode="auto">
          <a:xfrm flipH="1">
            <a:off x="6053138" y="2017713"/>
            <a:ext cx="130175" cy="420687"/>
          </a:xfrm>
          <a:prstGeom prst="line">
            <a:avLst/>
          </a:prstGeom>
          <a:noFill/>
          <a:ln w="22225">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graphicFrame>
        <p:nvGraphicFramePr>
          <p:cNvPr id="48148" name="Object 20"/>
          <p:cNvGraphicFramePr>
            <a:graphicFrameLocks noChangeAspect="1"/>
          </p:cNvGraphicFramePr>
          <p:nvPr/>
        </p:nvGraphicFramePr>
        <p:xfrm>
          <a:off x="6899275" y="1652588"/>
          <a:ext cx="1554163" cy="468312"/>
        </p:xfrm>
        <a:graphic>
          <a:graphicData uri="http://schemas.openxmlformats.org/presentationml/2006/ole">
            <mc:AlternateContent xmlns:mc="http://schemas.openxmlformats.org/markup-compatibility/2006">
              <mc:Choice xmlns:v="urn:schemas-microsoft-com:vml" Requires="v">
                <p:oleObj spid="_x0000_s86125" name="Equation" r:id="rId19" imgW="799753" imgH="241195" progId="Equation.3">
                  <p:embed/>
                </p:oleObj>
              </mc:Choice>
              <mc:Fallback>
                <p:oleObj name="Equation" r:id="rId19" imgW="799753" imgH="241195" progId="Equation.3">
                  <p:embed/>
                  <p:pic>
                    <p:nvPicPr>
                      <p:cNvPr id="0" name="Object 2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899275" y="1652588"/>
                        <a:ext cx="1554163" cy="4683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149" name="Rectangle 51"/>
          <p:cNvSpPr>
            <a:spLocks noChangeArrowheads="1"/>
          </p:cNvSpPr>
          <p:nvPr/>
        </p:nvSpPr>
        <p:spPr bwMode="auto">
          <a:xfrm>
            <a:off x="6734175" y="1566863"/>
            <a:ext cx="2235200" cy="682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D2E66DE1-B8AA-4ADB-BFE5-2012C80647F9}" type="slidenum">
              <a:rPr lang="en-US" altLang="en-US" sz="1400">
                <a:latin typeface="Arial" panose="020B0604020202020204" pitchFamily="34" charset="0"/>
              </a:rPr>
              <a:pPr eaLnBrk="1" hangingPunct="1"/>
              <a:t>5</a:t>
            </a:fld>
            <a:endParaRPr lang="en-US" altLang="en-US" sz="1400">
              <a:latin typeface="Arial" panose="020B0604020202020204" pitchFamily="34" charset="0"/>
            </a:endParaRPr>
          </a:p>
        </p:txBody>
      </p:sp>
      <p:sp>
        <p:nvSpPr>
          <p:cNvPr id="18435" name="Rectangle 2"/>
          <p:cNvSpPr>
            <a:spLocks noGrp="1" noChangeArrowheads="1"/>
          </p:cNvSpPr>
          <p:nvPr>
            <p:ph type="title" sz="quarter"/>
          </p:nvPr>
        </p:nvSpPr>
        <p:spPr bwMode="auto">
          <a:xfrm>
            <a:off x="466725" y="1381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2400" b="1" u="sng" dirty="0">
                <a:solidFill>
                  <a:srgbClr val="0000FF"/>
                </a:solidFill>
                <a:latin typeface="Verdana" panose="020B0604030504040204" pitchFamily="34" charset="0"/>
              </a:rPr>
              <a:t>Transmission Line (Telegrapher’s) </a:t>
            </a:r>
            <a:br>
              <a:rPr lang="en-US" altLang="en-US" sz="2400" b="1" u="sng" dirty="0">
                <a:solidFill>
                  <a:srgbClr val="0000FF"/>
                </a:solidFill>
                <a:latin typeface="Verdana" panose="020B0604030504040204" pitchFamily="34" charset="0"/>
              </a:rPr>
            </a:br>
            <a:r>
              <a:rPr lang="en-US" altLang="en-US" sz="2400" b="1" u="sng" dirty="0">
                <a:solidFill>
                  <a:srgbClr val="0000FF"/>
                </a:solidFill>
                <a:latin typeface="Verdana" panose="020B0604030504040204" pitchFamily="34" charset="0"/>
              </a:rPr>
              <a:t>Equations for a Lossless Line</a:t>
            </a:r>
            <a:endParaRPr lang="en-US" altLang="en-US" sz="2800" b="1" u="sng" dirty="0">
              <a:solidFill>
                <a:srgbClr val="0000FF"/>
              </a:solidFill>
              <a:latin typeface="Verdana" panose="020B0604030504040204" pitchFamily="34" charset="0"/>
            </a:endParaRPr>
          </a:p>
        </p:txBody>
      </p:sp>
      <p:graphicFrame>
        <p:nvGraphicFramePr>
          <p:cNvPr id="18436" name="Object 2"/>
          <p:cNvGraphicFramePr>
            <a:graphicFrameLocks noGrp="1" noChangeAspect="1"/>
          </p:cNvGraphicFramePr>
          <p:nvPr>
            <p:ph sz="quarter" idx="2"/>
          </p:nvPr>
        </p:nvGraphicFramePr>
        <p:xfrm>
          <a:off x="6610350" y="2584450"/>
          <a:ext cx="114300" cy="215900"/>
        </p:xfrm>
        <a:graphic>
          <a:graphicData uri="http://schemas.openxmlformats.org/presentationml/2006/ole">
            <mc:AlternateContent xmlns:mc="http://schemas.openxmlformats.org/markup-compatibility/2006">
              <mc:Choice xmlns:v="urn:schemas-microsoft-com:vml" Requires="v">
                <p:oleObj spid="_x0000_s18863" name="Equation" r:id="rId4" imgW="114151" imgH="215619" progId="Equation.3">
                  <p:embed/>
                </p:oleObj>
              </mc:Choice>
              <mc:Fallback>
                <p:oleObj name="Equation" r:id="rId4" imgW="114151" imgH="215619" progId="Equation.3">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0350" y="2584450"/>
                        <a:ext cx="1143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7" name="Object 3"/>
          <p:cNvGraphicFramePr>
            <a:graphicFrameLocks noGrp="1" noChangeAspect="1"/>
          </p:cNvGraphicFramePr>
          <p:nvPr>
            <p:ph sz="quarter" idx="3"/>
            <p:extLst>
              <p:ext uri="{D42A27DB-BD31-4B8C-83A1-F6EECF244321}">
                <p14:modId xmlns:p14="http://schemas.microsoft.com/office/powerpoint/2010/main" val="3727296875"/>
              </p:ext>
            </p:extLst>
          </p:nvPr>
        </p:nvGraphicFramePr>
        <p:xfrm>
          <a:off x="3259138" y="5295900"/>
          <a:ext cx="1225550" cy="473075"/>
        </p:xfrm>
        <a:graphic>
          <a:graphicData uri="http://schemas.openxmlformats.org/presentationml/2006/ole">
            <mc:AlternateContent xmlns:mc="http://schemas.openxmlformats.org/markup-compatibility/2006">
              <mc:Choice xmlns:v="urn:schemas-microsoft-com:vml" Requires="v">
                <p:oleObj spid="_x0000_s18864" name="Equation" r:id="rId6" imgW="558558" imgH="215806" progId="Equation.3">
                  <p:embed/>
                </p:oleObj>
              </mc:Choice>
              <mc:Fallback>
                <p:oleObj name="Equation" r:id="rId6" imgW="558558" imgH="215806" progId="Equation.3">
                  <p:embed/>
                  <p:pic>
                    <p:nvPicPr>
                      <p:cNvPr id="0" name="Object 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9138" y="5295900"/>
                        <a:ext cx="1225550" cy="473075"/>
                      </a:xfrm>
                      <a:prstGeom prst="rect">
                        <a:avLst/>
                      </a:prstGeom>
                      <a:solidFill>
                        <a:schemeClr val="accent1">
                          <a:lumMod val="40000"/>
                          <a:lumOff val="60000"/>
                        </a:schemeClr>
                      </a:solidFill>
                      <a:ln>
                        <a:noFill/>
                      </a:ln>
                      <a:effectLst/>
                    </p:spPr>
                  </p:pic>
                </p:oleObj>
              </mc:Fallback>
            </mc:AlternateContent>
          </a:graphicData>
        </a:graphic>
      </p:graphicFrame>
      <p:graphicFrame>
        <p:nvGraphicFramePr>
          <p:cNvPr id="18438" name="Object 4"/>
          <p:cNvGraphicFramePr>
            <a:graphicFrameLocks noGrp="1" noChangeAspect="1"/>
          </p:cNvGraphicFramePr>
          <p:nvPr>
            <p:ph sz="quarter" idx="4"/>
            <p:extLst>
              <p:ext uri="{D42A27DB-BD31-4B8C-83A1-F6EECF244321}">
                <p14:modId xmlns:p14="http://schemas.microsoft.com/office/powerpoint/2010/main" val="2228776859"/>
              </p:ext>
            </p:extLst>
          </p:nvPr>
        </p:nvGraphicFramePr>
        <p:xfrm>
          <a:off x="4989513" y="5313363"/>
          <a:ext cx="1162050" cy="420687"/>
        </p:xfrm>
        <a:graphic>
          <a:graphicData uri="http://schemas.openxmlformats.org/presentationml/2006/ole">
            <mc:AlternateContent xmlns:mc="http://schemas.openxmlformats.org/markup-compatibility/2006">
              <mc:Choice xmlns:v="urn:schemas-microsoft-com:vml" Requires="v">
                <p:oleObj spid="_x0000_s18865" name="Equation" r:id="rId8" imgW="596641" imgH="215806" progId="Equation.3">
                  <p:embed/>
                </p:oleObj>
              </mc:Choice>
              <mc:Fallback>
                <p:oleObj name="Equation" r:id="rId8" imgW="596641" imgH="215806" progId="Equation.3">
                  <p:embed/>
                  <p:pic>
                    <p:nvPicPr>
                      <p:cNvPr id="0" name="Object 4"/>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89513" y="5313363"/>
                        <a:ext cx="1162050" cy="420687"/>
                      </a:xfrm>
                      <a:prstGeom prst="rect">
                        <a:avLst/>
                      </a:prstGeom>
                      <a:solidFill>
                        <a:schemeClr val="accent1">
                          <a:lumMod val="40000"/>
                          <a:lumOff val="60000"/>
                        </a:schemeClr>
                      </a:solidFill>
                      <a:ln>
                        <a:noFill/>
                      </a:ln>
                      <a:effectLst/>
                    </p:spPr>
                  </p:pic>
                </p:oleObj>
              </mc:Fallback>
            </mc:AlternateContent>
          </a:graphicData>
        </a:graphic>
      </p:graphicFrame>
      <p:sp>
        <p:nvSpPr>
          <p:cNvPr id="18439" name="Text Box 4"/>
          <p:cNvSpPr txBox="1">
            <a:spLocks noChangeArrowheads="1"/>
          </p:cNvSpPr>
          <p:nvPr/>
        </p:nvSpPr>
        <p:spPr bwMode="auto">
          <a:xfrm>
            <a:off x="682625" y="4660900"/>
            <a:ext cx="8045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1800"/>
              <a:t>The transmission line consists of </a:t>
            </a:r>
            <a:r>
              <a:rPr lang="en-US" altLang="en-US" sz="1800" b="1">
                <a:solidFill>
                  <a:srgbClr val="0000FF"/>
                </a:solidFill>
              </a:rPr>
              <a:t>two parallel and uniform conductors</a:t>
            </a:r>
            <a:r>
              <a:rPr lang="en-US" altLang="en-US" sz="1800"/>
              <a:t>, not necessarily identical. </a:t>
            </a:r>
          </a:p>
        </p:txBody>
      </p:sp>
      <p:sp>
        <p:nvSpPr>
          <p:cNvPr id="18440" name="Text Box 5"/>
          <p:cNvSpPr txBox="1">
            <a:spLocks noChangeArrowheads="1"/>
          </p:cNvSpPr>
          <p:nvPr/>
        </p:nvSpPr>
        <p:spPr bwMode="auto">
          <a:xfrm>
            <a:off x="682625" y="5740400"/>
            <a:ext cx="83613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1800"/>
              <a:t>Where L and C are the inductance and capacitance </a:t>
            </a:r>
            <a:r>
              <a:rPr lang="en-US" altLang="en-US" sz="1800" b="1" u="sng">
                <a:solidFill>
                  <a:srgbClr val="0000FF"/>
                </a:solidFill>
              </a:rPr>
              <a:t>per unit length</a:t>
            </a:r>
            <a:r>
              <a:rPr lang="en-US" altLang="en-US" sz="1800" b="1">
                <a:solidFill>
                  <a:srgbClr val="0000FF"/>
                </a:solidFill>
              </a:rPr>
              <a:t> </a:t>
            </a:r>
            <a:r>
              <a:rPr lang="en-US" altLang="en-US" sz="1800"/>
              <a:t>of the line, respectively. </a:t>
            </a:r>
          </a:p>
        </p:txBody>
      </p:sp>
      <p:pic>
        <p:nvPicPr>
          <p:cNvPr id="18441" name="Picture 32" descr="TLcircuit"/>
          <p:cNvPicPr>
            <a:picLocks noGrp="1" noChangeAspect="1" noChangeArrowheads="1"/>
          </p:cNvPicPr>
          <p:nvPr>
            <p:ph sz="quarter" idx="1"/>
          </p:nvPr>
        </p:nvPicPr>
        <p:blipFill>
          <a:blip r:embed="rId10">
            <a:extLst>
              <a:ext uri="{28A0092B-C50C-407E-A947-70E740481C1C}">
                <a14:useLocalDpi xmlns:a14="http://schemas.microsoft.com/office/drawing/2010/main" val="0"/>
              </a:ext>
            </a:extLst>
          </a:blip>
          <a:srcRect/>
          <a:stretch>
            <a:fillRect/>
          </a:stretch>
        </p:blipFill>
        <p:spPr bwMode="auto">
          <a:xfrm>
            <a:off x="3065463" y="1119188"/>
            <a:ext cx="3198812" cy="3498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7" name="Text Box 33"/>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Transmission Lines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82BB645C-3AA0-4357-A85F-867803BEBE9C}" type="slidenum">
              <a:rPr lang="en-US" altLang="en-US" sz="1400">
                <a:latin typeface="Arial" panose="020B0604020202020204" pitchFamily="34" charset="0"/>
              </a:rPr>
              <a:pPr eaLnBrk="1" hangingPunct="1"/>
              <a:t>6</a:t>
            </a:fld>
            <a:endParaRPr lang="en-US" altLang="en-US" sz="1400">
              <a:latin typeface="Arial" panose="020B0604020202020204" pitchFamily="34" charset="0"/>
            </a:endParaRPr>
          </a:p>
        </p:txBody>
      </p:sp>
      <p:sp>
        <p:nvSpPr>
          <p:cNvPr id="19459" name="Text Box 4"/>
          <p:cNvSpPr txBox="1">
            <a:spLocks noChangeArrowheads="1"/>
          </p:cNvSpPr>
          <p:nvPr/>
        </p:nvSpPr>
        <p:spPr bwMode="auto">
          <a:xfrm>
            <a:off x="609600" y="2819400"/>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dirty="0"/>
              <a:t>By applying </a:t>
            </a:r>
            <a:r>
              <a:rPr lang="en-US" altLang="en-US" b="1" dirty="0">
                <a:solidFill>
                  <a:srgbClr val="0000FF"/>
                </a:solidFill>
              </a:rPr>
              <a:t>Kirchhoff’s voltage law </a:t>
            </a:r>
            <a:r>
              <a:rPr lang="en-US" altLang="en-US" dirty="0"/>
              <a:t>to </a:t>
            </a:r>
            <a:r>
              <a:rPr lang="en-US" altLang="en-US" i="1" dirty="0"/>
              <a:t>N - (N + 1) - (N + 1)’ - N’</a:t>
            </a:r>
            <a:r>
              <a:rPr lang="en-US" altLang="en-US" dirty="0"/>
              <a:t> loop, we obtain</a:t>
            </a:r>
          </a:p>
        </p:txBody>
      </p:sp>
      <p:sp>
        <p:nvSpPr>
          <p:cNvPr id="19460" name="Text Box 5"/>
          <p:cNvSpPr txBox="1">
            <a:spLocks noChangeArrowheads="1"/>
          </p:cNvSpPr>
          <p:nvPr/>
        </p:nvSpPr>
        <p:spPr bwMode="auto">
          <a:xfrm>
            <a:off x="609600" y="5029200"/>
            <a:ext cx="853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dirty="0"/>
              <a:t>If </a:t>
            </a:r>
            <a:r>
              <a:rPr lang="en-US" altLang="en-US" dirty="0">
                <a:solidFill>
                  <a:srgbClr val="C00000"/>
                </a:solidFill>
              </a:rPr>
              <a:t>node </a:t>
            </a:r>
            <a:r>
              <a:rPr lang="en-US" altLang="en-US" i="1" dirty="0">
                <a:solidFill>
                  <a:srgbClr val="C00000"/>
                </a:solidFill>
              </a:rPr>
              <a:t>N</a:t>
            </a:r>
            <a:r>
              <a:rPr lang="en-US" altLang="en-US" i="1" dirty="0"/>
              <a:t> </a:t>
            </a:r>
            <a:r>
              <a:rPr lang="en-US" altLang="en-US" dirty="0"/>
              <a:t>is at the position </a:t>
            </a:r>
            <a:r>
              <a:rPr lang="en-US" altLang="en-US" i="1" dirty="0"/>
              <a:t>z</a:t>
            </a:r>
            <a:r>
              <a:rPr lang="en-US" altLang="en-US" dirty="0"/>
              <a:t>, node </a:t>
            </a:r>
            <a:r>
              <a:rPr lang="en-US" altLang="en-US" i="1" dirty="0"/>
              <a:t>(N +1)</a:t>
            </a:r>
            <a:r>
              <a:rPr lang="en-US" altLang="en-US" dirty="0"/>
              <a:t> is at position </a:t>
            </a:r>
            <a:r>
              <a:rPr lang="en-US" altLang="en-US" i="1" dirty="0"/>
              <a:t>z + h</a:t>
            </a:r>
            <a:r>
              <a:rPr lang="en-US" altLang="en-US" dirty="0"/>
              <a:t>, and </a:t>
            </a:r>
            <a:endParaRPr lang="en-US" altLang="en-US" i="1" dirty="0"/>
          </a:p>
        </p:txBody>
      </p:sp>
      <p:graphicFrame>
        <p:nvGraphicFramePr>
          <p:cNvPr id="19461" name="Object 2"/>
          <p:cNvGraphicFramePr>
            <a:graphicFrameLocks noGrp="1" noChangeAspect="1"/>
          </p:cNvGraphicFramePr>
          <p:nvPr>
            <p:ph sz="quarter" idx="2"/>
          </p:nvPr>
        </p:nvGraphicFramePr>
        <p:xfrm>
          <a:off x="3400425" y="3370263"/>
          <a:ext cx="2495550" cy="1520825"/>
        </p:xfrm>
        <a:graphic>
          <a:graphicData uri="http://schemas.openxmlformats.org/presentationml/2006/ole">
            <mc:AlternateContent xmlns:mc="http://schemas.openxmlformats.org/markup-compatibility/2006">
              <mc:Choice xmlns:v="urn:schemas-microsoft-com:vml" Requires="v">
                <p:oleObj spid="_x0000_s20033" name="Equation" r:id="rId4" imgW="1333500" imgH="812800" progId="Equation.3">
                  <p:embed/>
                </p:oleObj>
              </mc:Choice>
              <mc:Fallback>
                <p:oleObj name="Equation" r:id="rId4" imgW="1333500" imgH="812800" progId="Equation.3">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425" y="3370263"/>
                        <a:ext cx="2495550" cy="152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2" name="Object 3"/>
          <p:cNvGraphicFramePr>
            <a:graphicFrameLocks noGrp="1" noChangeAspect="1"/>
          </p:cNvGraphicFramePr>
          <p:nvPr>
            <p:ph sz="quarter" idx="3"/>
          </p:nvPr>
        </p:nvGraphicFramePr>
        <p:xfrm>
          <a:off x="7696200" y="5029200"/>
          <a:ext cx="914400" cy="349250"/>
        </p:xfrm>
        <a:graphic>
          <a:graphicData uri="http://schemas.openxmlformats.org/presentationml/2006/ole">
            <mc:AlternateContent xmlns:mc="http://schemas.openxmlformats.org/markup-compatibility/2006">
              <mc:Choice xmlns:v="urn:schemas-microsoft-com:vml" Requires="v">
                <p:oleObj spid="_x0000_s20034" name="Equation" r:id="rId6" imgW="622030" imgH="215806" progId="Equation.3">
                  <p:embed/>
                </p:oleObj>
              </mc:Choice>
              <mc:Fallback>
                <p:oleObj name="Equation" r:id="rId6" imgW="622030" imgH="215806" progId="Equation.3">
                  <p:embed/>
                  <p:pic>
                    <p:nvPicPr>
                      <p:cNvPr id="0" name="Object 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6200" y="5029200"/>
                        <a:ext cx="9144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3" name="Object 4"/>
          <p:cNvGraphicFramePr>
            <a:graphicFrameLocks noGrp="1" noChangeAspect="1"/>
          </p:cNvGraphicFramePr>
          <p:nvPr>
            <p:ph sz="quarter" idx="4"/>
          </p:nvPr>
        </p:nvGraphicFramePr>
        <p:xfrm>
          <a:off x="2667000" y="5478463"/>
          <a:ext cx="3657600" cy="746125"/>
        </p:xfrm>
        <a:graphic>
          <a:graphicData uri="http://schemas.openxmlformats.org/presentationml/2006/ole">
            <mc:AlternateContent xmlns:mc="http://schemas.openxmlformats.org/markup-compatibility/2006">
              <mc:Choice xmlns:v="urn:schemas-microsoft-com:vml" Requires="v">
                <p:oleObj spid="_x0000_s20035" name="Equation" r:id="rId8" imgW="1993035" imgH="406224" progId="Equation.3">
                  <p:embed/>
                </p:oleObj>
              </mc:Choice>
              <mc:Fallback>
                <p:oleObj name="Equation" r:id="rId8" imgW="1993035" imgH="406224" progId="Equation.3">
                  <p:embed/>
                  <p:pic>
                    <p:nvPicPr>
                      <p:cNvPr id="0" name="Object 4"/>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7000" y="5478463"/>
                        <a:ext cx="3657600"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9464" name="Picture 64" descr="5 copy"/>
          <p:cNvPicPr>
            <a:picLocks noChangeAspect="1" noChangeArrowheads="1"/>
          </p:cNvPicPr>
          <p:nvPr/>
        </p:nvPicPr>
        <p:blipFill>
          <a:blip r:embed="rId10">
            <a:extLst>
              <a:ext uri="{28A0092B-C50C-407E-A947-70E740481C1C}">
                <a14:useLocalDpi xmlns:a14="http://schemas.microsoft.com/office/drawing/2010/main" val="0"/>
              </a:ext>
            </a:extLst>
          </a:blip>
          <a:srcRect b="22179"/>
          <a:stretch>
            <a:fillRect/>
          </a:stretch>
        </p:blipFill>
        <p:spPr bwMode="auto">
          <a:xfrm>
            <a:off x="1755775" y="377825"/>
            <a:ext cx="54356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Text Box 65"/>
          <p:cNvSpPr txBox="1">
            <a:spLocks noChangeArrowheads="1"/>
          </p:cNvSpPr>
          <p:nvPr/>
        </p:nvSpPr>
        <p:spPr bwMode="auto">
          <a:xfrm>
            <a:off x="619125" y="2419350"/>
            <a:ext cx="8524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1200"/>
              <a:t>Definitions of currents and voltages for the lumped-circuit transmission-line model.</a:t>
            </a:r>
          </a:p>
        </p:txBody>
      </p:sp>
      <p:graphicFrame>
        <p:nvGraphicFramePr>
          <p:cNvPr id="19466" name="Object 5"/>
          <p:cNvGraphicFramePr>
            <a:graphicFrameLocks noGrp="1" noChangeAspect="1"/>
          </p:cNvGraphicFramePr>
          <p:nvPr>
            <p:ph sz="quarter" idx="1"/>
          </p:nvPr>
        </p:nvGraphicFramePr>
        <p:xfrm>
          <a:off x="4681538" y="82550"/>
          <a:ext cx="585787" cy="812800"/>
        </p:xfrm>
        <a:graphic>
          <a:graphicData uri="http://schemas.openxmlformats.org/presentationml/2006/ole">
            <mc:AlternateContent xmlns:mc="http://schemas.openxmlformats.org/markup-compatibility/2006">
              <mc:Choice xmlns:v="urn:schemas-microsoft-com:vml" Requires="v">
                <p:oleObj spid="_x0000_s20036" name="Equation" r:id="rId11" imgW="457002" imgH="634725" progId="Equation.3">
                  <p:embed/>
                </p:oleObj>
              </mc:Choice>
              <mc:Fallback>
                <p:oleObj name="Equation" r:id="rId11" imgW="457002" imgH="634725" progId="Equation.3">
                  <p:embed/>
                  <p:pic>
                    <p:nvPicPr>
                      <p:cNvPr id="0" name="Object 5"/>
                      <p:cNvPicPr>
                        <a:picLocks noGrp="1"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81538" y="82550"/>
                        <a:ext cx="585787"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7" name="Line 70"/>
          <p:cNvSpPr>
            <a:spLocks noChangeShapeType="1"/>
          </p:cNvSpPr>
          <p:nvPr/>
        </p:nvSpPr>
        <p:spPr bwMode="auto">
          <a:xfrm>
            <a:off x="4737100" y="795338"/>
            <a:ext cx="0" cy="1857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8" name="Line 71"/>
          <p:cNvSpPr>
            <a:spLocks noChangeShapeType="1"/>
          </p:cNvSpPr>
          <p:nvPr/>
        </p:nvSpPr>
        <p:spPr bwMode="auto">
          <a:xfrm>
            <a:off x="5284788" y="795338"/>
            <a:ext cx="0" cy="1857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9" name="Line 72"/>
          <p:cNvSpPr>
            <a:spLocks noChangeShapeType="1"/>
          </p:cNvSpPr>
          <p:nvPr/>
        </p:nvSpPr>
        <p:spPr bwMode="auto">
          <a:xfrm>
            <a:off x="4737100" y="795338"/>
            <a:ext cx="5476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0" name="Line 73"/>
          <p:cNvSpPr>
            <a:spLocks noChangeShapeType="1"/>
          </p:cNvSpPr>
          <p:nvPr/>
        </p:nvSpPr>
        <p:spPr bwMode="auto">
          <a:xfrm flipV="1">
            <a:off x="5010150" y="630238"/>
            <a:ext cx="0" cy="1651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42" name="Text Box 74"/>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Transmission Lines</a:t>
            </a:r>
          </a:p>
        </p:txBody>
      </p:sp>
      <p:sp>
        <p:nvSpPr>
          <p:cNvPr id="19472" name="Line 75"/>
          <p:cNvSpPr>
            <a:spLocks noChangeShapeType="1"/>
          </p:cNvSpPr>
          <p:nvPr/>
        </p:nvSpPr>
        <p:spPr bwMode="auto">
          <a:xfrm>
            <a:off x="4438650" y="1314450"/>
            <a:ext cx="0" cy="114300"/>
          </a:xfrm>
          <a:prstGeom prst="line">
            <a:avLst/>
          </a:prstGeom>
          <a:noFill/>
          <a:ln w="22225">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19473" name="Text Box 76"/>
          <p:cNvSpPr txBox="1">
            <a:spLocks noChangeArrowheads="1"/>
          </p:cNvSpPr>
          <p:nvPr/>
        </p:nvSpPr>
        <p:spPr bwMode="auto">
          <a:xfrm>
            <a:off x="4260850" y="2154238"/>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sz="1400" i="1">
                <a:latin typeface="Arial" panose="020B0604020202020204" pitchFamily="34" charset="0"/>
              </a:rPr>
              <a:t>N</a:t>
            </a:r>
            <a:r>
              <a:rPr lang="en-US" altLang="en-US" sz="1400" b="1" i="1">
                <a:latin typeface="Times New Roman" panose="02020603050405020304" pitchFamily="18" charset="0"/>
              </a:rPr>
              <a:t>’</a:t>
            </a:r>
          </a:p>
        </p:txBody>
      </p:sp>
      <p:sp>
        <p:nvSpPr>
          <p:cNvPr id="19474" name="Text Box 77"/>
          <p:cNvSpPr txBox="1">
            <a:spLocks noChangeArrowheads="1"/>
          </p:cNvSpPr>
          <p:nvPr/>
        </p:nvSpPr>
        <p:spPr bwMode="auto">
          <a:xfrm>
            <a:off x="5235575" y="2147888"/>
            <a:ext cx="1200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sz="1400" i="1">
                <a:latin typeface="Arial" panose="020B0604020202020204" pitchFamily="34" charset="0"/>
              </a:rPr>
              <a:t>(N+1)</a:t>
            </a:r>
            <a:r>
              <a:rPr lang="en-US" altLang="en-US" sz="1400" b="1" i="1">
                <a:latin typeface="Arial" panose="020B0604020202020204" pitchFamily="34" charset="0"/>
              </a:rPr>
              <a:t>’</a:t>
            </a:r>
          </a:p>
        </p:txBody>
      </p:sp>
      <p:sp>
        <p:nvSpPr>
          <p:cNvPr id="19475" name="Rectangle 79"/>
          <p:cNvSpPr>
            <a:spLocks noChangeArrowheads="1"/>
          </p:cNvSpPr>
          <p:nvPr/>
        </p:nvSpPr>
        <p:spPr bwMode="auto">
          <a:xfrm>
            <a:off x="4171950" y="1200150"/>
            <a:ext cx="190500" cy="180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endParaRPr lang="en-US" altLang="en-US"/>
          </a:p>
        </p:txBody>
      </p:sp>
      <p:sp>
        <p:nvSpPr>
          <p:cNvPr id="19476" name="Text Box 80"/>
          <p:cNvSpPr txBox="1">
            <a:spLocks noChangeArrowheads="1"/>
          </p:cNvSpPr>
          <p:nvPr/>
        </p:nvSpPr>
        <p:spPr bwMode="auto">
          <a:xfrm>
            <a:off x="4054475" y="1147763"/>
            <a:ext cx="809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sz="1400" b="1" i="1">
                <a:latin typeface="Arial" panose="020B0604020202020204" pitchFamily="34" charset="0"/>
              </a:rPr>
              <a:t>i</a:t>
            </a:r>
            <a:r>
              <a:rPr lang="en-US" altLang="en-US" sz="1400" b="1" i="1" baseline="-25000">
                <a:latin typeface="Arial" panose="020B0604020202020204" pitchFamily="34" charset="0"/>
              </a:rPr>
              <a:t>NS</a:t>
            </a:r>
          </a:p>
        </p:txBody>
      </p:sp>
      <p:sp>
        <p:nvSpPr>
          <p:cNvPr id="2" name="TextBox 1"/>
          <p:cNvSpPr txBox="1"/>
          <p:nvPr/>
        </p:nvSpPr>
        <p:spPr>
          <a:xfrm>
            <a:off x="4260850" y="457200"/>
            <a:ext cx="381000" cy="438150"/>
          </a:xfrm>
          <a:prstGeom prst="rect">
            <a:avLst/>
          </a:prstGeom>
          <a:noFill/>
          <a:ln w="19050">
            <a:solidFill>
              <a:srgbClr val="C00000"/>
            </a:solidFill>
          </a:ln>
        </p:spPr>
        <p:txBody>
          <a:bodyPr wrap="square" rtlCol="0">
            <a:spAutoFit/>
          </a:bodyPr>
          <a:lstStyle/>
          <a:p>
            <a:endParaRPr lang="en-US" dirty="0"/>
          </a:p>
        </p:txBody>
      </p:sp>
      <p:sp>
        <p:nvSpPr>
          <p:cNvPr id="3" name="TextBox 2"/>
          <p:cNvSpPr txBox="1"/>
          <p:nvPr/>
        </p:nvSpPr>
        <p:spPr>
          <a:xfrm>
            <a:off x="4932485" y="2819400"/>
            <a:ext cx="3200400" cy="354623"/>
          </a:xfrm>
          <a:prstGeom prst="rect">
            <a:avLst/>
          </a:prstGeom>
          <a:noFill/>
          <a:ln w="19050">
            <a:solidFill>
              <a:srgbClr val="C00000"/>
            </a:solidFill>
          </a:ln>
        </p:spPr>
        <p:txBody>
          <a:bodyPr wrap="square" rtlCol="0">
            <a:spAutoFit/>
          </a:bodyPr>
          <a:lstStyle/>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6475C26D-503B-4CD1-9F00-9018C791EB80}" type="slidenum">
              <a:rPr lang="en-US" altLang="en-US" sz="1400">
                <a:latin typeface="Arial" panose="020B0604020202020204" pitchFamily="34" charset="0"/>
              </a:rPr>
              <a:pPr eaLnBrk="1" hangingPunct="1"/>
              <a:t>7</a:t>
            </a:fld>
            <a:endParaRPr lang="en-US" altLang="en-US" sz="1400">
              <a:latin typeface="Arial" panose="020B0604020202020204" pitchFamily="34" charset="0"/>
            </a:endParaRPr>
          </a:p>
        </p:txBody>
      </p:sp>
      <p:sp>
        <p:nvSpPr>
          <p:cNvPr id="20483" name="Text Box 4"/>
          <p:cNvSpPr txBox="1">
            <a:spLocks noChangeArrowheads="1"/>
          </p:cNvSpPr>
          <p:nvPr/>
        </p:nvSpPr>
        <p:spPr bwMode="auto">
          <a:xfrm>
            <a:off x="609600" y="5334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1800"/>
              <a:t>Since </a:t>
            </a:r>
            <a:r>
              <a:rPr lang="en-US" altLang="en-US" sz="1800" i="1"/>
              <a:t>h</a:t>
            </a:r>
            <a:r>
              <a:rPr lang="en-US" altLang="en-US" sz="1800"/>
              <a:t> is an arbitrary small distance, we can let h approach zero</a:t>
            </a:r>
            <a:endParaRPr lang="en-US" altLang="en-US" sz="1800" i="1"/>
          </a:p>
        </p:txBody>
      </p:sp>
      <p:sp>
        <p:nvSpPr>
          <p:cNvPr id="20484" name="Text Box 6"/>
          <p:cNvSpPr txBox="1">
            <a:spLocks noChangeArrowheads="1"/>
          </p:cNvSpPr>
          <p:nvPr/>
        </p:nvSpPr>
        <p:spPr bwMode="auto">
          <a:xfrm>
            <a:off x="609600" y="38100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1800" dirty="0"/>
              <a:t>Applying </a:t>
            </a:r>
            <a:r>
              <a:rPr lang="en-US" altLang="en-US" sz="1800" b="1" dirty="0">
                <a:solidFill>
                  <a:srgbClr val="0000FF"/>
                </a:solidFill>
              </a:rPr>
              <a:t>Kirchhoff’s current law </a:t>
            </a:r>
            <a:r>
              <a:rPr lang="en-US" altLang="en-US" sz="1800" dirty="0"/>
              <a:t>to </a:t>
            </a:r>
            <a:r>
              <a:rPr lang="en-US" altLang="en-US" sz="1800" dirty="0">
                <a:solidFill>
                  <a:srgbClr val="C00000"/>
                </a:solidFill>
              </a:rPr>
              <a:t>node </a:t>
            </a:r>
            <a:r>
              <a:rPr lang="en-US" altLang="en-US" sz="1800" i="1" dirty="0">
                <a:solidFill>
                  <a:srgbClr val="C00000"/>
                </a:solidFill>
              </a:rPr>
              <a:t>N</a:t>
            </a:r>
            <a:r>
              <a:rPr lang="en-US" altLang="en-US" sz="1800" i="1" dirty="0"/>
              <a:t> </a:t>
            </a:r>
            <a:r>
              <a:rPr lang="en-US" altLang="en-US" sz="1800" dirty="0"/>
              <a:t>we get </a:t>
            </a:r>
            <a:endParaRPr lang="en-US" altLang="en-US" sz="1800" i="1" dirty="0"/>
          </a:p>
        </p:txBody>
      </p:sp>
      <p:sp>
        <p:nvSpPr>
          <p:cNvPr id="20485" name="Text Box 22"/>
          <p:cNvSpPr txBox="1">
            <a:spLocks noChangeArrowheads="1"/>
          </p:cNvSpPr>
          <p:nvPr/>
        </p:nvSpPr>
        <p:spPr bwMode="auto">
          <a:xfrm>
            <a:off x="1676400" y="5181600"/>
            <a:ext cx="17986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1800"/>
              <a:t>from which</a:t>
            </a:r>
          </a:p>
        </p:txBody>
      </p:sp>
      <p:graphicFrame>
        <p:nvGraphicFramePr>
          <p:cNvPr id="20486" name="Object 2"/>
          <p:cNvGraphicFramePr>
            <a:graphicFrameLocks noGrp="1" noChangeAspect="1"/>
          </p:cNvGraphicFramePr>
          <p:nvPr>
            <p:ph sz="quarter" idx="2"/>
          </p:nvPr>
        </p:nvGraphicFramePr>
        <p:xfrm>
          <a:off x="3089275" y="1550988"/>
          <a:ext cx="3730625" cy="1960562"/>
        </p:xfrm>
        <a:graphic>
          <a:graphicData uri="http://schemas.openxmlformats.org/presentationml/2006/ole">
            <mc:AlternateContent xmlns:mc="http://schemas.openxmlformats.org/markup-compatibility/2006">
              <mc:Choice xmlns:v="urn:schemas-microsoft-com:vml" Requires="v">
                <p:oleObj spid="_x0000_s20769" name="Equation" r:id="rId4" imgW="1981200" imgH="1041400" progId="Equation.3">
                  <p:embed/>
                </p:oleObj>
              </mc:Choice>
              <mc:Fallback>
                <p:oleObj name="Equation" r:id="rId4" imgW="1981200" imgH="1041400" progId="Equation.3">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9275" y="1550988"/>
                        <a:ext cx="3730625" cy="196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7" name="Object 3"/>
          <p:cNvGraphicFramePr>
            <a:graphicFrameLocks noGrp="1" noChangeAspect="1"/>
          </p:cNvGraphicFramePr>
          <p:nvPr>
            <p:ph sz="quarter" idx="3"/>
          </p:nvPr>
        </p:nvGraphicFramePr>
        <p:xfrm>
          <a:off x="3876675" y="4665663"/>
          <a:ext cx="2608263" cy="1314450"/>
        </p:xfrm>
        <a:graphic>
          <a:graphicData uri="http://schemas.openxmlformats.org/presentationml/2006/ole">
            <mc:AlternateContent xmlns:mc="http://schemas.openxmlformats.org/markup-compatibility/2006">
              <mc:Choice xmlns:v="urn:schemas-microsoft-com:vml" Requires="v">
                <p:oleObj spid="_x0000_s20770" name="Equation" r:id="rId6" imgW="1612900" imgH="812800" progId="Equation.3">
                  <p:embed/>
                </p:oleObj>
              </mc:Choice>
              <mc:Fallback>
                <p:oleObj name="Equation" r:id="rId6" imgW="1612900" imgH="812800" progId="Equation.3">
                  <p:embed/>
                  <p:pic>
                    <p:nvPicPr>
                      <p:cNvPr id="0" name="Object 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6675" y="4665663"/>
                        <a:ext cx="2608263"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51" name="Text Box 43"/>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Transmission Lines</a:t>
            </a:r>
          </a:p>
        </p:txBody>
      </p:sp>
      <p:sp>
        <p:nvSpPr>
          <p:cNvPr id="2" name="TextBox 1"/>
          <p:cNvSpPr txBox="1"/>
          <p:nvPr/>
        </p:nvSpPr>
        <p:spPr>
          <a:xfrm>
            <a:off x="2922221" y="2292106"/>
            <a:ext cx="2558562" cy="975946"/>
          </a:xfrm>
          <a:prstGeom prst="rect">
            <a:avLst/>
          </a:prstGeom>
          <a:noFill/>
          <a:ln w="19050">
            <a:solidFill>
              <a:srgbClr val="C00000"/>
            </a:solidFill>
          </a:ln>
        </p:spPr>
        <p:txBody>
          <a:bodyPr wrap="square" rtlCol="0">
            <a:spAutoFit/>
          </a:bodyPr>
          <a:lstStyle/>
          <a:p>
            <a:endParaRPr lang="en-US" dirty="0"/>
          </a:p>
        </p:txBody>
      </p:sp>
      <p:sp>
        <p:nvSpPr>
          <p:cNvPr id="3" name="TextBox 2"/>
          <p:cNvSpPr txBox="1"/>
          <p:nvPr/>
        </p:nvSpPr>
        <p:spPr>
          <a:xfrm>
            <a:off x="3692769" y="5289916"/>
            <a:ext cx="2708031" cy="888023"/>
          </a:xfrm>
          <a:prstGeom prst="rect">
            <a:avLst/>
          </a:prstGeom>
          <a:noFill/>
          <a:ln w="19050">
            <a:solidFill>
              <a:srgbClr val="C00000"/>
            </a:solidFill>
          </a:ln>
        </p:spPr>
        <p:txBody>
          <a:bodyPr wrap="square" rtlCol="0">
            <a:spAutoFit/>
          </a:bodyPr>
          <a:lstStyle/>
          <a:p>
            <a:endParaRPr lang="en-US" dirty="0"/>
          </a:p>
        </p:txBody>
      </p:sp>
      <p:sp>
        <p:nvSpPr>
          <p:cNvPr id="4" name="TextBox 3"/>
          <p:cNvSpPr txBox="1"/>
          <p:nvPr/>
        </p:nvSpPr>
        <p:spPr>
          <a:xfrm>
            <a:off x="6990129" y="2550563"/>
            <a:ext cx="1718740" cy="338554"/>
          </a:xfrm>
          <a:prstGeom prst="rect">
            <a:avLst/>
          </a:prstGeom>
          <a:solidFill>
            <a:schemeClr val="accent6">
              <a:lumMod val="20000"/>
              <a:lumOff val="80000"/>
            </a:schemeClr>
          </a:solidFill>
        </p:spPr>
        <p:txBody>
          <a:bodyPr wrap="none" rtlCol="0">
            <a:spAutoFit/>
          </a:bodyPr>
          <a:lstStyle/>
          <a:p>
            <a:r>
              <a:rPr lang="en-US" dirty="0"/>
              <a:t>1</a:t>
            </a:r>
            <a:r>
              <a:rPr lang="en-US" baseline="30000" dirty="0"/>
              <a:t>st</a:t>
            </a:r>
            <a:r>
              <a:rPr lang="en-US" dirty="0"/>
              <a:t> TL equation</a:t>
            </a:r>
          </a:p>
        </p:txBody>
      </p:sp>
      <p:sp>
        <p:nvSpPr>
          <p:cNvPr id="5" name="TextBox 4"/>
          <p:cNvSpPr txBox="1"/>
          <p:nvPr/>
        </p:nvSpPr>
        <p:spPr>
          <a:xfrm>
            <a:off x="6886575" y="5564650"/>
            <a:ext cx="1793630" cy="338554"/>
          </a:xfrm>
          <a:prstGeom prst="rect">
            <a:avLst/>
          </a:prstGeom>
          <a:solidFill>
            <a:schemeClr val="accent6">
              <a:lumMod val="20000"/>
              <a:lumOff val="80000"/>
            </a:schemeClr>
          </a:solidFill>
        </p:spPr>
        <p:txBody>
          <a:bodyPr wrap="square" rtlCol="0">
            <a:spAutoFit/>
          </a:bodyPr>
          <a:lstStyle/>
          <a:p>
            <a:r>
              <a:rPr lang="en-US" dirty="0"/>
              <a:t>2</a:t>
            </a:r>
            <a:r>
              <a:rPr lang="en-US" baseline="30000" dirty="0"/>
              <a:t>nd</a:t>
            </a:r>
            <a:r>
              <a:rPr lang="en-US" dirty="0"/>
              <a:t> TL equation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04F95E82-3DBB-4225-AF4A-6DC18D4F0216}" type="slidenum">
              <a:rPr lang="en-US" altLang="en-US" sz="1400">
                <a:latin typeface="Arial" panose="020B0604020202020204" pitchFamily="34" charset="0"/>
              </a:rPr>
              <a:pPr eaLnBrk="1" hangingPunct="1"/>
              <a:t>8</a:t>
            </a:fld>
            <a:endParaRPr lang="en-US" altLang="en-US" sz="1400">
              <a:latin typeface="Arial" panose="020B0604020202020204" pitchFamily="34" charset="0"/>
            </a:endParaRPr>
          </a:p>
        </p:txBody>
      </p:sp>
      <p:graphicFrame>
        <p:nvGraphicFramePr>
          <p:cNvPr id="21507" name="Object 2"/>
          <p:cNvGraphicFramePr>
            <a:graphicFrameLocks noGrp="1" noChangeAspect="1"/>
          </p:cNvGraphicFramePr>
          <p:nvPr>
            <p:ph sz="quarter" idx="1"/>
          </p:nvPr>
        </p:nvGraphicFramePr>
        <p:xfrm>
          <a:off x="1447800" y="1987550"/>
          <a:ext cx="2578100" cy="858838"/>
        </p:xfrm>
        <a:graphic>
          <a:graphicData uri="http://schemas.openxmlformats.org/presentationml/2006/ole">
            <mc:AlternateContent xmlns:mc="http://schemas.openxmlformats.org/markup-compatibility/2006">
              <mc:Choice xmlns:v="urn:schemas-microsoft-com:vml" Requires="v">
                <p:oleObj spid="_x0000_s22225" name="Equation" r:id="rId4" imgW="838200" imgH="279400" progId="Equation.3">
                  <p:embed/>
                </p:oleObj>
              </mc:Choice>
              <mc:Fallback>
                <p:oleObj name="Equation" r:id="rId4" imgW="838200" imgH="279400" progId="Equation.3">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987550"/>
                        <a:ext cx="2578100"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8" name="Object 3"/>
          <p:cNvGraphicFramePr>
            <a:graphicFrameLocks noGrp="1" noChangeAspect="1"/>
          </p:cNvGraphicFramePr>
          <p:nvPr>
            <p:ph sz="quarter" idx="2"/>
            <p:extLst>
              <p:ext uri="{D42A27DB-BD31-4B8C-83A1-F6EECF244321}">
                <p14:modId xmlns:p14="http://schemas.microsoft.com/office/powerpoint/2010/main" val="1304994634"/>
              </p:ext>
            </p:extLst>
          </p:nvPr>
        </p:nvGraphicFramePr>
        <p:xfrm>
          <a:off x="3395283" y="-643137"/>
          <a:ext cx="2705860" cy="2584649"/>
        </p:xfrm>
        <a:graphic>
          <a:graphicData uri="http://schemas.openxmlformats.org/presentationml/2006/ole">
            <mc:AlternateContent xmlns:mc="http://schemas.openxmlformats.org/markup-compatibility/2006">
              <mc:Choice xmlns:v="urn:schemas-microsoft-com:vml" Requires="v">
                <p:oleObj spid="_x0000_s22226" name="Equation" r:id="rId6" imgW="736600" imgH="698500" progId="Equation.3">
                  <p:embed/>
                </p:oleObj>
              </mc:Choice>
              <mc:Fallback>
                <p:oleObj name="Equation" r:id="rId6" imgW="736600" imgH="698500" progId="Equation.3">
                  <p:embed/>
                  <p:pic>
                    <p:nvPicPr>
                      <p:cNvPr id="0" name="Object 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5283" y="-643137"/>
                        <a:ext cx="2705860" cy="2584649"/>
                      </a:xfrm>
                      <a:prstGeom prst="rect">
                        <a:avLst/>
                      </a:prstGeom>
                      <a:solidFill>
                        <a:srgbClr val="FFFF00"/>
                      </a:solidFill>
                      <a:ln>
                        <a:noFill/>
                      </a:ln>
                    </p:spPr>
                  </p:pic>
                </p:oleObj>
              </mc:Fallback>
            </mc:AlternateContent>
          </a:graphicData>
        </a:graphic>
      </p:graphicFrame>
      <p:graphicFrame>
        <p:nvGraphicFramePr>
          <p:cNvPr id="21509" name="Object 4"/>
          <p:cNvGraphicFramePr>
            <a:graphicFrameLocks noGrp="1" noChangeAspect="1"/>
          </p:cNvGraphicFramePr>
          <p:nvPr>
            <p:ph sz="quarter" idx="4"/>
          </p:nvPr>
        </p:nvGraphicFramePr>
        <p:xfrm>
          <a:off x="5181600" y="1981200"/>
          <a:ext cx="2819400" cy="911225"/>
        </p:xfrm>
        <a:graphic>
          <a:graphicData uri="http://schemas.openxmlformats.org/presentationml/2006/ole">
            <mc:AlternateContent xmlns:mc="http://schemas.openxmlformats.org/markup-compatibility/2006">
              <mc:Choice xmlns:v="urn:schemas-microsoft-com:vml" Requires="v">
                <p:oleObj spid="_x0000_s22227" name="Equation" r:id="rId8" imgW="863225" imgH="279279" progId="Equation.3">
                  <p:embed/>
                </p:oleObj>
              </mc:Choice>
              <mc:Fallback>
                <p:oleObj name="Equation" r:id="rId8" imgW="863225" imgH="279279" progId="Equation.3">
                  <p:embed/>
                  <p:pic>
                    <p:nvPicPr>
                      <p:cNvPr id="0" name="Object 4"/>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1600" y="1981200"/>
                        <a:ext cx="2819400"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0" name="Text Box 22"/>
          <p:cNvSpPr txBox="1">
            <a:spLocks noChangeArrowheads="1"/>
          </p:cNvSpPr>
          <p:nvPr/>
        </p:nvSpPr>
        <p:spPr bwMode="auto">
          <a:xfrm>
            <a:off x="6477000" y="304800"/>
            <a:ext cx="2286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2000" b="1" u="sng">
                <a:solidFill>
                  <a:srgbClr val="0000FF"/>
                </a:solidFill>
              </a:rPr>
              <a:t>Telegrapher’s</a:t>
            </a:r>
          </a:p>
          <a:p>
            <a:pPr eaLnBrk="1" hangingPunct="1">
              <a:spcBef>
                <a:spcPct val="50000"/>
              </a:spcBef>
            </a:pPr>
            <a:r>
              <a:rPr lang="en-US" altLang="en-US" sz="2000" b="1" u="sng">
                <a:solidFill>
                  <a:srgbClr val="0000FF"/>
                </a:solidFill>
              </a:rPr>
              <a:t>Equations </a:t>
            </a:r>
          </a:p>
          <a:p>
            <a:pPr eaLnBrk="1" hangingPunct="1">
              <a:spcBef>
                <a:spcPct val="50000"/>
              </a:spcBef>
            </a:pPr>
            <a:r>
              <a:rPr lang="en-US" altLang="en-US" sz="2000" b="1" u="sng">
                <a:solidFill>
                  <a:srgbClr val="0000FF"/>
                </a:solidFill>
              </a:rPr>
              <a:t>(TL Eqns.)</a:t>
            </a:r>
          </a:p>
        </p:txBody>
      </p:sp>
      <p:sp>
        <p:nvSpPr>
          <p:cNvPr id="21511" name="Text Box 23"/>
          <p:cNvSpPr txBox="1">
            <a:spLocks noChangeArrowheads="1"/>
          </p:cNvSpPr>
          <p:nvPr/>
        </p:nvSpPr>
        <p:spPr bwMode="auto">
          <a:xfrm>
            <a:off x="609600" y="76200"/>
            <a:ext cx="25908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2000"/>
              <a:t>All cross-sectional information about the particular line is contained in </a:t>
            </a:r>
            <a:r>
              <a:rPr lang="en-US" altLang="en-US" sz="2000" i="1"/>
              <a:t>L</a:t>
            </a:r>
            <a:r>
              <a:rPr lang="en-US" altLang="en-US" sz="2000"/>
              <a:t> and </a:t>
            </a:r>
            <a:r>
              <a:rPr lang="en-US" altLang="en-US" sz="2000" i="1"/>
              <a:t>C</a:t>
            </a:r>
          </a:p>
        </p:txBody>
      </p:sp>
      <p:graphicFrame>
        <p:nvGraphicFramePr>
          <p:cNvPr id="21512" name="Object 5"/>
          <p:cNvGraphicFramePr>
            <a:graphicFrameLocks noChangeAspect="1"/>
          </p:cNvGraphicFramePr>
          <p:nvPr/>
        </p:nvGraphicFramePr>
        <p:xfrm>
          <a:off x="3276600" y="3810000"/>
          <a:ext cx="2971800" cy="796925"/>
        </p:xfrm>
        <a:graphic>
          <a:graphicData uri="http://schemas.openxmlformats.org/presentationml/2006/ole">
            <mc:AlternateContent xmlns:mc="http://schemas.openxmlformats.org/markup-compatibility/2006">
              <mc:Choice xmlns:v="urn:schemas-microsoft-com:vml" Requires="v">
                <p:oleObj spid="_x0000_s22228" name="Equation" r:id="rId10" imgW="1040948" imgH="279279" progId="Equation.3">
                  <p:embed/>
                </p:oleObj>
              </mc:Choice>
              <mc:Fallback>
                <p:oleObj name="Equation" r:id="rId10" imgW="1040948" imgH="279279"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76600" y="3810000"/>
                        <a:ext cx="2971800" cy="79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3" name="Object 6"/>
          <p:cNvGraphicFramePr>
            <a:graphicFrameLocks noChangeAspect="1"/>
          </p:cNvGraphicFramePr>
          <p:nvPr>
            <p:extLst>
              <p:ext uri="{D42A27DB-BD31-4B8C-83A1-F6EECF244321}">
                <p14:modId xmlns:p14="http://schemas.microsoft.com/office/powerpoint/2010/main" val="1654972298"/>
              </p:ext>
            </p:extLst>
          </p:nvPr>
        </p:nvGraphicFramePr>
        <p:xfrm>
          <a:off x="2045524" y="4988718"/>
          <a:ext cx="3291407" cy="1239838"/>
        </p:xfrm>
        <a:graphic>
          <a:graphicData uri="http://schemas.openxmlformats.org/presentationml/2006/ole">
            <mc:AlternateContent xmlns:mc="http://schemas.openxmlformats.org/markup-compatibility/2006">
              <mc:Choice xmlns:v="urn:schemas-microsoft-com:vml" Requires="v">
                <p:oleObj spid="_x0000_s22229" name="Equation" r:id="rId12" imgW="1079032" imgH="406224" progId="Equation.3">
                  <p:embed/>
                </p:oleObj>
              </mc:Choice>
              <mc:Fallback>
                <p:oleObj name="Equation" r:id="rId12" imgW="1079032" imgH="406224"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45524" y="4988718"/>
                        <a:ext cx="3291407" cy="1239838"/>
                      </a:xfrm>
                      <a:prstGeom prst="rect">
                        <a:avLst/>
                      </a:prstGeom>
                      <a:solidFill>
                        <a:srgbClr val="FFFF00"/>
                      </a:solidFill>
                      <a:ln>
                        <a:noFill/>
                      </a:ln>
                    </p:spPr>
                  </p:pic>
                </p:oleObj>
              </mc:Fallback>
            </mc:AlternateContent>
          </a:graphicData>
        </a:graphic>
      </p:graphicFrame>
      <p:sp>
        <p:nvSpPr>
          <p:cNvPr id="21514" name="Text Box 38"/>
          <p:cNvSpPr txBox="1">
            <a:spLocks noChangeArrowheads="1"/>
          </p:cNvSpPr>
          <p:nvPr/>
        </p:nvSpPr>
        <p:spPr bwMode="auto">
          <a:xfrm>
            <a:off x="5715000" y="5410200"/>
            <a:ext cx="259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2000" b="1" u="sng">
                <a:solidFill>
                  <a:srgbClr val="0000FF"/>
                </a:solidFill>
              </a:rPr>
              <a:t>Wave Equation</a:t>
            </a:r>
          </a:p>
        </p:txBody>
      </p:sp>
      <p:sp>
        <p:nvSpPr>
          <p:cNvPr id="37928" name="Line 40"/>
          <p:cNvSpPr>
            <a:spLocks noChangeShapeType="1"/>
          </p:cNvSpPr>
          <p:nvPr/>
        </p:nvSpPr>
        <p:spPr bwMode="auto">
          <a:xfrm>
            <a:off x="7239000" y="2743200"/>
            <a:ext cx="0" cy="228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9" name="Line 41"/>
          <p:cNvSpPr>
            <a:spLocks noChangeShapeType="1"/>
          </p:cNvSpPr>
          <p:nvPr/>
        </p:nvSpPr>
        <p:spPr bwMode="auto">
          <a:xfrm>
            <a:off x="7848600" y="2743200"/>
            <a:ext cx="0" cy="228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0" name="Line 42"/>
          <p:cNvSpPr>
            <a:spLocks noChangeShapeType="1"/>
          </p:cNvSpPr>
          <p:nvPr/>
        </p:nvSpPr>
        <p:spPr bwMode="auto">
          <a:xfrm>
            <a:off x="7239000" y="2971800"/>
            <a:ext cx="609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1" name="Line 43"/>
          <p:cNvSpPr>
            <a:spLocks noChangeShapeType="1"/>
          </p:cNvSpPr>
          <p:nvPr/>
        </p:nvSpPr>
        <p:spPr bwMode="auto">
          <a:xfrm>
            <a:off x="1828800" y="2743200"/>
            <a:ext cx="0" cy="228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2" name="Line 44"/>
          <p:cNvSpPr>
            <a:spLocks noChangeShapeType="1"/>
          </p:cNvSpPr>
          <p:nvPr/>
        </p:nvSpPr>
        <p:spPr bwMode="auto">
          <a:xfrm>
            <a:off x="2438400" y="2743200"/>
            <a:ext cx="0" cy="228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3" name="Line 45"/>
          <p:cNvSpPr>
            <a:spLocks noChangeShapeType="1"/>
          </p:cNvSpPr>
          <p:nvPr/>
        </p:nvSpPr>
        <p:spPr bwMode="auto">
          <a:xfrm>
            <a:off x="1828800" y="2971800"/>
            <a:ext cx="609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5" name="Line 47"/>
          <p:cNvSpPr>
            <a:spLocks noChangeShapeType="1"/>
          </p:cNvSpPr>
          <p:nvPr/>
        </p:nvSpPr>
        <p:spPr bwMode="auto">
          <a:xfrm flipV="1">
            <a:off x="2133600" y="2971800"/>
            <a:ext cx="0" cy="228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36" name="Line 48"/>
          <p:cNvSpPr>
            <a:spLocks noChangeShapeType="1"/>
          </p:cNvSpPr>
          <p:nvPr/>
        </p:nvSpPr>
        <p:spPr bwMode="auto">
          <a:xfrm flipV="1">
            <a:off x="7543800" y="2971800"/>
            <a:ext cx="0" cy="228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38" name="Line 50"/>
          <p:cNvSpPr>
            <a:spLocks noChangeShapeType="1"/>
          </p:cNvSpPr>
          <p:nvPr/>
        </p:nvSpPr>
        <p:spPr bwMode="auto">
          <a:xfrm>
            <a:off x="2133600" y="3200400"/>
            <a:ext cx="5410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9" name="Text Box 51"/>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Transmission Lines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7928"/>
                                        </p:tgtEl>
                                        <p:attrNameLst>
                                          <p:attrName>style.visibility</p:attrName>
                                        </p:attrNameLst>
                                      </p:cBhvr>
                                      <p:to>
                                        <p:strVal val="visible"/>
                                      </p:to>
                                    </p:set>
                                    <p:animEffect transition="in" filter="fade">
                                      <p:cBhvr>
                                        <p:cTn id="7" dur="1000"/>
                                        <p:tgtEl>
                                          <p:spTgt spid="37928"/>
                                        </p:tgtEl>
                                      </p:cBhvr>
                                    </p:animEffect>
                                  </p:childTnLst>
                                </p:cTn>
                              </p:par>
                              <p:par>
                                <p:cTn id="8" presetID="10" presetClass="entr" presetSubtype="0" fill="hold" nodeType="withEffect">
                                  <p:stCondLst>
                                    <p:cond delay="0"/>
                                  </p:stCondLst>
                                  <p:childTnLst>
                                    <p:set>
                                      <p:cBhvr>
                                        <p:cTn id="9" dur="1" fill="hold">
                                          <p:stCondLst>
                                            <p:cond delay="0"/>
                                          </p:stCondLst>
                                        </p:cTn>
                                        <p:tgtEl>
                                          <p:spTgt spid="37929"/>
                                        </p:tgtEl>
                                        <p:attrNameLst>
                                          <p:attrName>style.visibility</p:attrName>
                                        </p:attrNameLst>
                                      </p:cBhvr>
                                      <p:to>
                                        <p:strVal val="visible"/>
                                      </p:to>
                                    </p:set>
                                    <p:animEffect transition="in" filter="fade">
                                      <p:cBhvr>
                                        <p:cTn id="10" dur="1000"/>
                                        <p:tgtEl>
                                          <p:spTgt spid="37929"/>
                                        </p:tgtEl>
                                      </p:cBhvr>
                                    </p:animEffect>
                                  </p:childTnLst>
                                </p:cTn>
                              </p:par>
                              <p:par>
                                <p:cTn id="11" presetID="10" presetClass="entr" presetSubtype="0" fill="hold" nodeType="withEffect">
                                  <p:stCondLst>
                                    <p:cond delay="0"/>
                                  </p:stCondLst>
                                  <p:childTnLst>
                                    <p:set>
                                      <p:cBhvr>
                                        <p:cTn id="12" dur="1" fill="hold">
                                          <p:stCondLst>
                                            <p:cond delay="0"/>
                                          </p:stCondLst>
                                        </p:cTn>
                                        <p:tgtEl>
                                          <p:spTgt spid="37930"/>
                                        </p:tgtEl>
                                        <p:attrNameLst>
                                          <p:attrName>style.visibility</p:attrName>
                                        </p:attrNameLst>
                                      </p:cBhvr>
                                      <p:to>
                                        <p:strVal val="visible"/>
                                      </p:to>
                                    </p:set>
                                    <p:animEffect transition="in" filter="fade">
                                      <p:cBhvr>
                                        <p:cTn id="13" dur="1000"/>
                                        <p:tgtEl>
                                          <p:spTgt spid="37930"/>
                                        </p:tgtEl>
                                      </p:cBhvr>
                                    </p:animEffect>
                                  </p:childTnLst>
                                </p:cTn>
                              </p:par>
                              <p:par>
                                <p:cTn id="14" presetID="10" presetClass="entr" presetSubtype="0" fill="hold" nodeType="withEffect">
                                  <p:stCondLst>
                                    <p:cond delay="0"/>
                                  </p:stCondLst>
                                  <p:childTnLst>
                                    <p:set>
                                      <p:cBhvr>
                                        <p:cTn id="15" dur="1" fill="hold">
                                          <p:stCondLst>
                                            <p:cond delay="0"/>
                                          </p:stCondLst>
                                        </p:cTn>
                                        <p:tgtEl>
                                          <p:spTgt spid="37931"/>
                                        </p:tgtEl>
                                        <p:attrNameLst>
                                          <p:attrName>style.visibility</p:attrName>
                                        </p:attrNameLst>
                                      </p:cBhvr>
                                      <p:to>
                                        <p:strVal val="visible"/>
                                      </p:to>
                                    </p:set>
                                    <p:animEffect transition="in" filter="fade">
                                      <p:cBhvr>
                                        <p:cTn id="16" dur="1000"/>
                                        <p:tgtEl>
                                          <p:spTgt spid="37931"/>
                                        </p:tgtEl>
                                      </p:cBhvr>
                                    </p:animEffect>
                                  </p:childTnLst>
                                </p:cTn>
                              </p:par>
                              <p:par>
                                <p:cTn id="17" presetID="10" presetClass="entr" presetSubtype="0" fill="hold" nodeType="withEffect">
                                  <p:stCondLst>
                                    <p:cond delay="0"/>
                                  </p:stCondLst>
                                  <p:childTnLst>
                                    <p:set>
                                      <p:cBhvr>
                                        <p:cTn id="18" dur="1" fill="hold">
                                          <p:stCondLst>
                                            <p:cond delay="0"/>
                                          </p:stCondLst>
                                        </p:cTn>
                                        <p:tgtEl>
                                          <p:spTgt spid="37932"/>
                                        </p:tgtEl>
                                        <p:attrNameLst>
                                          <p:attrName>style.visibility</p:attrName>
                                        </p:attrNameLst>
                                      </p:cBhvr>
                                      <p:to>
                                        <p:strVal val="visible"/>
                                      </p:to>
                                    </p:set>
                                    <p:animEffect transition="in" filter="fade">
                                      <p:cBhvr>
                                        <p:cTn id="19" dur="1000"/>
                                        <p:tgtEl>
                                          <p:spTgt spid="37932"/>
                                        </p:tgtEl>
                                      </p:cBhvr>
                                    </p:animEffect>
                                  </p:childTnLst>
                                </p:cTn>
                              </p:par>
                              <p:par>
                                <p:cTn id="20" presetID="10" presetClass="entr" presetSubtype="0" fill="hold" nodeType="withEffect">
                                  <p:stCondLst>
                                    <p:cond delay="0"/>
                                  </p:stCondLst>
                                  <p:childTnLst>
                                    <p:set>
                                      <p:cBhvr>
                                        <p:cTn id="21" dur="1" fill="hold">
                                          <p:stCondLst>
                                            <p:cond delay="0"/>
                                          </p:stCondLst>
                                        </p:cTn>
                                        <p:tgtEl>
                                          <p:spTgt spid="37933"/>
                                        </p:tgtEl>
                                        <p:attrNameLst>
                                          <p:attrName>style.visibility</p:attrName>
                                        </p:attrNameLst>
                                      </p:cBhvr>
                                      <p:to>
                                        <p:strVal val="visible"/>
                                      </p:to>
                                    </p:set>
                                    <p:animEffect transition="in" filter="fade">
                                      <p:cBhvr>
                                        <p:cTn id="22" dur="1000"/>
                                        <p:tgtEl>
                                          <p:spTgt spid="37933"/>
                                        </p:tgtEl>
                                      </p:cBhvr>
                                    </p:animEffect>
                                  </p:childTnLst>
                                </p:cTn>
                              </p:par>
                              <p:par>
                                <p:cTn id="23" presetID="10" presetClass="entr" presetSubtype="0" fill="hold" nodeType="withEffect">
                                  <p:stCondLst>
                                    <p:cond delay="0"/>
                                  </p:stCondLst>
                                  <p:childTnLst>
                                    <p:set>
                                      <p:cBhvr>
                                        <p:cTn id="24" dur="1" fill="hold">
                                          <p:stCondLst>
                                            <p:cond delay="0"/>
                                          </p:stCondLst>
                                        </p:cTn>
                                        <p:tgtEl>
                                          <p:spTgt spid="37935"/>
                                        </p:tgtEl>
                                        <p:attrNameLst>
                                          <p:attrName>style.visibility</p:attrName>
                                        </p:attrNameLst>
                                      </p:cBhvr>
                                      <p:to>
                                        <p:strVal val="visible"/>
                                      </p:to>
                                    </p:set>
                                    <p:animEffect transition="in" filter="fade">
                                      <p:cBhvr>
                                        <p:cTn id="25" dur="1000"/>
                                        <p:tgtEl>
                                          <p:spTgt spid="37935"/>
                                        </p:tgtEl>
                                      </p:cBhvr>
                                    </p:animEffect>
                                  </p:childTnLst>
                                </p:cTn>
                              </p:par>
                              <p:par>
                                <p:cTn id="26" presetID="10" presetClass="entr" presetSubtype="0" fill="hold" nodeType="withEffect">
                                  <p:stCondLst>
                                    <p:cond delay="0"/>
                                  </p:stCondLst>
                                  <p:childTnLst>
                                    <p:set>
                                      <p:cBhvr>
                                        <p:cTn id="27" dur="1" fill="hold">
                                          <p:stCondLst>
                                            <p:cond delay="0"/>
                                          </p:stCondLst>
                                        </p:cTn>
                                        <p:tgtEl>
                                          <p:spTgt spid="37936"/>
                                        </p:tgtEl>
                                        <p:attrNameLst>
                                          <p:attrName>style.visibility</p:attrName>
                                        </p:attrNameLst>
                                      </p:cBhvr>
                                      <p:to>
                                        <p:strVal val="visible"/>
                                      </p:to>
                                    </p:set>
                                    <p:animEffect transition="in" filter="fade">
                                      <p:cBhvr>
                                        <p:cTn id="28" dur="1000"/>
                                        <p:tgtEl>
                                          <p:spTgt spid="37936"/>
                                        </p:tgtEl>
                                      </p:cBhvr>
                                    </p:animEffect>
                                  </p:childTnLst>
                                </p:cTn>
                              </p:par>
                              <p:par>
                                <p:cTn id="29" presetID="10" presetClass="entr" presetSubtype="0" fill="hold" nodeType="withEffect">
                                  <p:stCondLst>
                                    <p:cond delay="0"/>
                                  </p:stCondLst>
                                  <p:childTnLst>
                                    <p:set>
                                      <p:cBhvr>
                                        <p:cTn id="30" dur="1" fill="hold">
                                          <p:stCondLst>
                                            <p:cond delay="0"/>
                                          </p:stCondLst>
                                        </p:cTn>
                                        <p:tgtEl>
                                          <p:spTgt spid="37938"/>
                                        </p:tgtEl>
                                        <p:attrNameLst>
                                          <p:attrName>style.visibility</p:attrName>
                                        </p:attrNameLst>
                                      </p:cBhvr>
                                      <p:to>
                                        <p:strVal val="visible"/>
                                      </p:to>
                                    </p:set>
                                    <p:animEffect transition="in" filter="fade">
                                      <p:cBhvr>
                                        <p:cTn id="31" dur="1000"/>
                                        <p:tgtEl>
                                          <p:spTgt spid="37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16811003-8C88-4F00-90AF-36AB5F1E8B7D}" type="slidenum">
              <a:rPr lang="en-US" altLang="en-US" sz="1400">
                <a:latin typeface="Arial" panose="020B0604020202020204" pitchFamily="34" charset="0"/>
              </a:rPr>
              <a:pPr eaLnBrk="1" hangingPunct="1"/>
              <a:t>9</a:t>
            </a:fld>
            <a:endParaRPr lang="en-US" altLang="en-US" sz="1400">
              <a:latin typeface="Arial" panose="020B0604020202020204" pitchFamily="34" charset="0"/>
            </a:endParaRPr>
          </a:p>
        </p:txBody>
      </p:sp>
      <p:sp>
        <p:nvSpPr>
          <p:cNvPr id="22531" name="Text Box 4"/>
          <p:cNvSpPr txBox="1">
            <a:spLocks noChangeArrowheads="1"/>
          </p:cNvSpPr>
          <p:nvPr/>
        </p:nvSpPr>
        <p:spPr bwMode="auto">
          <a:xfrm>
            <a:off x="609600" y="138113"/>
            <a:ext cx="85344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2000" b="1" u="sng">
                <a:solidFill>
                  <a:srgbClr val="0000FF"/>
                </a:solidFill>
              </a:rPr>
              <a:t>Waves on the Lossless Transmission Line </a:t>
            </a:r>
            <a:r>
              <a:rPr lang="en-US" altLang="en-US" sz="2000" b="1" i="1" u="sng">
                <a:solidFill>
                  <a:srgbClr val="0000FF"/>
                </a:solidFill>
              </a:rPr>
              <a:t>(solution of the wave equation)</a:t>
            </a:r>
          </a:p>
        </p:txBody>
      </p:sp>
      <p:sp>
        <p:nvSpPr>
          <p:cNvPr id="22532" name="Text Box 5"/>
          <p:cNvSpPr txBox="1">
            <a:spLocks noChangeArrowheads="1"/>
          </p:cNvSpPr>
          <p:nvPr/>
        </p:nvSpPr>
        <p:spPr bwMode="auto">
          <a:xfrm>
            <a:off x="609600" y="762000"/>
            <a:ext cx="8534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a:t>Roughly speaking, a </a:t>
            </a:r>
            <a:r>
              <a:rPr lang="en-US" altLang="en-US" u="sng"/>
              <a:t>wave </a:t>
            </a:r>
            <a:r>
              <a:rPr lang="en-US" altLang="en-US"/>
              <a:t>is a disturbance that moves away from its source as time passes. Suppose that the voltage on a transmission line as a function of position z and time t has the form</a:t>
            </a:r>
            <a:endParaRPr lang="en-US" altLang="en-US" i="1" u="sng"/>
          </a:p>
        </p:txBody>
      </p:sp>
      <p:sp>
        <p:nvSpPr>
          <p:cNvPr id="22533" name="Text Box 9"/>
          <p:cNvSpPr txBox="1">
            <a:spLocks noChangeArrowheads="1"/>
          </p:cNvSpPr>
          <p:nvPr/>
        </p:nvSpPr>
        <p:spPr bwMode="auto">
          <a:xfrm>
            <a:off x="2209799" y="1776412"/>
            <a:ext cx="6380286" cy="400110"/>
          </a:xfrm>
          <a:prstGeom prst="rect">
            <a:avLst/>
          </a:prstGeom>
          <a:solidFill>
            <a:srgbClr val="FFFF00"/>
          </a:solidFill>
          <a:ln>
            <a:noFill/>
          </a:ln>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2000" b="1" i="1" dirty="0">
                <a:solidFill>
                  <a:srgbClr val="0000FF"/>
                </a:solidFill>
              </a:rPr>
              <a:t>V(</a:t>
            </a:r>
            <a:r>
              <a:rPr lang="en-US" altLang="en-US" sz="2000" b="1" i="1" dirty="0" err="1">
                <a:solidFill>
                  <a:srgbClr val="0000FF"/>
                </a:solidFill>
              </a:rPr>
              <a:t>z,t</a:t>
            </a:r>
            <a:r>
              <a:rPr lang="en-US" altLang="en-US" sz="2000" b="1" i="1" dirty="0">
                <a:solidFill>
                  <a:srgbClr val="0000FF"/>
                </a:solidFill>
              </a:rPr>
              <a:t>) = f(z-</a:t>
            </a:r>
            <a:r>
              <a:rPr lang="en-US" altLang="en-US" sz="2000" b="1" i="1" dirty="0" err="1">
                <a:solidFill>
                  <a:srgbClr val="0000FF"/>
                </a:solidFill>
              </a:rPr>
              <a:t>Ut</a:t>
            </a:r>
            <a:r>
              <a:rPr lang="en-US" altLang="en-US" sz="2000" b="1" i="1" dirty="0">
                <a:solidFill>
                  <a:srgbClr val="0000FF"/>
                </a:solidFill>
              </a:rPr>
              <a:t>)</a:t>
            </a:r>
            <a:r>
              <a:rPr lang="en-US" altLang="en-US" sz="2000" i="1" dirty="0"/>
              <a:t>, where U</a:t>
            </a:r>
            <a:r>
              <a:rPr lang="en-US" altLang="en-US" sz="2000" dirty="0"/>
              <a:t> = </a:t>
            </a:r>
            <a:r>
              <a:rPr lang="en-US" altLang="en-US" sz="2000" dirty="0" err="1"/>
              <a:t>const</a:t>
            </a:r>
            <a:r>
              <a:rPr lang="en-US" altLang="en-US" sz="2000" dirty="0"/>
              <a:t> = (LC)</a:t>
            </a:r>
            <a:r>
              <a:rPr lang="en-US" altLang="en-US" sz="2000" baseline="30000" dirty="0"/>
              <a:t>-1/2</a:t>
            </a:r>
          </a:p>
        </p:txBody>
      </p:sp>
      <p:sp>
        <p:nvSpPr>
          <p:cNvPr id="22534" name="Text Box 10"/>
          <p:cNvSpPr txBox="1">
            <a:spLocks noChangeArrowheads="1"/>
          </p:cNvSpPr>
          <p:nvPr/>
        </p:nvSpPr>
        <p:spPr bwMode="auto">
          <a:xfrm>
            <a:off x="2286000" y="2332038"/>
            <a:ext cx="6858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a:t>This is </a:t>
            </a:r>
            <a:r>
              <a:rPr lang="en-US" altLang="en-US" u="sng"/>
              <a:t>the same function</a:t>
            </a:r>
            <a:r>
              <a:rPr lang="en-US" altLang="en-US"/>
              <a:t> as </a:t>
            </a:r>
            <a:r>
              <a:rPr lang="en-US" altLang="en-US" b="1" i="1">
                <a:solidFill>
                  <a:srgbClr val="C00000"/>
                </a:solidFill>
              </a:rPr>
              <a:t>f(z)</a:t>
            </a:r>
            <a:r>
              <a:rPr lang="en-US" altLang="en-US"/>
              <a:t>, but shifted </a:t>
            </a:r>
            <a:r>
              <a:rPr lang="en-US" altLang="en-US" u="sng"/>
              <a:t>to the right</a:t>
            </a:r>
            <a:r>
              <a:rPr lang="en-US" altLang="en-US"/>
              <a:t> a distance of </a:t>
            </a:r>
            <a:r>
              <a:rPr lang="en-US" altLang="en-US" i="1" u="sng"/>
              <a:t>Ut</a:t>
            </a:r>
            <a:r>
              <a:rPr lang="en-US" altLang="en-US"/>
              <a:t> along the z axis. The displacement increases as time increases. The velocity of motion is </a:t>
            </a:r>
            <a:r>
              <a:rPr lang="en-US" altLang="en-US" i="1"/>
              <a:t>U</a:t>
            </a:r>
            <a:r>
              <a:rPr lang="en-US" altLang="en-US"/>
              <a:t>. </a:t>
            </a:r>
          </a:p>
        </p:txBody>
      </p:sp>
      <p:sp>
        <p:nvSpPr>
          <p:cNvPr id="22535" name="Text Box 11"/>
          <p:cNvSpPr txBox="1">
            <a:spLocks noChangeArrowheads="1"/>
          </p:cNvSpPr>
          <p:nvPr/>
        </p:nvSpPr>
        <p:spPr bwMode="auto">
          <a:xfrm>
            <a:off x="3548184" y="3219063"/>
            <a:ext cx="5360987" cy="1077218"/>
          </a:xfrm>
          <a:prstGeom prst="rect">
            <a:avLst/>
          </a:prstGeom>
          <a:solidFill>
            <a:schemeClr val="accent1">
              <a:lumMod val="20000"/>
              <a:lumOff val="80000"/>
            </a:schemeClr>
          </a:solidFill>
          <a:ln>
            <a:noFill/>
          </a:ln>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i="1" dirty="0"/>
              <a:t>f(x)</a:t>
            </a:r>
            <a:r>
              <a:rPr lang="en-US" altLang="en-US" dirty="0"/>
              <a:t> has its </a:t>
            </a:r>
            <a:r>
              <a:rPr lang="en-US" altLang="en-US" b="1" dirty="0"/>
              <a:t>maximum</a:t>
            </a:r>
            <a:r>
              <a:rPr lang="en-US" altLang="en-US" dirty="0"/>
              <a:t> where </a:t>
            </a:r>
            <a:r>
              <a:rPr lang="en-US" altLang="en-US" b="1" i="1" dirty="0"/>
              <a:t>x = z – Ut =</a:t>
            </a:r>
            <a:r>
              <a:rPr lang="en-US" altLang="en-US" b="1" dirty="0"/>
              <a:t> 0</a:t>
            </a:r>
            <a:r>
              <a:rPr lang="en-US" altLang="en-US" dirty="0"/>
              <a:t>, so </a:t>
            </a:r>
          </a:p>
          <a:p>
            <a:pPr eaLnBrk="1" hangingPunct="1">
              <a:spcBef>
                <a:spcPct val="50000"/>
              </a:spcBef>
            </a:pPr>
            <a:r>
              <a:rPr kumimoji="0" lang="en-US" altLang="en-US" sz="1600" b="1" i="0" u="none"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at t = 0</a:t>
            </a:r>
            <a:r>
              <a:rPr kumimoji="0" lang="en-US" altLang="en-US" sz="1400" b="1" i="0" u="none"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 </a:t>
            </a:r>
            <a:r>
              <a:rPr lang="en-US" altLang="en-US" dirty="0"/>
              <a:t>the position of maximum </a:t>
            </a:r>
            <a:r>
              <a:rPr lang="en-US" altLang="en-US" b="1" i="1" dirty="0" err="1">
                <a:solidFill>
                  <a:srgbClr val="C00000"/>
                </a:solidFill>
              </a:rPr>
              <a:t>Z</a:t>
            </a:r>
            <a:r>
              <a:rPr lang="en-US" altLang="en-US" sz="1200" b="1" i="1" dirty="0" err="1">
                <a:solidFill>
                  <a:srgbClr val="C00000"/>
                </a:solidFill>
              </a:rPr>
              <a:t>max</a:t>
            </a:r>
            <a:r>
              <a:rPr lang="en-US" altLang="en-US" sz="1400" b="1" dirty="0">
                <a:solidFill>
                  <a:srgbClr val="C00000"/>
                </a:solidFill>
              </a:rPr>
              <a:t> = 0 </a:t>
            </a:r>
            <a:r>
              <a:rPr lang="en-US" altLang="en-US" sz="1400" dirty="0"/>
              <a:t>and </a:t>
            </a:r>
          </a:p>
          <a:p>
            <a:pPr eaLnBrk="1" hangingPunct="1">
              <a:spcBef>
                <a:spcPct val="50000"/>
              </a:spcBef>
            </a:pPr>
            <a:r>
              <a:rPr lang="en-US" altLang="en-US" sz="1400" b="1" dirty="0">
                <a:solidFill>
                  <a:srgbClr val="C00000"/>
                </a:solidFill>
              </a:rPr>
              <a:t>at </a:t>
            </a:r>
            <a:r>
              <a:rPr kumimoji="0" lang="en-US" altLang="en-US" sz="1600" b="1" i="0" u="none"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at t = t</a:t>
            </a:r>
            <a:r>
              <a:rPr kumimoji="0" lang="en-US" altLang="en-US" sz="1200" b="1" i="0" u="none" strike="noStrike" kern="1200" cap="none" spc="0" normalizeH="0" baseline="-25000" noProof="0" dirty="0">
                <a:ln>
                  <a:noFill/>
                </a:ln>
                <a:solidFill>
                  <a:srgbClr val="C00000"/>
                </a:solidFill>
                <a:effectLst/>
                <a:uLnTx/>
                <a:uFillTx/>
                <a:latin typeface="Verdana" panose="020B0604030504040204" pitchFamily="34" charset="0"/>
                <a:ea typeface="MS PGothic" panose="020B0600070205080204" pitchFamily="34" charset="-128"/>
                <a:cs typeface="+mn-cs"/>
              </a:rPr>
              <a:t>o</a:t>
            </a:r>
            <a:r>
              <a:rPr kumimoji="0" lang="en-US" altLang="en-US" sz="1400" b="1" i="0" u="none"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 </a:t>
            </a:r>
            <a:r>
              <a:rPr lang="en-US" altLang="en-US" sz="1400" dirty="0"/>
              <a:t>it </a:t>
            </a:r>
            <a:r>
              <a:rPr lang="en-US" altLang="en-US" dirty="0"/>
              <a:t>is given by  </a:t>
            </a:r>
            <a:r>
              <a:rPr lang="en-US" altLang="en-US" b="1" i="1" dirty="0" err="1">
                <a:solidFill>
                  <a:srgbClr val="C00000"/>
                </a:solidFill>
              </a:rPr>
              <a:t>Z</a:t>
            </a:r>
            <a:r>
              <a:rPr lang="en-US" altLang="en-US" sz="1200" b="1" i="1" dirty="0" err="1">
                <a:solidFill>
                  <a:srgbClr val="C00000"/>
                </a:solidFill>
              </a:rPr>
              <a:t>max</a:t>
            </a:r>
            <a:r>
              <a:rPr lang="en-US" altLang="en-US" b="1" dirty="0">
                <a:solidFill>
                  <a:srgbClr val="C00000"/>
                </a:solidFill>
              </a:rPr>
              <a:t> </a:t>
            </a:r>
            <a:r>
              <a:rPr lang="en-US" altLang="en-US" b="1" i="1" dirty="0">
                <a:solidFill>
                  <a:srgbClr val="C00000"/>
                </a:solidFill>
              </a:rPr>
              <a:t>= </a:t>
            </a:r>
            <a:r>
              <a:rPr lang="en-US" altLang="en-US" b="1" i="1" dirty="0" err="1">
                <a:solidFill>
                  <a:srgbClr val="C00000"/>
                </a:solidFill>
              </a:rPr>
              <a:t>Ut</a:t>
            </a:r>
            <a:r>
              <a:rPr lang="en-US" altLang="en-US" b="1" i="1" baseline="-25000" dirty="0" err="1">
                <a:solidFill>
                  <a:srgbClr val="C00000"/>
                </a:solidFill>
              </a:rPr>
              <a:t>o</a:t>
            </a:r>
            <a:endParaRPr lang="en-US" altLang="en-US" sz="1400" b="1" i="1" baseline="-25000" dirty="0">
              <a:solidFill>
                <a:srgbClr val="C00000"/>
              </a:solidFill>
            </a:endParaRPr>
          </a:p>
        </p:txBody>
      </p:sp>
      <p:pic>
        <p:nvPicPr>
          <p:cNvPr id="22536" name="Picture 14" descr="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76288" y="3109913"/>
            <a:ext cx="2555875" cy="3209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 Box 17"/>
          <p:cNvSpPr txBox="1">
            <a:spLocks noChangeArrowheads="1"/>
          </p:cNvSpPr>
          <p:nvPr/>
        </p:nvSpPr>
        <p:spPr bwMode="auto">
          <a:xfrm>
            <a:off x="1644651" y="3222625"/>
            <a:ext cx="1063380" cy="307777"/>
          </a:xfrm>
          <a:prstGeom prst="rect">
            <a:avLst/>
          </a:prstGeom>
          <a:solidFill>
            <a:srgbClr val="FFFF00"/>
          </a:solidFill>
          <a:ln>
            <a:noFill/>
          </a:ln>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1400" b="1" i="1" dirty="0">
                <a:solidFill>
                  <a:srgbClr val="C00000"/>
                </a:solidFill>
              </a:rPr>
              <a:t>x = z-</a:t>
            </a:r>
            <a:r>
              <a:rPr lang="en-US" altLang="en-US" sz="1400" b="1" i="1" dirty="0" err="1">
                <a:solidFill>
                  <a:srgbClr val="C00000"/>
                </a:solidFill>
              </a:rPr>
              <a:t>Ut</a:t>
            </a:r>
            <a:endParaRPr lang="en-US" altLang="en-US" sz="1400" b="1" i="1" dirty="0">
              <a:solidFill>
                <a:srgbClr val="C00000"/>
              </a:solidFill>
            </a:endParaRPr>
          </a:p>
        </p:txBody>
      </p:sp>
      <p:sp>
        <p:nvSpPr>
          <p:cNvPr id="22538" name="Text Box 18"/>
          <p:cNvSpPr txBox="1">
            <a:spLocks noChangeArrowheads="1"/>
          </p:cNvSpPr>
          <p:nvPr/>
        </p:nvSpPr>
        <p:spPr bwMode="auto">
          <a:xfrm>
            <a:off x="3548184" y="4328409"/>
            <a:ext cx="5360987"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37931725" indent="-37474525"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b="1" dirty="0">
                <a:solidFill>
                  <a:srgbClr val="0000FF"/>
                </a:solidFill>
              </a:rPr>
              <a:t>Any function of the argument </a:t>
            </a:r>
            <a:r>
              <a:rPr lang="en-US" altLang="en-US" b="1" i="1" dirty="0">
                <a:solidFill>
                  <a:srgbClr val="0000FF"/>
                </a:solidFill>
              </a:rPr>
              <a:t>(z-Ut)</a:t>
            </a:r>
            <a:r>
              <a:rPr lang="en-US" altLang="en-US" b="1" dirty="0">
                <a:solidFill>
                  <a:srgbClr val="0000FF"/>
                </a:solidFill>
              </a:rPr>
              <a:t> keeps its shape and moves as a unit in the +z direction</a:t>
            </a:r>
            <a:r>
              <a:rPr lang="en-US" altLang="en-US" dirty="0"/>
              <a:t>. For example, let </a:t>
            </a:r>
            <a:r>
              <a:rPr lang="en-US" altLang="en-US" i="1" dirty="0"/>
              <a:t>f(x)</a:t>
            </a:r>
            <a:r>
              <a:rPr lang="en-US" altLang="en-US" dirty="0"/>
              <a:t> be the triangular function shown in (a). Then at time t=0 </a:t>
            </a:r>
            <a:r>
              <a:rPr lang="en-US" altLang="en-US" i="1" dirty="0"/>
              <a:t>f(z-Ut)=f(z)</a:t>
            </a:r>
            <a:r>
              <a:rPr lang="en-US" altLang="en-US" dirty="0"/>
              <a:t> is the function of </a:t>
            </a:r>
            <a:r>
              <a:rPr lang="en-US" altLang="en-US" i="1" dirty="0"/>
              <a:t>z</a:t>
            </a:r>
            <a:r>
              <a:rPr lang="en-US" altLang="en-US" dirty="0"/>
              <a:t> shown in (b). At a later time </a:t>
            </a:r>
            <a:r>
              <a:rPr lang="en-US" altLang="en-US" i="1" dirty="0"/>
              <a:t>t</a:t>
            </a:r>
            <a:r>
              <a:rPr lang="en-US" altLang="en-US" i="1" baseline="-25000" dirty="0"/>
              <a:t>o</a:t>
            </a:r>
            <a:r>
              <a:rPr lang="en-US" altLang="en-US" dirty="0"/>
              <a:t> , </a:t>
            </a:r>
            <a:r>
              <a:rPr lang="en-US" altLang="en-US" i="1" dirty="0"/>
              <a:t>f(z-Ut)=f(z-</a:t>
            </a:r>
            <a:r>
              <a:rPr lang="en-US" altLang="en-US" i="1" dirty="0" err="1"/>
              <a:t>Ut</a:t>
            </a:r>
            <a:r>
              <a:rPr lang="en-US" altLang="en-US" i="1" baseline="-25000" dirty="0" err="1"/>
              <a:t>o</a:t>
            </a:r>
            <a:r>
              <a:rPr lang="en-US" altLang="en-US" i="1" dirty="0"/>
              <a:t>)</a:t>
            </a:r>
            <a:r>
              <a:rPr lang="en-US" altLang="en-US" dirty="0"/>
              <a:t> is the function of </a:t>
            </a:r>
            <a:r>
              <a:rPr lang="en-US" altLang="en-US" i="1" dirty="0"/>
              <a:t>z</a:t>
            </a:r>
            <a:r>
              <a:rPr lang="en-US" altLang="en-US" dirty="0"/>
              <a:t> shown in (c). Note that </a:t>
            </a:r>
            <a:r>
              <a:rPr lang="en-US" altLang="en-US" b="1" dirty="0">
                <a:solidFill>
                  <a:srgbClr val="0000FF"/>
                </a:solidFill>
              </a:rPr>
              <a:t>the pulse is moving to the right with velocity </a:t>
            </a:r>
            <a:r>
              <a:rPr lang="en-US" altLang="en-US" b="1" i="1" dirty="0">
                <a:solidFill>
                  <a:srgbClr val="0000FF"/>
                </a:solidFill>
              </a:rPr>
              <a:t>U</a:t>
            </a:r>
            <a:r>
              <a:rPr lang="en-US" altLang="en-US" b="1" dirty="0"/>
              <a:t>.</a:t>
            </a:r>
            <a:r>
              <a:rPr lang="en-US" altLang="en-US" dirty="0"/>
              <a:t> </a:t>
            </a:r>
          </a:p>
        </p:txBody>
      </p:sp>
      <p:sp>
        <p:nvSpPr>
          <p:cNvPr id="8214" name="Text Box 22"/>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Transmission Lines</a:t>
            </a:r>
          </a:p>
        </p:txBody>
      </p:sp>
      <p:sp>
        <p:nvSpPr>
          <p:cNvPr id="2" name="TextBox 1"/>
          <p:cNvSpPr txBox="1"/>
          <p:nvPr/>
        </p:nvSpPr>
        <p:spPr>
          <a:xfrm>
            <a:off x="2209800" y="5460023"/>
            <a:ext cx="589085" cy="338554"/>
          </a:xfrm>
          <a:prstGeom prst="rect">
            <a:avLst/>
          </a:prstGeom>
          <a:noFill/>
        </p:spPr>
        <p:txBody>
          <a:bodyPr wrap="square" rtlCol="0">
            <a:spAutoFit/>
          </a:bodyPr>
          <a:lstStyle/>
          <a:p>
            <a:r>
              <a:rPr lang="en-US" b="1" dirty="0">
                <a:solidFill>
                  <a:srgbClr val="0000FF"/>
                </a:solidFill>
                <a:latin typeface="Arial" panose="020B0604020202020204" pitchFamily="34" charset="0"/>
                <a:cs typeface="Arial" panose="020B0604020202020204" pitchFamily="34" charset="0"/>
              </a:rPr>
              <a:t>→</a:t>
            </a:r>
            <a:r>
              <a:rPr lang="en-US" b="1" dirty="0">
                <a:solidFill>
                  <a:srgbClr val="0000FF"/>
                </a:solidFill>
              </a:rPr>
              <a:t>U</a:t>
            </a:r>
          </a:p>
        </p:txBody>
      </p:sp>
      <p:sp>
        <p:nvSpPr>
          <p:cNvPr id="3" name="TextBox 2">
            <a:extLst>
              <a:ext uri="{FF2B5EF4-FFF2-40B4-BE49-F238E27FC236}">
                <a16:creationId xmlns:a16="http://schemas.microsoft.com/office/drawing/2014/main" id="{A013F26F-BDDF-4EB6-8544-F9E4B533DF64}"/>
              </a:ext>
            </a:extLst>
          </p:cNvPr>
          <p:cNvSpPr txBox="1"/>
          <p:nvPr/>
        </p:nvSpPr>
        <p:spPr>
          <a:xfrm>
            <a:off x="476373" y="4376321"/>
            <a:ext cx="814021" cy="338554"/>
          </a:xfrm>
          <a:prstGeom prst="rect">
            <a:avLst/>
          </a:prstGeom>
          <a:solidFill>
            <a:schemeClr val="accent1">
              <a:lumMod val="20000"/>
              <a:lumOff val="80000"/>
            </a:schemeClr>
          </a:solidFill>
        </p:spPr>
        <p:txBody>
          <a:bodyPr wrap="square" rtlCol="0">
            <a:spAutoFit/>
          </a:bodyPr>
          <a:lstStyle/>
          <a:p>
            <a:r>
              <a:rPr lang="en-US" b="1" dirty="0">
                <a:solidFill>
                  <a:srgbClr val="C00000"/>
                </a:solidFill>
              </a:rPr>
              <a:t>t = 0</a:t>
            </a:r>
          </a:p>
        </p:txBody>
      </p:sp>
      <p:sp>
        <p:nvSpPr>
          <p:cNvPr id="4" name="TextBox 3">
            <a:extLst>
              <a:ext uri="{FF2B5EF4-FFF2-40B4-BE49-F238E27FC236}">
                <a16:creationId xmlns:a16="http://schemas.microsoft.com/office/drawing/2014/main" id="{0CC15694-4848-4910-97D5-4337ACA56DB8}"/>
              </a:ext>
            </a:extLst>
          </p:cNvPr>
          <p:cNvSpPr txBox="1"/>
          <p:nvPr/>
        </p:nvSpPr>
        <p:spPr>
          <a:xfrm>
            <a:off x="578583" y="5460023"/>
            <a:ext cx="827821" cy="338554"/>
          </a:xfrm>
          <a:prstGeom prst="rect">
            <a:avLst/>
          </a:prstGeom>
          <a:solidFill>
            <a:schemeClr val="accent1">
              <a:lumMod val="20000"/>
              <a:lumOff val="8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t = t</a:t>
            </a:r>
            <a:r>
              <a:rPr kumimoji="0" lang="en-US" sz="1600" b="1" i="0" u="none" strike="noStrike" kern="1200" cap="none" spc="0" normalizeH="0" baseline="-25000" noProof="0" dirty="0">
                <a:ln>
                  <a:noFill/>
                </a:ln>
                <a:solidFill>
                  <a:srgbClr val="C00000"/>
                </a:solidFill>
                <a:effectLst/>
                <a:uLnTx/>
                <a:uFillTx/>
                <a:latin typeface="Verdana" panose="020B0604030504040204" pitchFamily="34" charset="0"/>
                <a:ea typeface="MS PGothic" panose="020B0600070205080204" pitchFamily="34" charset="-128"/>
                <a:cs typeface="+mn-cs"/>
              </a:rPr>
              <a:t>0</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6320</TotalTime>
  <Words>4723</Words>
  <Application>Microsoft Office PowerPoint</Application>
  <PresentationFormat>On-screen Show (4:3)</PresentationFormat>
  <Paragraphs>527</Paragraphs>
  <Slides>48</Slides>
  <Notes>40</Notes>
  <HiddenSlides>0</HiddenSlides>
  <MMClips>0</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1</vt:i4>
      </vt:variant>
      <vt:variant>
        <vt:lpstr>Slide Titles</vt:lpstr>
      </vt:variant>
      <vt:variant>
        <vt:i4>48</vt:i4>
      </vt:variant>
    </vt:vector>
  </HeadingPairs>
  <TitlesOfParts>
    <vt:vector size="64" baseType="lpstr">
      <vt:lpstr>ＭＳ Ｐゴシック</vt:lpstr>
      <vt:lpstr>ＭＳ Ｐゴシック</vt:lpstr>
      <vt:lpstr>宋体</vt:lpstr>
      <vt:lpstr>宋体</vt:lpstr>
      <vt:lpstr>Arial</vt:lpstr>
      <vt:lpstr>Calibri</vt:lpstr>
      <vt:lpstr>Calibri Light</vt:lpstr>
      <vt:lpstr>Cambria Math</vt:lpstr>
      <vt:lpstr>Segoe UI</vt:lpstr>
      <vt:lpstr>Symbol</vt:lpstr>
      <vt:lpstr>Times New Roman</vt:lpstr>
      <vt:lpstr>Verdana</vt:lpstr>
      <vt:lpstr>Default Design</vt:lpstr>
      <vt:lpstr>Office Theme</vt:lpstr>
      <vt:lpstr>2_Office Theme</vt:lpstr>
      <vt:lpstr>Equation</vt:lpstr>
      <vt:lpstr>PowerPoint Presentation</vt:lpstr>
      <vt:lpstr>Power transmission lines, each having three phase conductors (labeled PC), suspended on metallic towers using insulators, and two overhead ground wires (labeled OGW), installed above phase conductors for lightning protection.  Courtesy of Mannvit Engineering. </vt:lpstr>
      <vt:lpstr>PowerPoint Presentation</vt:lpstr>
      <vt:lpstr>PowerPoint Presentation</vt:lpstr>
      <vt:lpstr>Transmission Line (Telegrapher’s)  Equations for a Lossless 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READING ASSIGNMENT FOR SECTION 1  (Transmission Lines)        Textbook (Ulaby and Ravaioli): In Ch. 2, Sections 2.1 - 2.4, 2.6, 2.7, 2.9, 2.12, Chapter 2 Summary (pp. 122-123) Exercises: 2-1 to 2-8, 2-10, 2-11, 2-14 to 2-15 Examples: 2-1, 2-3 to 2-7, 2-15, and 2-16  Course Packet (Lecture Slides): Transmission Lines  HA1 (take-home Test 1) will be given on Sept. 21 (M) between 1 and 2 p.m.; HW1 is to be turned in via Canvas not later than Sept. 23 (W), 11:45 a.m. </vt:lpstr>
      <vt:lpstr>PowerPoint Presentation</vt:lpstr>
      <vt:lpstr>PowerPoint Presentation</vt:lpstr>
      <vt:lpstr>PowerPoint Presentation</vt:lpstr>
      <vt:lpstr>PowerPoint Presentation</vt:lpstr>
      <vt:lpstr>PowerPoint Presentation</vt:lpstr>
    </vt:vector>
  </TitlesOfParts>
  <Company>Hezly 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James Healy</dc:creator>
  <cp:lastModifiedBy>Rakov, Vladimir A.</cp:lastModifiedBy>
  <cp:revision>506</cp:revision>
  <dcterms:created xsi:type="dcterms:W3CDTF">2010-09-09T01:58:02Z</dcterms:created>
  <dcterms:modified xsi:type="dcterms:W3CDTF">2020-09-18T18:16:31Z</dcterms:modified>
</cp:coreProperties>
</file>